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273" r:id="rId2"/>
    <p:sldId id="4146" r:id="rId3"/>
    <p:sldId id="4003" r:id="rId4"/>
    <p:sldId id="4006" r:id="rId5"/>
    <p:sldId id="4065" r:id="rId6"/>
    <p:sldId id="4148" r:id="rId7"/>
    <p:sldId id="4106" r:id="rId8"/>
    <p:sldId id="4116" r:id="rId9"/>
    <p:sldId id="4125" r:id="rId10"/>
    <p:sldId id="4076" r:id="rId11"/>
    <p:sldId id="4122" r:id="rId12"/>
    <p:sldId id="4077" r:id="rId13"/>
    <p:sldId id="4066" r:id="rId14"/>
    <p:sldId id="4109" r:id="rId15"/>
    <p:sldId id="256" r:id="rId16"/>
    <p:sldId id="4110" r:id="rId17"/>
    <p:sldId id="4111" r:id="rId18"/>
    <p:sldId id="4124" r:id="rId19"/>
    <p:sldId id="4094" r:id="rId20"/>
    <p:sldId id="4085" r:id="rId21"/>
    <p:sldId id="4115" r:id="rId22"/>
    <p:sldId id="4166" r:id="rId23"/>
    <p:sldId id="4118" r:id="rId24"/>
    <p:sldId id="4127" r:id="rId25"/>
    <p:sldId id="4183" r:id="rId26"/>
    <p:sldId id="4160" r:id="rId27"/>
    <p:sldId id="4161" r:id="rId28"/>
    <p:sldId id="4171" r:id="rId29"/>
    <p:sldId id="4179" r:id="rId30"/>
    <p:sldId id="4163" r:id="rId31"/>
    <p:sldId id="4162" r:id="rId32"/>
    <p:sldId id="4123" r:id="rId33"/>
    <p:sldId id="4092" r:id="rId34"/>
    <p:sldId id="4176" r:id="rId35"/>
    <p:sldId id="4121" r:id="rId36"/>
    <p:sldId id="4067" r:id="rId37"/>
    <p:sldId id="4098" r:id="rId38"/>
    <p:sldId id="4079" r:id="rId39"/>
    <p:sldId id="4177" r:id="rId40"/>
    <p:sldId id="4114" r:id="rId41"/>
    <p:sldId id="3942" r:id="rId42"/>
    <p:sldId id="4038" r:id="rId43"/>
    <p:sldId id="4167" r:id="rId44"/>
    <p:sldId id="4170" r:id="rId45"/>
    <p:sldId id="398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648A8-FA89-B4D2-DFFF-8854B8C91CCF}" name="Maria Atton" initials="MA" userId="Maria Att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rjeel ahmed" initials="sa" lastIdx="1" clrIdx="0">
    <p:extLst>
      <p:ext uri="{19B8F6BF-5375-455C-9EA6-DF929625EA0E}">
        <p15:presenceInfo xmlns:p15="http://schemas.microsoft.com/office/powerpoint/2012/main" userId="90b2e89a291ad814" providerId="Windows Live"/>
      </p:ext>
    </p:extLst>
  </p:cmAuthor>
  <p:cmAuthor id="2" name="Simon" initials="S" lastIdx="29" clrIdx="1">
    <p:extLst>
      <p:ext uri="{19B8F6BF-5375-455C-9EA6-DF929625EA0E}">
        <p15:presenceInfo xmlns:p15="http://schemas.microsoft.com/office/powerpoint/2012/main" userId="94a6f2aaed631bb4" providerId="Windows Live"/>
      </p:ext>
    </p:extLst>
  </p:cmAuthor>
  <p:cmAuthor id="3" name="Megan Hammersley" initials="MH" lastIdx="3" clrIdx="2">
    <p:extLst>
      <p:ext uri="{19B8F6BF-5375-455C-9EA6-DF929625EA0E}">
        <p15:presenceInfo xmlns:p15="http://schemas.microsoft.com/office/powerpoint/2012/main" userId="S-1-5-21-1278624081-1138096252-2151674331-2194" providerId="AD"/>
      </p:ext>
    </p:extLst>
  </p:cmAuthor>
  <p:cmAuthor id="4" name="Jo Mason" initials="JM" lastIdx="31" clrIdx="3">
    <p:extLst>
      <p:ext uri="{19B8F6BF-5375-455C-9EA6-DF929625EA0E}">
        <p15:presenceInfo xmlns:p15="http://schemas.microsoft.com/office/powerpoint/2012/main" userId="S-1-5-21-1278624081-1138096252-2151674331-2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F2F"/>
    <a:srgbClr val="E5E5E5"/>
    <a:srgbClr val="B9B9B9"/>
    <a:srgbClr val="FFFFFF"/>
    <a:srgbClr val="7F7F7F"/>
    <a:srgbClr val="00B050"/>
    <a:srgbClr val="20D0DD"/>
    <a:srgbClr val="E6E6E6"/>
    <a:srgbClr val="C09EDA"/>
    <a:srgbClr val="30B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22" autoAdjust="0"/>
    <p:restoredTop sz="94660"/>
  </p:normalViewPr>
  <p:slideViewPr>
    <p:cSldViewPr snapToGrid="0">
      <p:cViewPr varScale="1">
        <p:scale>
          <a:sx n="114" d="100"/>
          <a:sy n="114" d="100"/>
        </p:scale>
        <p:origin x="180" y="114"/>
      </p:cViewPr>
      <p:guideLst/>
    </p:cSldViewPr>
  </p:slideViewPr>
  <p:notesTextViewPr>
    <p:cViewPr>
      <p:scale>
        <a:sx n="1" d="1"/>
        <a:sy n="1" d="1"/>
      </p:scale>
      <p:origin x="0" y="0"/>
    </p:cViewPr>
  </p:notesTextViewPr>
  <p:sorterViewPr>
    <p:cViewPr varScale="1">
      <p:scale>
        <a:sx n="1" d="1"/>
        <a:sy n="1" d="1"/>
      </p:scale>
      <p:origin x="0" y="-272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olidFill>
              <a:ln w="19050">
                <a:solidFill>
                  <a:schemeClr val="accent5"/>
                </a:solidFill>
              </a:ln>
              <a:effectLst/>
            </c:spPr>
            <c:extLst>
              <c:ext xmlns:c16="http://schemas.microsoft.com/office/drawing/2014/chart" uri="{C3380CC4-5D6E-409C-BE32-E72D297353CC}">
                <c16:uniqueId val="{00000001-93B1-461D-BEAF-F605A5624E44}"/>
              </c:ext>
            </c:extLst>
          </c:dPt>
          <c:dPt>
            <c:idx val="1"/>
            <c:bubble3D val="0"/>
            <c:spPr>
              <a:solidFill>
                <a:schemeClr val="accent3"/>
              </a:solidFill>
              <a:ln w="19050">
                <a:solidFill>
                  <a:schemeClr val="accent3"/>
                </a:solidFill>
              </a:ln>
              <a:effectLst/>
            </c:spPr>
            <c:extLst>
              <c:ext xmlns:c16="http://schemas.microsoft.com/office/drawing/2014/chart" uri="{C3380CC4-5D6E-409C-BE32-E72D297353CC}">
                <c16:uniqueId val="{00000003-93B1-461D-BEAF-F605A5624E44}"/>
              </c:ext>
            </c:extLst>
          </c:dPt>
          <c:dPt>
            <c:idx val="2"/>
            <c:bubble3D val="0"/>
            <c:spPr>
              <a:solidFill>
                <a:schemeClr val="tx2"/>
              </a:solidFill>
              <a:ln w="19050">
                <a:solidFill>
                  <a:schemeClr val="tx2"/>
                </a:solidFill>
              </a:ln>
              <a:effectLst/>
            </c:spPr>
            <c:extLst>
              <c:ext xmlns:c16="http://schemas.microsoft.com/office/drawing/2014/chart" uri="{C3380CC4-5D6E-409C-BE32-E72D297353CC}">
                <c16:uniqueId val="{00000005-93B1-461D-BEAF-F605A5624E4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0.1171638242614</c:v>
                </c:pt>
                <c:pt idx="1">
                  <c:v>0.83610979876930003</c:v>
                </c:pt>
                <c:pt idx="2">
                  <c:v>4.6726376969220003E-2</c:v>
                </c:pt>
              </c:numCache>
            </c:numRef>
          </c:val>
          <c:extLst>
            <c:ext xmlns:c16="http://schemas.microsoft.com/office/drawing/2014/chart" uri="{C3380CC4-5D6E-409C-BE32-E72D297353CC}">
              <c16:uniqueId val="{00000006-93B1-461D-BEAF-F605A5624E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72897110180141"/>
          <c:y val="3.902188012564188E-3"/>
          <c:w val="0.69576929722167202"/>
          <c:h val="0.85491992704072339"/>
        </c:manualLayout>
      </c:layout>
      <c:barChart>
        <c:barDir val="col"/>
        <c:grouping val="stacked"/>
        <c:varyColors val="0"/>
        <c:ser>
          <c:idx val="0"/>
          <c:order val="0"/>
          <c:tx>
            <c:strRef>
              <c:f>Sheet1!$B$1</c:f>
              <c:strCache>
                <c:ptCount val="1"/>
                <c:pt idx="0">
                  <c:v>Don't know</c:v>
                </c:pt>
              </c:strCache>
            </c:strRef>
          </c:tx>
          <c:spPr>
            <a:solidFill>
              <a:schemeClr val="tx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FE0-4D1F-BD60-A1E9FAA5A5A8}"/>
                </c:ext>
              </c:extLst>
            </c:dLbl>
            <c:dLbl>
              <c:idx val="1"/>
              <c:delete val="1"/>
              <c:extLst>
                <c:ext xmlns:c15="http://schemas.microsoft.com/office/drawing/2012/chart" uri="{CE6537A1-D6FC-4f65-9D91-7224C49458BB}"/>
                <c:ext xmlns:c16="http://schemas.microsoft.com/office/drawing/2014/chart" uri="{C3380CC4-5D6E-409C-BE32-E72D297353CC}">
                  <c16:uniqueId val="{00000001-FFE0-4D1F-BD60-A1E9FAA5A5A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within 10 miles</c:v>
                </c:pt>
                <c:pt idx="1">
                  <c:v>My local area within 20 miles</c:v>
                </c:pt>
                <c:pt idx="2">
                  <c:v>My local area within 50 miles</c:v>
                </c:pt>
              </c:strCache>
            </c:strRef>
          </c:cat>
          <c:val>
            <c:numRef>
              <c:f>Sheet1!$B$2:$B$4</c:f>
              <c:numCache>
                <c:formatCode>0%</c:formatCode>
                <c:ptCount val="3"/>
                <c:pt idx="0">
                  <c:v>2.2488834485509999E-2</c:v>
                </c:pt>
                <c:pt idx="1">
                  <c:v>3.8598112915470002E-2</c:v>
                </c:pt>
                <c:pt idx="2">
                  <c:v>7.4660086937149997E-2</c:v>
                </c:pt>
              </c:numCache>
            </c:numRef>
          </c:val>
          <c:extLst>
            <c:ext xmlns:c16="http://schemas.microsoft.com/office/drawing/2014/chart" uri="{C3380CC4-5D6E-409C-BE32-E72D297353CC}">
              <c16:uniqueId val="{00000002-FFE0-4D1F-BD60-A1E9FAA5A5A8}"/>
            </c:ext>
          </c:extLst>
        </c:ser>
        <c:ser>
          <c:idx val="1"/>
          <c:order val="1"/>
          <c:tx>
            <c:strRef>
              <c:f>Sheet1!$C$1</c:f>
              <c:strCache>
                <c:ptCount val="1"/>
                <c:pt idx="0">
                  <c:v>It would not make any difference</c:v>
                </c:pt>
              </c:strCache>
            </c:strRef>
          </c:tx>
          <c:spPr>
            <a:solidFill>
              <a:srgbClr val="ED3F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within 10 miles</c:v>
                </c:pt>
                <c:pt idx="1">
                  <c:v>My local area within 20 miles</c:v>
                </c:pt>
                <c:pt idx="2">
                  <c:v>My local area within 50 miles</c:v>
                </c:pt>
              </c:strCache>
            </c:strRef>
          </c:cat>
          <c:val>
            <c:numRef>
              <c:f>Sheet1!$C$2:$C$4</c:f>
              <c:numCache>
                <c:formatCode>0%</c:formatCode>
                <c:ptCount val="3"/>
                <c:pt idx="0">
                  <c:v>0.17674361275049999</c:v>
                </c:pt>
                <c:pt idx="1">
                  <c:v>0.299320295131</c:v>
                </c:pt>
                <c:pt idx="2">
                  <c:v>0.58441132120869999</c:v>
                </c:pt>
              </c:numCache>
            </c:numRef>
          </c:val>
          <c:extLst>
            <c:ext xmlns:c16="http://schemas.microsoft.com/office/drawing/2014/chart" uri="{C3380CC4-5D6E-409C-BE32-E72D297353CC}">
              <c16:uniqueId val="{00000003-FFE0-4D1F-BD60-A1E9FAA5A5A8}"/>
            </c:ext>
          </c:extLst>
        </c:ser>
        <c:ser>
          <c:idx val="2"/>
          <c:order val="2"/>
          <c:tx>
            <c:strRef>
              <c:f>Sheet1!$D$1</c:f>
              <c:strCache>
                <c:ptCount val="1"/>
                <c:pt idx="0">
                  <c:v>It would make me a little more likely to read the plan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within 10 miles</c:v>
                </c:pt>
                <c:pt idx="1">
                  <c:v>My local area within 20 miles</c:v>
                </c:pt>
                <c:pt idx="2">
                  <c:v>My local area within 50 miles</c:v>
                </c:pt>
              </c:strCache>
            </c:strRef>
          </c:cat>
          <c:val>
            <c:numRef>
              <c:f>Sheet1!$D$2:$D$4</c:f>
              <c:numCache>
                <c:formatCode>0%</c:formatCode>
                <c:ptCount val="3"/>
                <c:pt idx="0">
                  <c:v>0.23530357785610001</c:v>
                </c:pt>
                <c:pt idx="1">
                  <c:v>0.46394889419840002</c:v>
                </c:pt>
                <c:pt idx="2">
                  <c:v>0.26067952185670001</c:v>
                </c:pt>
              </c:numCache>
            </c:numRef>
          </c:val>
          <c:extLst>
            <c:ext xmlns:c16="http://schemas.microsoft.com/office/drawing/2014/chart" uri="{C3380CC4-5D6E-409C-BE32-E72D297353CC}">
              <c16:uniqueId val="{00000004-FFE0-4D1F-BD60-A1E9FAA5A5A8}"/>
            </c:ext>
          </c:extLst>
        </c:ser>
        <c:ser>
          <c:idx val="3"/>
          <c:order val="3"/>
          <c:tx>
            <c:strRef>
              <c:f>Sheet1!$E$1</c:f>
              <c:strCache>
                <c:ptCount val="1"/>
                <c:pt idx="0">
                  <c:v>It would make me much more likely to read the plan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within 10 miles</c:v>
                </c:pt>
                <c:pt idx="1">
                  <c:v>My local area within 20 miles</c:v>
                </c:pt>
                <c:pt idx="2">
                  <c:v>My local area within 50 miles</c:v>
                </c:pt>
              </c:strCache>
            </c:strRef>
          </c:cat>
          <c:val>
            <c:numRef>
              <c:f>Sheet1!$E$2:$E$4</c:f>
              <c:numCache>
                <c:formatCode>0%</c:formatCode>
                <c:ptCount val="3"/>
                <c:pt idx="0">
                  <c:v>0.56546397490790001</c:v>
                </c:pt>
                <c:pt idx="1">
                  <c:v>0.19813269775510001</c:v>
                </c:pt>
                <c:pt idx="2">
                  <c:v>8.024906999749E-2</c:v>
                </c:pt>
              </c:numCache>
            </c:numRef>
          </c:val>
          <c:extLst>
            <c:ext xmlns:c16="http://schemas.microsoft.com/office/drawing/2014/chart" uri="{C3380CC4-5D6E-409C-BE32-E72D297353CC}">
              <c16:uniqueId val="{00000005-FFE0-4D1F-BD60-A1E9FAA5A5A8}"/>
            </c:ext>
          </c:extLst>
        </c:ser>
        <c:dLbls>
          <c:showLegendKey val="0"/>
          <c:showVal val="0"/>
          <c:showCatName val="0"/>
          <c:showSerName val="0"/>
          <c:showPercent val="0"/>
          <c:showBubbleSize val="0"/>
        </c:dLbls>
        <c:gapWidth val="150"/>
        <c:overlap val="100"/>
        <c:axId val="463060248"/>
        <c:axId val="463061560"/>
      </c:barChart>
      <c:catAx>
        <c:axId val="46306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061560"/>
        <c:crosses val="autoZero"/>
        <c:auto val="1"/>
        <c:lblAlgn val="ctr"/>
        <c:lblOffset val="100"/>
        <c:noMultiLvlLbl val="0"/>
      </c:catAx>
      <c:valAx>
        <c:axId val="463061560"/>
        <c:scaling>
          <c:orientation val="minMax"/>
          <c:max val="1"/>
        </c:scaling>
        <c:delete val="1"/>
        <c:axPos val="l"/>
        <c:numFmt formatCode="0%" sourceLinked="1"/>
        <c:majorTickMark val="out"/>
        <c:minorTickMark val="none"/>
        <c:tickLblPos val="nextTo"/>
        <c:crossAx val="463060248"/>
        <c:crosses val="autoZero"/>
        <c:crossBetween val="between"/>
      </c:valAx>
      <c:spPr>
        <a:noFill/>
        <a:ln>
          <a:noFill/>
        </a:ln>
        <a:effectLst/>
      </c:spPr>
    </c:plotArea>
    <c:legend>
      <c:legendPos val="l"/>
      <c:layout>
        <c:manualLayout>
          <c:xMode val="edge"/>
          <c:yMode val="edge"/>
          <c:x val="1.3505911228942211E-2"/>
          <c:y val="9.2872227846123923E-2"/>
          <c:w val="0.2716900148777715"/>
          <c:h val="0.877914708298173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2-BA5C-4C18-A4C0-DA9562CC7544}"/>
              </c:ext>
            </c:extLst>
          </c:dPt>
          <c:dPt>
            <c:idx val="2"/>
            <c:invertIfNegative val="0"/>
            <c:bubble3D val="0"/>
            <c:spPr>
              <a:solidFill>
                <a:schemeClr val="tx2"/>
              </a:solidFill>
              <a:ln>
                <a:noFill/>
              </a:ln>
              <a:effectLst/>
            </c:spPr>
            <c:extLst>
              <c:ext xmlns:c16="http://schemas.microsoft.com/office/drawing/2014/chart" uri="{C3380CC4-5D6E-409C-BE32-E72D297353CC}">
                <c16:uniqueId val="{00000000-8724-4E14-897E-817DA24BDAF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 prepare more 'at risk' areas to cope with common, less serious storms</c:v>
                </c:pt>
                <c:pt idx="1">
                  <c:v>Better prepare fewer 'at risk' areas to cope with rare but serious storms</c:v>
                </c:pt>
                <c:pt idx="2">
                  <c:v>Don't know</c:v>
                </c:pt>
              </c:strCache>
            </c:strRef>
          </c:cat>
          <c:val>
            <c:numRef>
              <c:f>Sheet1!$B$2:$B$4</c:f>
              <c:numCache>
                <c:formatCode>0%</c:formatCode>
                <c:ptCount val="3"/>
                <c:pt idx="0">
                  <c:v>0.53807920254929997</c:v>
                </c:pt>
                <c:pt idx="1">
                  <c:v>0.31807809363009998</c:v>
                </c:pt>
                <c:pt idx="2">
                  <c:v>0.14384270382059999</c:v>
                </c:pt>
              </c:numCache>
            </c:numRef>
          </c:val>
          <c:extLst>
            <c:ext xmlns:c16="http://schemas.microsoft.com/office/drawing/2014/chart" uri="{C3380CC4-5D6E-409C-BE32-E72D297353CC}">
              <c16:uniqueId val="{00000000-B1CD-409F-A8ED-A4A8EA1BF6D0}"/>
            </c:ext>
          </c:extLst>
        </c:ser>
        <c:dLbls>
          <c:showLegendKey val="0"/>
          <c:showVal val="0"/>
          <c:showCatName val="0"/>
          <c:showSerName val="0"/>
          <c:showPercent val="0"/>
          <c:showBubbleSize val="0"/>
        </c:dLbls>
        <c:gapWidth val="182"/>
        <c:axId val="825993112"/>
        <c:axId val="825994424"/>
      </c:barChart>
      <c:catAx>
        <c:axId val="825993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5994424"/>
        <c:crosses val="autoZero"/>
        <c:auto val="1"/>
        <c:lblAlgn val="ctr"/>
        <c:lblOffset val="100"/>
        <c:noMultiLvlLbl val="0"/>
      </c:catAx>
      <c:valAx>
        <c:axId val="825994424"/>
        <c:scaling>
          <c:orientation val="minMax"/>
          <c:max val="0.70000000000000007"/>
        </c:scaling>
        <c:delete val="1"/>
        <c:axPos val="t"/>
        <c:numFmt formatCode="0%" sourceLinked="1"/>
        <c:majorTickMark val="out"/>
        <c:minorTickMark val="none"/>
        <c:tickLblPos val="nextTo"/>
        <c:crossAx val="82599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27043083997104"/>
          <c:y val="3.2116352695026378E-2"/>
          <c:w val="0.47025250886943215"/>
          <c:h val="0.9357672946099472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2-20D1-4FB1-BD3C-9F9D89A50581}"/>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20D1-4FB1-BD3C-9F9D89A50581}"/>
              </c:ext>
            </c:extLst>
          </c:dPt>
          <c:dPt>
            <c:idx val="3"/>
            <c:invertIfNegative val="0"/>
            <c:bubble3D val="0"/>
            <c:spPr>
              <a:solidFill>
                <a:schemeClr val="tx2"/>
              </a:solidFill>
              <a:ln>
                <a:noFill/>
              </a:ln>
              <a:effectLst/>
            </c:spPr>
            <c:extLst>
              <c:ext xmlns:c16="http://schemas.microsoft.com/office/drawing/2014/chart" uri="{C3380CC4-5D6E-409C-BE32-E72D297353CC}">
                <c16:uniqueId val="{00000000-8272-4DA1-B2BD-D406DE1F099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Zero spills per year from storm overflows, at significant cost</c:v>
                </c:pt>
                <c:pt idx="1">
                  <c:v>10 spills per year from storm overflows, at some cost</c:v>
                </c:pt>
                <c:pt idx="2">
                  <c:v>20 spills per year from storm overflows, at a smaller additional cost</c:v>
                </c:pt>
                <c:pt idx="3">
                  <c:v>Don't know</c:v>
                </c:pt>
              </c:strCache>
            </c:strRef>
          </c:cat>
          <c:val>
            <c:numRef>
              <c:f>Sheet1!$B$2:$B$5</c:f>
              <c:numCache>
                <c:formatCode>0%</c:formatCode>
                <c:ptCount val="4"/>
                <c:pt idx="0">
                  <c:v>0.26849051742169999</c:v>
                </c:pt>
                <c:pt idx="1">
                  <c:v>0.42523858940819997</c:v>
                </c:pt>
                <c:pt idx="2">
                  <c:v>9.5324039485290002E-2</c:v>
                </c:pt>
                <c:pt idx="3">
                  <c:v>0.21094685368480001</c:v>
                </c:pt>
              </c:numCache>
            </c:numRef>
          </c:val>
          <c:extLst>
            <c:ext xmlns:c16="http://schemas.microsoft.com/office/drawing/2014/chart" uri="{C3380CC4-5D6E-409C-BE32-E72D297353CC}">
              <c16:uniqueId val="{00000000-B1CD-409F-A8ED-A4A8EA1BF6D0}"/>
            </c:ext>
          </c:extLst>
        </c:ser>
        <c:dLbls>
          <c:showLegendKey val="0"/>
          <c:showVal val="0"/>
          <c:showCatName val="0"/>
          <c:showSerName val="0"/>
          <c:showPercent val="0"/>
          <c:showBubbleSize val="0"/>
        </c:dLbls>
        <c:gapWidth val="182"/>
        <c:axId val="825993112"/>
        <c:axId val="825994424"/>
      </c:barChart>
      <c:catAx>
        <c:axId val="825993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5994424"/>
        <c:crosses val="autoZero"/>
        <c:auto val="1"/>
        <c:lblAlgn val="ctr"/>
        <c:lblOffset val="100"/>
        <c:noMultiLvlLbl val="0"/>
      </c:catAx>
      <c:valAx>
        <c:axId val="825994424"/>
        <c:scaling>
          <c:orientation val="minMax"/>
          <c:max val="0.70000000000000007"/>
        </c:scaling>
        <c:delete val="1"/>
        <c:axPos val="t"/>
        <c:numFmt formatCode="0%" sourceLinked="1"/>
        <c:majorTickMark val="out"/>
        <c:minorTickMark val="none"/>
        <c:tickLblPos val="nextTo"/>
        <c:crossAx val="82599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5672730941006"/>
          <c:y val="1.167867370728232E-2"/>
          <c:w val="0.76050157152287012"/>
          <c:h val="0.93284762618312655"/>
        </c:manualLayout>
      </c:layout>
      <c:barChart>
        <c:barDir val="col"/>
        <c:grouping val="stacked"/>
        <c:varyColors val="0"/>
        <c:ser>
          <c:idx val="0"/>
          <c:order val="0"/>
          <c:tx>
            <c:strRef>
              <c:f>Sheet1!$B$1</c:f>
              <c:strCache>
                <c:ptCount val="1"/>
                <c:pt idx="0">
                  <c:v>Don't know</c:v>
                </c:pt>
              </c:strCache>
            </c:strRef>
          </c:tx>
          <c:spPr>
            <a:solidFill>
              <a:schemeClr val="tx2"/>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0-8272-4DA1-B2BD-D406DE1F099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Sheet1!$B$2:$B$5</c:f>
              <c:numCache>
                <c:formatCode>0%</c:formatCode>
                <c:ptCount val="4"/>
                <c:pt idx="0">
                  <c:v>5.5319657763090002E-2</c:v>
                </c:pt>
                <c:pt idx="1">
                  <c:v>5.7273740007629997E-2</c:v>
                </c:pt>
                <c:pt idx="2">
                  <c:v>6.4468936038899999E-2</c:v>
                </c:pt>
                <c:pt idx="3">
                  <c:v>6.5273686363500005E-2</c:v>
                </c:pt>
              </c:numCache>
            </c:numRef>
          </c:val>
          <c:extLst>
            <c:ext xmlns:c16="http://schemas.microsoft.com/office/drawing/2014/chart" uri="{C3380CC4-5D6E-409C-BE32-E72D297353CC}">
              <c16:uniqueId val="{00000000-B1CD-409F-A8ED-A4A8EA1BF6D0}"/>
            </c:ext>
          </c:extLst>
        </c:ser>
        <c:ser>
          <c:idx val="1"/>
          <c:order val="1"/>
          <c:tx>
            <c:strRef>
              <c:f>Sheet1!$C$1</c:f>
              <c:strCache>
                <c:ptCount val="1"/>
                <c:pt idx="0">
                  <c:v>Unacceptable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Sheet1!$C$2:$C$5</c:f>
              <c:numCache>
                <c:formatCode>0%</c:formatCode>
                <c:ptCount val="4"/>
                <c:pt idx="0">
                  <c:v>0.624249396741</c:v>
                </c:pt>
                <c:pt idx="1">
                  <c:v>0.61212967967120002</c:v>
                </c:pt>
                <c:pt idx="2">
                  <c:v>0.42583954270629998</c:v>
                </c:pt>
                <c:pt idx="3">
                  <c:v>0.32145423081570002</c:v>
                </c:pt>
              </c:numCache>
            </c:numRef>
          </c:val>
          <c:extLst>
            <c:ext xmlns:c16="http://schemas.microsoft.com/office/drawing/2014/chart" uri="{C3380CC4-5D6E-409C-BE32-E72D297353CC}">
              <c16:uniqueId val="{00000002-6320-483C-B5CF-A9C6D7F886CF}"/>
            </c:ext>
          </c:extLst>
        </c:ser>
        <c:ser>
          <c:idx val="2"/>
          <c:order val="2"/>
          <c:tx>
            <c:strRef>
              <c:f>Sheet1!$D$1</c:f>
              <c:strCache>
                <c:ptCount val="1"/>
                <c:pt idx="0">
                  <c:v>Somewhat acceptable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Sheet1!$D$2:$D$5</c:f>
              <c:numCache>
                <c:formatCode>0%</c:formatCode>
                <c:ptCount val="4"/>
                <c:pt idx="0">
                  <c:v>0.20101980636200001</c:v>
                </c:pt>
                <c:pt idx="1">
                  <c:v>0.2342928996302</c:v>
                </c:pt>
                <c:pt idx="2">
                  <c:v>0.3901395823405</c:v>
                </c:pt>
                <c:pt idx="3">
                  <c:v>0.46011896573599997</c:v>
                </c:pt>
              </c:numCache>
            </c:numRef>
          </c:val>
          <c:extLst>
            <c:ext xmlns:c16="http://schemas.microsoft.com/office/drawing/2014/chart" uri="{C3380CC4-5D6E-409C-BE32-E72D297353CC}">
              <c16:uniqueId val="{00000003-6320-483C-B5CF-A9C6D7F886CF}"/>
            </c:ext>
          </c:extLst>
        </c:ser>
        <c:ser>
          <c:idx val="3"/>
          <c:order val="3"/>
          <c:tx>
            <c:strRef>
              <c:f>Sheet1!$E$1</c:f>
              <c:strCache>
                <c:ptCount val="1"/>
                <c:pt idx="0">
                  <c:v>Very acceptable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Sheet1!$E$2:$E$5</c:f>
              <c:numCache>
                <c:formatCode>0%</c:formatCode>
                <c:ptCount val="4"/>
                <c:pt idx="0">
                  <c:v>0.1194111391339</c:v>
                </c:pt>
                <c:pt idx="1">
                  <c:v>9.6303680690979998E-2</c:v>
                </c:pt>
                <c:pt idx="2">
                  <c:v>0.1195519389142</c:v>
                </c:pt>
                <c:pt idx="3">
                  <c:v>0.15315311708480001</c:v>
                </c:pt>
              </c:numCache>
            </c:numRef>
          </c:val>
          <c:extLst>
            <c:ext xmlns:c16="http://schemas.microsoft.com/office/drawing/2014/chart" uri="{C3380CC4-5D6E-409C-BE32-E72D297353CC}">
              <c16:uniqueId val="{00000004-6320-483C-B5CF-A9C6D7F886CF}"/>
            </c:ext>
          </c:extLst>
        </c:ser>
        <c:ser>
          <c:idx val="4"/>
          <c:order val="4"/>
          <c:tx>
            <c:strRef>
              <c:f>Sheet1!$F$1</c:f>
              <c:strCache>
                <c:ptCount val="1"/>
                <c:pt idx="0">
                  <c:v>T2B</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Sheet1!$F$2:$F$5</c:f>
              <c:numCache>
                <c:formatCode>0%</c:formatCode>
                <c:ptCount val="4"/>
                <c:pt idx="0">
                  <c:v>0.32043094549590001</c:v>
                </c:pt>
                <c:pt idx="1">
                  <c:v>0.33059658032119998</c:v>
                </c:pt>
                <c:pt idx="2">
                  <c:v>0.5096915212548</c:v>
                </c:pt>
                <c:pt idx="3">
                  <c:v>0.61327208282080004</c:v>
                </c:pt>
              </c:numCache>
            </c:numRef>
          </c:val>
          <c:extLst>
            <c:ext xmlns:c16="http://schemas.microsoft.com/office/drawing/2014/chart" uri="{C3380CC4-5D6E-409C-BE32-E72D297353CC}">
              <c16:uniqueId val="{00000005-6320-483C-B5CF-A9C6D7F886CF}"/>
            </c:ext>
          </c:extLst>
        </c:ser>
        <c:dLbls>
          <c:showLegendKey val="0"/>
          <c:showVal val="0"/>
          <c:showCatName val="0"/>
          <c:showSerName val="0"/>
          <c:showPercent val="0"/>
          <c:showBubbleSize val="0"/>
        </c:dLbls>
        <c:gapWidth val="182"/>
        <c:overlap val="100"/>
        <c:axId val="825993112"/>
        <c:axId val="825994424"/>
      </c:barChart>
      <c:catAx>
        <c:axId val="825993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5994424"/>
        <c:crosses val="autoZero"/>
        <c:auto val="1"/>
        <c:lblAlgn val="ctr"/>
        <c:lblOffset val="100"/>
        <c:noMultiLvlLbl val="0"/>
      </c:catAx>
      <c:valAx>
        <c:axId val="825994424"/>
        <c:scaling>
          <c:orientation val="minMax"/>
          <c:max val="1.1000000000000001"/>
        </c:scaling>
        <c:delete val="1"/>
        <c:axPos val="l"/>
        <c:numFmt formatCode="0%" sourceLinked="1"/>
        <c:majorTickMark val="out"/>
        <c:minorTickMark val="none"/>
        <c:tickLblPos val="nextTo"/>
        <c:crossAx val="825993112"/>
        <c:crosses val="autoZero"/>
        <c:crossBetween val="between"/>
      </c:valAx>
      <c:spPr>
        <a:noFill/>
        <a:ln>
          <a:noFill/>
        </a:ln>
        <a:effectLst/>
      </c:spPr>
    </c:plotArea>
    <c:legend>
      <c:legendPos val="l"/>
      <c:legendEntry>
        <c:idx val="0"/>
        <c:delete val="1"/>
      </c:legendEntry>
      <c:layout>
        <c:manualLayout>
          <c:xMode val="edge"/>
          <c:yMode val="edge"/>
          <c:x val="1.0116441301473536E-2"/>
          <c:y val="0.11937052389235181"/>
          <c:w val="0.19711593800188071"/>
          <c:h val="0.787313273217272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9341524792565"/>
          <c:y val="1.3923369968658394E-2"/>
          <c:w val="0.76818432697492045"/>
          <c:h val="0.82615282648042709"/>
        </c:manualLayout>
      </c:layout>
      <c:barChart>
        <c:barDir val="col"/>
        <c:grouping val="stacked"/>
        <c:varyColors val="0"/>
        <c:ser>
          <c:idx val="0"/>
          <c:order val="0"/>
          <c:tx>
            <c:strRef>
              <c:f>Sheet1!$B$1</c:f>
              <c:strCache>
                <c:ptCount val="1"/>
                <c:pt idx="0">
                  <c:v>Don't know</c:v>
                </c:pt>
              </c:strCache>
            </c:strRef>
          </c:tx>
          <c:spPr>
            <a:solidFill>
              <a:schemeClr val="tx2"/>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0-8272-4DA1-B2BD-D406DE1F099C}"/>
              </c:ext>
            </c:extLst>
          </c:dPt>
          <c:dLbls>
            <c:dLbl>
              <c:idx val="0"/>
              <c:delete val="1"/>
              <c:extLst>
                <c:ext xmlns:c15="http://schemas.microsoft.com/office/drawing/2012/chart" uri="{CE6537A1-D6FC-4f65-9D91-7224C49458BB}"/>
                <c:ext xmlns:c16="http://schemas.microsoft.com/office/drawing/2014/chart" uri="{C3380CC4-5D6E-409C-BE32-E72D297353CC}">
                  <c16:uniqueId val="{00000004-5216-4712-B010-6B5FE1E5ECDD}"/>
                </c:ext>
              </c:extLst>
            </c:dLbl>
            <c:dLbl>
              <c:idx val="1"/>
              <c:delete val="1"/>
              <c:extLst>
                <c:ext xmlns:c15="http://schemas.microsoft.com/office/drawing/2012/chart" uri="{CE6537A1-D6FC-4f65-9D91-7224C49458BB}"/>
                <c:ext xmlns:c16="http://schemas.microsoft.com/office/drawing/2014/chart" uri="{C3380CC4-5D6E-409C-BE32-E72D297353CC}">
                  <c16:uniqueId val="{00000003-5216-4712-B010-6B5FE1E5ECDD}"/>
                </c:ext>
              </c:extLst>
            </c:dLbl>
            <c:dLbl>
              <c:idx val="2"/>
              <c:delete val="1"/>
              <c:extLst>
                <c:ext xmlns:c15="http://schemas.microsoft.com/office/drawing/2012/chart" uri="{CE6537A1-D6FC-4f65-9D91-7224C49458BB}"/>
                <c:ext xmlns:c16="http://schemas.microsoft.com/office/drawing/2014/chart" uri="{C3380CC4-5D6E-409C-BE32-E72D297353CC}">
                  <c16:uniqueId val="{00000002-5216-4712-B010-6B5FE1E5ECD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Sheet1!$B$2:$B$5</c:f>
              <c:numCache>
                <c:formatCode>0%</c:formatCode>
                <c:ptCount val="4"/>
                <c:pt idx="0">
                  <c:v>0.04</c:v>
                </c:pt>
                <c:pt idx="1">
                  <c:v>0.02</c:v>
                </c:pt>
                <c:pt idx="2">
                  <c:v>0.03</c:v>
                </c:pt>
                <c:pt idx="3">
                  <c:v>0.05</c:v>
                </c:pt>
              </c:numCache>
            </c:numRef>
          </c:val>
          <c:extLst>
            <c:ext xmlns:c16="http://schemas.microsoft.com/office/drawing/2014/chart" uri="{C3380CC4-5D6E-409C-BE32-E72D297353CC}">
              <c16:uniqueId val="{00000000-B1CD-409F-A8ED-A4A8EA1BF6D0}"/>
            </c:ext>
          </c:extLst>
        </c:ser>
        <c:ser>
          <c:idx val="1"/>
          <c:order val="1"/>
          <c:tx>
            <c:strRef>
              <c:f>Sheet1!$C$1</c:f>
              <c:strCache>
                <c:ptCount val="1"/>
                <c:pt idx="0">
                  <c:v>Unacceptable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Sheet1!$C$2:$C$5</c:f>
              <c:numCache>
                <c:formatCode>0%</c:formatCode>
                <c:ptCount val="4"/>
                <c:pt idx="0">
                  <c:v>0.84</c:v>
                </c:pt>
                <c:pt idx="1">
                  <c:v>0.79</c:v>
                </c:pt>
                <c:pt idx="2">
                  <c:v>0.57999999999999996</c:v>
                </c:pt>
                <c:pt idx="3">
                  <c:v>0.41</c:v>
                </c:pt>
              </c:numCache>
            </c:numRef>
          </c:val>
          <c:extLst>
            <c:ext xmlns:c16="http://schemas.microsoft.com/office/drawing/2014/chart" uri="{C3380CC4-5D6E-409C-BE32-E72D297353CC}">
              <c16:uniqueId val="{00000002-6320-483C-B5CF-A9C6D7F886CF}"/>
            </c:ext>
          </c:extLst>
        </c:ser>
        <c:ser>
          <c:idx val="2"/>
          <c:order val="2"/>
          <c:tx>
            <c:strRef>
              <c:f>Sheet1!$D$1</c:f>
              <c:strCache>
                <c:ptCount val="1"/>
                <c:pt idx="0">
                  <c:v>Somewhat acceptable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Sheet1!$D$2:$D$5</c:f>
              <c:numCache>
                <c:formatCode>0%</c:formatCode>
                <c:ptCount val="4"/>
                <c:pt idx="0">
                  <c:v>0.06</c:v>
                </c:pt>
                <c:pt idx="1">
                  <c:v>0.15</c:v>
                </c:pt>
                <c:pt idx="2">
                  <c:v>0.31</c:v>
                </c:pt>
                <c:pt idx="3">
                  <c:v>0.42</c:v>
                </c:pt>
              </c:numCache>
            </c:numRef>
          </c:val>
          <c:extLst>
            <c:ext xmlns:c16="http://schemas.microsoft.com/office/drawing/2014/chart" uri="{C3380CC4-5D6E-409C-BE32-E72D297353CC}">
              <c16:uniqueId val="{00000003-6320-483C-B5CF-A9C6D7F886CF}"/>
            </c:ext>
          </c:extLst>
        </c:ser>
        <c:ser>
          <c:idx val="3"/>
          <c:order val="3"/>
          <c:tx>
            <c:strRef>
              <c:f>Sheet1!$E$1</c:f>
              <c:strCache>
                <c:ptCount val="1"/>
                <c:pt idx="0">
                  <c:v>Very acceptable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Sheet1!$E$2:$E$5</c:f>
              <c:numCache>
                <c:formatCode>0%</c:formatCode>
                <c:ptCount val="4"/>
                <c:pt idx="0">
                  <c:v>0.06</c:v>
                </c:pt>
                <c:pt idx="1">
                  <c:v>0.04</c:v>
                </c:pt>
                <c:pt idx="2">
                  <c:v>0.08</c:v>
                </c:pt>
                <c:pt idx="3">
                  <c:v>0.12</c:v>
                </c:pt>
              </c:numCache>
            </c:numRef>
          </c:val>
          <c:extLst>
            <c:ext xmlns:c16="http://schemas.microsoft.com/office/drawing/2014/chart" uri="{C3380CC4-5D6E-409C-BE32-E72D297353CC}">
              <c16:uniqueId val="{00000004-6320-483C-B5CF-A9C6D7F886CF}"/>
            </c:ext>
          </c:extLst>
        </c:ser>
        <c:ser>
          <c:idx val="4"/>
          <c:order val="4"/>
          <c:tx>
            <c:strRef>
              <c:f>Sheet1!$F$1</c:f>
              <c:strCache>
                <c:ptCount val="1"/>
                <c:pt idx="0">
                  <c:v>T2B</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 days of dry weather</c:v>
                </c:pt>
                <c:pt idx="1">
                  <c:v>During a couple of days of drizzle</c:v>
                </c:pt>
                <c:pt idx="2">
                  <c:v>During continuous winter downpours</c:v>
                </c:pt>
                <c:pt idx="3">
                  <c:v>During serious storms</c:v>
                </c:pt>
              </c:strCache>
            </c:strRef>
          </c:cat>
          <c:val>
            <c:numRef>
              <c:f>Sheet1!$F$2:$F$5</c:f>
              <c:numCache>
                <c:formatCode>0%</c:formatCode>
                <c:ptCount val="4"/>
                <c:pt idx="0">
                  <c:v>0.12</c:v>
                </c:pt>
                <c:pt idx="1">
                  <c:v>0.19</c:v>
                </c:pt>
                <c:pt idx="2">
                  <c:v>0.39</c:v>
                </c:pt>
                <c:pt idx="3">
                  <c:v>0.54</c:v>
                </c:pt>
              </c:numCache>
            </c:numRef>
          </c:val>
          <c:extLst>
            <c:ext xmlns:c16="http://schemas.microsoft.com/office/drawing/2014/chart" uri="{C3380CC4-5D6E-409C-BE32-E72D297353CC}">
              <c16:uniqueId val="{00000005-6320-483C-B5CF-A9C6D7F886CF}"/>
            </c:ext>
          </c:extLst>
        </c:ser>
        <c:dLbls>
          <c:showLegendKey val="0"/>
          <c:showVal val="0"/>
          <c:showCatName val="0"/>
          <c:showSerName val="0"/>
          <c:showPercent val="0"/>
          <c:showBubbleSize val="0"/>
        </c:dLbls>
        <c:gapWidth val="182"/>
        <c:overlap val="100"/>
        <c:axId val="825993112"/>
        <c:axId val="825994424"/>
      </c:barChart>
      <c:catAx>
        <c:axId val="825993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5994424"/>
        <c:crosses val="autoZero"/>
        <c:auto val="1"/>
        <c:lblAlgn val="ctr"/>
        <c:lblOffset val="100"/>
        <c:noMultiLvlLbl val="0"/>
      </c:catAx>
      <c:valAx>
        <c:axId val="825994424"/>
        <c:scaling>
          <c:orientation val="minMax"/>
          <c:max val="1.1000000000000001"/>
        </c:scaling>
        <c:delete val="1"/>
        <c:axPos val="l"/>
        <c:numFmt formatCode="0%" sourceLinked="1"/>
        <c:majorTickMark val="out"/>
        <c:minorTickMark val="none"/>
        <c:tickLblPos val="nextTo"/>
        <c:crossAx val="825993112"/>
        <c:crosses val="autoZero"/>
        <c:crossBetween val="between"/>
      </c:valAx>
      <c:spPr>
        <a:noFill/>
        <a:ln>
          <a:noFill/>
        </a:ln>
        <a:effectLst/>
      </c:spPr>
    </c:plotArea>
    <c:legend>
      <c:legendPos val="l"/>
      <c:legendEntry>
        <c:idx val="0"/>
        <c:delete val="1"/>
      </c:legendEntry>
      <c:layout>
        <c:manualLayout>
          <c:xMode val="edge"/>
          <c:yMode val="edge"/>
          <c:x val="1.0116441301473536E-2"/>
          <c:y val="0.1043218219466648"/>
          <c:w val="0.20161790890918674"/>
          <c:h val="0.70668574183372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27043083997104"/>
          <c:y val="3.2116352695026378E-2"/>
          <c:w val="0.47025250886943215"/>
          <c:h val="0.9357672946099472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1-D168-45E4-8488-5D507C147B1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Zero spills per year from storm overflows, at significant cost</c:v>
                </c:pt>
                <c:pt idx="1">
                  <c:v>10 spills per year from storm overflows, at some cost</c:v>
                </c:pt>
                <c:pt idx="2">
                  <c:v>20 spills per year from storm overflows, at a smaller additional cost</c:v>
                </c:pt>
                <c:pt idx="3">
                  <c:v>Don't know</c:v>
                </c:pt>
              </c:strCache>
            </c:strRef>
          </c:cat>
          <c:val>
            <c:numRef>
              <c:f>Sheet1!$B$2:$B$5</c:f>
              <c:numCache>
                <c:formatCode>0%</c:formatCode>
                <c:ptCount val="4"/>
                <c:pt idx="0">
                  <c:v>0.44</c:v>
                </c:pt>
                <c:pt idx="1">
                  <c:v>0.43</c:v>
                </c:pt>
                <c:pt idx="2">
                  <c:v>0.02</c:v>
                </c:pt>
                <c:pt idx="3">
                  <c:v>0.11</c:v>
                </c:pt>
              </c:numCache>
            </c:numRef>
          </c:val>
          <c:extLst>
            <c:ext xmlns:c16="http://schemas.microsoft.com/office/drawing/2014/chart" uri="{C3380CC4-5D6E-409C-BE32-E72D297353CC}">
              <c16:uniqueId val="{00000002-D168-45E4-8488-5D507C147B1A}"/>
            </c:ext>
          </c:extLst>
        </c:ser>
        <c:dLbls>
          <c:showLegendKey val="0"/>
          <c:showVal val="0"/>
          <c:showCatName val="0"/>
          <c:showSerName val="0"/>
          <c:showPercent val="0"/>
          <c:showBubbleSize val="0"/>
        </c:dLbls>
        <c:gapWidth val="182"/>
        <c:axId val="825993112"/>
        <c:axId val="825994424"/>
      </c:barChart>
      <c:catAx>
        <c:axId val="825993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5994424"/>
        <c:crosses val="autoZero"/>
        <c:auto val="1"/>
        <c:lblAlgn val="ctr"/>
        <c:lblOffset val="100"/>
        <c:noMultiLvlLbl val="0"/>
      </c:catAx>
      <c:valAx>
        <c:axId val="825994424"/>
        <c:scaling>
          <c:orientation val="minMax"/>
          <c:max val="0.70000000000000007"/>
        </c:scaling>
        <c:delete val="1"/>
        <c:axPos val="t"/>
        <c:numFmt formatCode="0%" sourceLinked="1"/>
        <c:majorTickMark val="out"/>
        <c:minorTickMark val="none"/>
        <c:tickLblPos val="nextTo"/>
        <c:crossAx val="82599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Preventing water leaking into pipes</c:v>
                </c:pt>
                <c:pt idx="1">
                  <c:v>Increasing pipe sizes</c:v>
                </c:pt>
                <c:pt idx="2">
                  <c:v>Developing sustainable treatment works</c:v>
                </c:pt>
                <c:pt idx="3">
                  <c:v>Preventing diluted sewage escaping into rivers and seas </c:v>
                </c:pt>
                <c:pt idx="4">
                  <c:v>Preventing sewage flooding</c:v>
                </c:pt>
                <c:pt idx="5">
                  <c:v>Re-directing rainwater</c:v>
                </c:pt>
                <c:pt idx="6">
                  <c:v>Educating customers about blockages</c:v>
                </c:pt>
                <c:pt idx="7">
                  <c:v>Managing rainwater</c:v>
                </c:pt>
              </c:strCache>
            </c:strRef>
          </c:cat>
          <c:val>
            <c:numRef>
              <c:f>Sheet1!$B$2:$B$9</c:f>
              <c:numCache>
                <c:formatCode>0%</c:formatCode>
                <c:ptCount val="8"/>
                <c:pt idx="0">
                  <c:v>0.19</c:v>
                </c:pt>
                <c:pt idx="1">
                  <c:v>0.16</c:v>
                </c:pt>
                <c:pt idx="2">
                  <c:v>0.14000000000000001</c:v>
                </c:pt>
                <c:pt idx="3">
                  <c:v>0.13</c:v>
                </c:pt>
                <c:pt idx="4">
                  <c:v>0.11</c:v>
                </c:pt>
                <c:pt idx="5">
                  <c:v>0.1</c:v>
                </c:pt>
                <c:pt idx="6">
                  <c:v>0.09</c:v>
                </c:pt>
                <c:pt idx="7">
                  <c:v>0.09</c:v>
                </c:pt>
              </c:numCache>
            </c:numRef>
          </c:val>
          <c:extLst>
            <c:ext xmlns:c16="http://schemas.microsoft.com/office/drawing/2014/chart" uri="{C3380CC4-5D6E-409C-BE32-E72D297353CC}">
              <c16:uniqueId val="{00000000-A584-4EF5-9D7B-E2DE4A32DC32}"/>
            </c:ext>
          </c:extLst>
        </c:ser>
        <c:dLbls>
          <c:showLegendKey val="0"/>
          <c:showVal val="0"/>
          <c:showCatName val="0"/>
          <c:showSerName val="0"/>
          <c:showPercent val="0"/>
          <c:showBubbleSize val="0"/>
        </c:dLbls>
        <c:gapWidth val="219"/>
        <c:overlap val="-27"/>
        <c:axId val="522811144"/>
        <c:axId val="522806224"/>
      </c:barChart>
      <c:catAx>
        <c:axId val="52281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2806224"/>
        <c:crosses val="autoZero"/>
        <c:auto val="1"/>
        <c:lblAlgn val="ctr"/>
        <c:lblOffset val="100"/>
        <c:noMultiLvlLbl val="0"/>
      </c:catAx>
      <c:valAx>
        <c:axId val="522806224"/>
        <c:scaling>
          <c:orientation val="minMax"/>
          <c:max val="0.30000000000000004"/>
        </c:scaling>
        <c:delete val="1"/>
        <c:axPos val="l"/>
        <c:numFmt formatCode="0%" sourceLinked="1"/>
        <c:majorTickMark val="out"/>
        <c:minorTickMark val="none"/>
        <c:tickLblPos val="nextTo"/>
        <c:crossAx val="522811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F734-497E-ADE0-49080F5BF78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F734-497E-ADE0-49080F5BF78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F734-497E-ADE0-49080F5BF78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F734-497E-ADE0-49080F5BF78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F734-497E-ADE0-49080F5BF78A}"/>
              </c:ext>
            </c:extLst>
          </c:dPt>
          <c:dLbls>
            <c:dLbl>
              <c:idx val="0"/>
              <c:layout>
                <c:manualLayout>
                  <c:x val="-0.22919381799816038"/>
                  <c:y val="-2.84252706665162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34-497E-ADE0-49080F5BF78A}"/>
                </c:ext>
              </c:extLst>
            </c:dLbl>
            <c:dLbl>
              <c:idx val="1"/>
              <c:layout>
                <c:manualLayout>
                  <c:x val="8.8875989115753343E-3"/>
                  <c:y val="-3.725600071425895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34-497E-ADE0-49080F5BF78A}"/>
                </c:ext>
              </c:extLst>
            </c:dLbl>
            <c:dLbl>
              <c:idx val="2"/>
              <c:layout>
                <c:manualLayout>
                  <c:x val="2.1379608031899946E-2"/>
                  <c:y val="-4.9046558400060152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34-497E-ADE0-49080F5BF78A}"/>
                </c:ext>
              </c:extLst>
            </c:dLbl>
            <c:dLbl>
              <c:idx val="3"/>
              <c:layout>
                <c:manualLayout>
                  <c:x val="2.1565080412130178E-2"/>
                  <c:y val="5.0167843379891192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961499979565548"/>
                      <c:h val="0.10672452789995364"/>
                    </c:manualLayout>
                  </c15:layout>
                </c:ext>
                <c:ext xmlns:c16="http://schemas.microsoft.com/office/drawing/2014/chart" uri="{C3380CC4-5D6E-409C-BE32-E72D297353CC}">
                  <c16:uniqueId val="{00000002-F734-497E-ADE0-49080F5BF78A}"/>
                </c:ext>
              </c:extLst>
            </c:dLbl>
            <c:dLbl>
              <c:idx val="4"/>
              <c:layout>
                <c:manualLayout>
                  <c:x val="3.481513380529342E-2"/>
                  <c:y val="8.2870083204892048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34-497E-ADE0-49080F5BF78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Future focused</c:v>
                </c:pt>
                <c:pt idx="1">
                  <c:v>Flood prevention</c:v>
                </c:pt>
                <c:pt idx="2">
                  <c:v>Treating the problem</c:v>
                </c:pt>
                <c:pt idx="3">
                  <c:v>Maximising value</c:v>
                </c:pt>
                <c:pt idx="4">
                  <c:v>Budgeting</c:v>
                </c:pt>
              </c:strCache>
            </c:strRef>
          </c:cat>
          <c:val>
            <c:numRef>
              <c:f>Sheet1!$B$2:$B$6</c:f>
              <c:numCache>
                <c:formatCode>0%</c:formatCode>
                <c:ptCount val="5"/>
                <c:pt idx="0">
                  <c:v>0.53</c:v>
                </c:pt>
                <c:pt idx="1">
                  <c:v>0.15</c:v>
                </c:pt>
                <c:pt idx="2">
                  <c:v>0.14000000000000001</c:v>
                </c:pt>
                <c:pt idx="3">
                  <c:v>0.12</c:v>
                </c:pt>
                <c:pt idx="4">
                  <c:v>7.0000000000000007E-2</c:v>
                </c:pt>
              </c:numCache>
            </c:numRef>
          </c:val>
          <c:extLst>
            <c:ext xmlns:c16="http://schemas.microsoft.com/office/drawing/2014/chart" uri="{C3380CC4-5D6E-409C-BE32-E72D297353CC}">
              <c16:uniqueId val="{00000000-F734-497E-ADE0-49080F5BF78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Increasing pipe sizes</c:v>
                </c:pt>
                <c:pt idx="1">
                  <c:v>Preventing water leaking into pipes</c:v>
                </c:pt>
                <c:pt idx="2">
                  <c:v>Preventing diluted sewage escaping into rivers and seas </c:v>
                </c:pt>
                <c:pt idx="3">
                  <c:v>Developing sustainable treatment works</c:v>
                </c:pt>
                <c:pt idx="4">
                  <c:v>Preventing sewage flooding</c:v>
                </c:pt>
                <c:pt idx="5">
                  <c:v>Re-directing rainwater</c:v>
                </c:pt>
                <c:pt idx="6">
                  <c:v>Managing rainwater</c:v>
                </c:pt>
                <c:pt idx="7">
                  <c:v>Educating customers about blockages</c:v>
                </c:pt>
              </c:strCache>
            </c:strRef>
          </c:cat>
          <c:val>
            <c:numRef>
              <c:f>Sheet1!$B$2:$B$9</c:f>
              <c:numCache>
                <c:formatCode>0%</c:formatCode>
                <c:ptCount val="8"/>
                <c:pt idx="0">
                  <c:v>0.17</c:v>
                </c:pt>
                <c:pt idx="1">
                  <c:v>0.16</c:v>
                </c:pt>
                <c:pt idx="2">
                  <c:v>0.15</c:v>
                </c:pt>
                <c:pt idx="3">
                  <c:v>0.14000000000000001</c:v>
                </c:pt>
                <c:pt idx="4">
                  <c:v>0.1</c:v>
                </c:pt>
                <c:pt idx="5">
                  <c:v>0.1</c:v>
                </c:pt>
                <c:pt idx="6">
                  <c:v>0.1</c:v>
                </c:pt>
                <c:pt idx="7">
                  <c:v>0.08</c:v>
                </c:pt>
              </c:numCache>
            </c:numRef>
          </c:val>
          <c:extLst>
            <c:ext xmlns:c16="http://schemas.microsoft.com/office/drawing/2014/chart" uri="{C3380CC4-5D6E-409C-BE32-E72D297353CC}">
              <c16:uniqueId val="{00000000-A584-4EF5-9D7B-E2DE4A32DC32}"/>
            </c:ext>
          </c:extLst>
        </c:ser>
        <c:dLbls>
          <c:showLegendKey val="0"/>
          <c:showVal val="0"/>
          <c:showCatName val="0"/>
          <c:showSerName val="0"/>
          <c:showPercent val="0"/>
          <c:showBubbleSize val="0"/>
        </c:dLbls>
        <c:gapWidth val="219"/>
        <c:overlap val="-27"/>
        <c:axId val="522811144"/>
        <c:axId val="522806224"/>
      </c:barChart>
      <c:catAx>
        <c:axId val="52281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2806224"/>
        <c:crosses val="autoZero"/>
        <c:auto val="1"/>
        <c:lblAlgn val="ctr"/>
        <c:lblOffset val="100"/>
        <c:noMultiLvlLbl val="0"/>
      </c:catAx>
      <c:valAx>
        <c:axId val="522806224"/>
        <c:scaling>
          <c:orientation val="minMax"/>
          <c:max val="0.30000000000000004"/>
        </c:scaling>
        <c:delete val="1"/>
        <c:axPos val="l"/>
        <c:numFmt formatCode="0%" sourceLinked="1"/>
        <c:majorTickMark val="out"/>
        <c:minorTickMark val="none"/>
        <c:tickLblPos val="nextTo"/>
        <c:crossAx val="522811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Household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Preventing water leaking into pipes</c:v>
                </c:pt>
                <c:pt idx="1">
                  <c:v>Increasing pipe sizes</c:v>
                </c:pt>
                <c:pt idx="2">
                  <c:v>Developing sustainable treatment works </c:v>
                </c:pt>
                <c:pt idx="3">
                  <c:v>Preventing diluted sewage escaping into rivers and seas </c:v>
                </c:pt>
                <c:pt idx="4">
                  <c:v>Preventing sewage flooding </c:v>
                </c:pt>
                <c:pt idx="5">
                  <c:v>Re-directing rain water to rivers and streams</c:v>
                </c:pt>
                <c:pt idx="6">
                  <c:v>Educating customers about blockages</c:v>
                </c:pt>
                <c:pt idx="7">
                  <c:v>Managing rain water</c:v>
                </c:pt>
              </c:strCache>
            </c:strRef>
          </c:cat>
          <c:val>
            <c:numRef>
              <c:f>Sheet1!$B$2:$B$9</c:f>
              <c:numCache>
                <c:formatCode>0%</c:formatCode>
                <c:ptCount val="8"/>
                <c:pt idx="0">
                  <c:v>0.53179786179290001</c:v>
                </c:pt>
                <c:pt idx="1">
                  <c:v>0.59557487776670004</c:v>
                </c:pt>
                <c:pt idx="2">
                  <c:v>0.4192367201103</c:v>
                </c:pt>
                <c:pt idx="3">
                  <c:v>0.49526559202120002</c:v>
                </c:pt>
                <c:pt idx="4">
                  <c:v>0.44947195054689998</c:v>
                </c:pt>
                <c:pt idx="5">
                  <c:v>0.4344352286075</c:v>
                </c:pt>
                <c:pt idx="6">
                  <c:v>0.3107685427827</c:v>
                </c:pt>
                <c:pt idx="7">
                  <c:v>0.40563241071579997</c:v>
                </c:pt>
              </c:numCache>
            </c:numRef>
          </c:val>
          <c:extLst>
            <c:ext xmlns:c16="http://schemas.microsoft.com/office/drawing/2014/chart" uri="{C3380CC4-5D6E-409C-BE32-E72D297353CC}">
              <c16:uniqueId val="{00000000-6C3B-401D-A575-8AC92FBF59E4}"/>
            </c:ext>
          </c:extLst>
        </c:ser>
        <c:ser>
          <c:idx val="1"/>
          <c:order val="1"/>
          <c:tx>
            <c:strRef>
              <c:f>Sheet1!$C$1</c:f>
              <c:strCache>
                <c:ptCount val="1"/>
                <c:pt idx="0">
                  <c:v>Non-household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Preventing water leaking into pipes</c:v>
                </c:pt>
                <c:pt idx="1">
                  <c:v>Increasing pipe sizes</c:v>
                </c:pt>
                <c:pt idx="2">
                  <c:v>Developing sustainable treatment works </c:v>
                </c:pt>
                <c:pt idx="3">
                  <c:v>Preventing diluted sewage escaping into rivers and seas </c:v>
                </c:pt>
                <c:pt idx="4">
                  <c:v>Preventing sewage flooding </c:v>
                </c:pt>
                <c:pt idx="5">
                  <c:v>Re-directing rain water to rivers and streams</c:v>
                </c:pt>
                <c:pt idx="6">
                  <c:v>Educating customers about blockages</c:v>
                </c:pt>
                <c:pt idx="7">
                  <c:v>Managing rain water</c:v>
                </c:pt>
              </c:strCache>
            </c:strRef>
          </c:cat>
          <c:val>
            <c:numRef>
              <c:f>Sheet1!$C$2:$C$9</c:f>
              <c:numCache>
                <c:formatCode>0%</c:formatCode>
                <c:ptCount val="8"/>
                <c:pt idx="0">
                  <c:v>0.55000000000000004</c:v>
                </c:pt>
                <c:pt idx="1">
                  <c:v>0.71</c:v>
                </c:pt>
                <c:pt idx="2">
                  <c:v>0.45</c:v>
                </c:pt>
                <c:pt idx="3">
                  <c:v>0.6</c:v>
                </c:pt>
                <c:pt idx="4">
                  <c:v>0.5</c:v>
                </c:pt>
                <c:pt idx="5">
                  <c:v>0.46</c:v>
                </c:pt>
                <c:pt idx="6">
                  <c:v>0.37</c:v>
                </c:pt>
                <c:pt idx="7">
                  <c:v>0.49</c:v>
                </c:pt>
              </c:numCache>
            </c:numRef>
          </c:val>
          <c:extLst>
            <c:ext xmlns:c16="http://schemas.microsoft.com/office/drawing/2014/chart" uri="{C3380CC4-5D6E-409C-BE32-E72D297353CC}">
              <c16:uniqueId val="{00000001-6C3B-401D-A575-8AC92FBF59E4}"/>
            </c:ext>
          </c:extLst>
        </c:ser>
        <c:dLbls>
          <c:showLegendKey val="0"/>
          <c:showVal val="0"/>
          <c:showCatName val="0"/>
          <c:showSerName val="0"/>
          <c:showPercent val="0"/>
          <c:showBubbleSize val="0"/>
        </c:dLbls>
        <c:gapWidth val="150"/>
        <c:axId val="532918856"/>
        <c:axId val="532923776"/>
      </c:barChart>
      <c:catAx>
        <c:axId val="53291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2923776"/>
        <c:crosses val="autoZero"/>
        <c:auto val="1"/>
        <c:lblAlgn val="ctr"/>
        <c:lblOffset val="100"/>
        <c:noMultiLvlLbl val="0"/>
      </c:catAx>
      <c:valAx>
        <c:axId val="532923776"/>
        <c:scaling>
          <c:orientation val="minMax"/>
          <c:max val="1"/>
        </c:scaling>
        <c:delete val="1"/>
        <c:axPos val="l"/>
        <c:numFmt formatCode="0%" sourceLinked="1"/>
        <c:majorTickMark val="out"/>
        <c:minorTickMark val="none"/>
        <c:tickLblPos val="nextTo"/>
        <c:crossAx val="532918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9527724167346"/>
          <c:y val="0"/>
          <c:w val="0.37969032429009986"/>
          <c:h val="1"/>
        </c:manualLayout>
      </c:layout>
      <c:barChart>
        <c:barDir val="col"/>
        <c:grouping val="stacked"/>
        <c:varyColors val="0"/>
        <c:ser>
          <c:idx val="0"/>
          <c:order val="0"/>
          <c:tx>
            <c:strRef>
              <c:f>Sheet1!$B$1</c:f>
              <c:strCache>
                <c:ptCount val="1"/>
                <c:pt idx="0">
                  <c:v>Don't know</c:v>
                </c:pt>
              </c:strCache>
            </c:strRef>
          </c:tx>
          <c:spPr>
            <a:solidFill>
              <a:schemeClr val="tx2"/>
            </a:solidFill>
            <a:ln>
              <a:noFill/>
            </a:ln>
            <a:effectLst/>
          </c:spPr>
          <c:invertIfNegative val="0"/>
          <c:cat>
            <c:strRef>
              <c:f>Sheet1!$A$2</c:f>
              <c:strCache>
                <c:ptCount val="1"/>
                <c:pt idx="0">
                  <c:v>Category 1</c:v>
                </c:pt>
              </c:strCache>
            </c:strRef>
          </c:cat>
          <c:val>
            <c:numRef>
              <c:f>Sheet1!$B$2</c:f>
              <c:numCache>
                <c:formatCode>0%</c:formatCode>
                <c:ptCount val="1"/>
                <c:pt idx="0">
                  <c:v>3.1768157502829998E-2</c:v>
                </c:pt>
              </c:numCache>
            </c:numRef>
          </c:val>
          <c:extLst>
            <c:ext xmlns:c16="http://schemas.microsoft.com/office/drawing/2014/chart" uri="{C3380CC4-5D6E-409C-BE32-E72D297353CC}">
              <c16:uniqueId val="{00000000-45ED-413A-AC06-755FC946FD11}"/>
            </c:ext>
          </c:extLst>
        </c:ser>
        <c:ser>
          <c:idx val="1"/>
          <c:order val="1"/>
          <c:tx>
            <c:strRef>
              <c:f>Sheet1!$C$1</c:f>
              <c:strCache>
                <c:ptCount val="1"/>
                <c:pt idx="0">
                  <c:v>Not at all interested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7.2136265865070007E-2</c:v>
                </c:pt>
              </c:numCache>
            </c:numRef>
          </c:val>
          <c:extLst>
            <c:ext xmlns:c16="http://schemas.microsoft.com/office/drawing/2014/chart" uri="{C3380CC4-5D6E-409C-BE32-E72D297353CC}">
              <c16:uniqueId val="{00000001-45ED-413A-AC06-755FC946FD11}"/>
            </c:ext>
          </c:extLst>
        </c:ser>
        <c:ser>
          <c:idx val="2"/>
          <c:order val="2"/>
          <c:tx>
            <c:strRef>
              <c:f>Sheet1!$D$1</c:f>
              <c:strCache>
                <c:ptCount val="1"/>
                <c:pt idx="0">
                  <c:v>Not very interested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0.24022243583130001</c:v>
                </c:pt>
              </c:numCache>
            </c:numRef>
          </c:val>
          <c:extLst>
            <c:ext xmlns:c16="http://schemas.microsoft.com/office/drawing/2014/chart" uri="{C3380CC4-5D6E-409C-BE32-E72D297353CC}">
              <c16:uniqueId val="{00000002-45ED-413A-AC06-755FC946FD11}"/>
            </c:ext>
          </c:extLst>
        </c:ser>
        <c:ser>
          <c:idx val="3"/>
          <c:order val="3"/>
          <c:tx>
            <c:strRef>
              <c:f>Sheet1!$E$1</c:f>
              <c:strCache>
                <c:ptCount val="1"/>
                <c:pt idx="0">
                  <c:v>Quite interested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0.50033932114169999</c:v>
                </c:pt>
              </c:numCache>
            </c:numRef>
          </c:val>
          <c:extLst>
            <c:ext xmlns:c16="http://schemas.microsoft.com/office/drawing/2014/chart" uri="{C3380CC4-5D6E-409C-BE32-E72D297353CC}">
              <c16:uniqueId val="{00000003-45ED-413A-AC06-755FC946FD11}"/>
            </c:ext>
          </c:extLst>
        </c:ser>
        <c:ser>
          <c:idx val="4"/>
          <c:order val="4"/>
          <c:tx>
            <c:strRef>
              <c:f>Sheet1!$F$1</c:f>
              <c:strCache>
                <c:ptCount val="1"/>
                <c:pt idx="0">
                  <c:v>Very interested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0.15553381965909999</c:v>
                </c:pt>
              </c:numCache>
            </c:numRef>
          </c:val>
          <c:extLst>
            <c:ext xmlns:c16="http://schemas.microsoft.com/office/drawing/2014/chart" uri="{C3380CC4-5D6E-409C-BE32-E72D297353CC}">
              <c16:uniqueId val="{00000004-45ED-413A-AC06-755FC946FD11}"/>
            </c:ext>
          </c:extLst>
        </c:ser>
        <c:dLbls>
          <c:showLegendKey val="0"/>
          <c:showVal val="0"/>
          <c:showCatName val="0"/>
          <c:showSerName val="0"/>
          <c:showPercent val="0"/>
          <c:showBubbleSize val="0"/>
        </c:dLbls>
        <c:gapWidth val="150"/>
        <c:overlap val="100"/>
        <c:axId val="825995080"/>
        <c:axId val="825997048"/>
      </c:barChart>
      <c:catAx>
        <c:axId val="825995080"/>
        <c:scaling>
          <c:orientation val="minMax"/>
        </c:scaling>
        <c:delete val="1"/>
        <c:axPos val="b"/>
        <c:numFmt formatCode="General" sourceLinked="1"/>
        <c:majorTickMark val="none"/>
        <c:minorTickMark val="none"/>
        <c:tickLblPos val="nextTo"/>
        <c:crossAx val="825997048"/>
        <c:crosses val="autoZero"/>
        <c:auto val="1"/>
        <c:lblAlgn val="ctr"/>
        <c:lblOffset val="100"/>
        <c:noMultiLvlLbl val="0"/>
      </c:catAx>
      <c:valAx>
        <c:axId val="825997048"/>
        <c:scaling>
          <c:orientation val="minMax"/>
          <c:max val="1"/>
        </c:scaling>
        <c:delete val="1"/>
        <c:axPos val="l"/>
        <c:numFmt formatCode="0%" sourceLinked="1"/>
        <c:majorTickMark val="out"/>
        <c:minorTickMark val="none"/>
        <c:tickLblPos val="nextTo"/>
        <c:crossAx val="825995080"/>
        <c:crosses val="autoZero"/>
        <c:crossBetween val="between"/>
      </c:valAx>
      <c:spPr>
        <a:noFill/>
        <a:ln>
          <a:noFill/>
        </a:ln>
        <a:effectLst/>
      </c:spPr>
    </c:plotArea>
    <c:legend>
      <c:legendPos val="l"/>
      <c:layout>
        <c:manualLayout>
          <c:xMode val="edge"/>
          <c:yMode val="edge"/>
          <c:x val="1.3679112085603237E-2"/>
          <c:y val="0.18562896468202622"/>
          <c:w val="0.28517142961262082"/>
          <c:h val="0.584451737780583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95169547241557"/>
          <c:y val="0"/>
          <c:w val="0.43168502448308332"/>
          <c:h val="1"/>
        </c:manualLayout>
      </c:layout>
      <c:barChart>
        <c:barDir val="bar"/>
        <c:grouping val="clustered"/>
        <c:varyColors val="0"/>
        <c:ser>
          <c:idx val="0"/>
          <c:order val="0"/>
          <c:tx>
            <c:strRef>
              <c:f>Sheet1!$B$1</c:f>
              <c:strCache>
                <c:ptCount val="1"/>
                <c:pt idx="0">
                  <c:v>Don't know</c:v>
                </c:pt>
              </c:strCache>
            </c:strRef>
          </c:tx>
          <c:spPr>
            <a:solidFill>
              <a:schemeClr val="accent1"/>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1-813F-4427-B619-E54F7441B14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very likely to read updates to the plan</c:v>
                </c:pt>
                <c:pt idx="1">
                  <c:v>I might read key parts of updates to the plan</c:v>
                </c:pt>
                <c:pt idx="2">
                  <c:v>I don't think I'll read updates to the plan</c:v>
                </c:pt>
                <c:pt idx="3">
                  <c:v>Don't know</c:v>
                </c:pt>
              </c:strCache>
            </c:strRef>
          </c:cat>
          <c:val>
            <c:numRef>
              <c:f>Sheet1!$B$2:$B$5</c:f>
              <c:numCache>
                <c:formatCode>0%</c:formatCode>
                <c:ptCount val="4"/>
                <c:pt idx="0">
                  <c:v>0.2678541679002</c:v>
                </c:pt>
                <c:pt idx="1">
                  <c:v>0.47887598004050003</c:v>
                </c:pt>
                <c:pt idx="2">
                  <c:v>0.20725921248769999</c:v>
                </c:pt>
                <c:pt idx="3">
                  <c:v>4.601063957162E-2</c:v>
                </c:pt>
              </c:numCache>
            </c:numRef>
          </c:val>
          <c:extLst>
            <c:ext xmlns:c16="http://schemas.microsoft.com/office/drawing/2014/chart" uri="{C3380CC4-5D6E-409C-BE32-E72D297353CC}">
              <c16:uniqueId val="{00000004-813F-4427-B619-E54F7441B149}"/>
            </c:ext>
          </c:extLst>
        </c:ser>
        <c:dLbls>
          <c:showLegendKey val="0"/>
          <c:showVal val="0"/>
          <c:showCatName val="0"/>
          <c:showSerName val="0"/>
          <c:showPercent val="0"/>
          <c:showBubbleSize val="0"/>
        </c:dLbls>
        <c:gapWidth val="182"/>
        <c:axId val="825993112"/>
        <c:axId val="825994424"/>
      </c:barChart>
      <c:catAx>
        <c:axId val="8259931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5994424"/>
        <c:crosses val="autoZero"/>
        <c:auto val="1"/>
        <c:lblAlgn val="ctr"/>
        <c:lblOffset val="100"/>
        <c:noMultiLvlLbl val="0"/>
      </c:catAx>
      <c:valAx>
        <c:axId val="825994424"/>
        <c:scaling>
          <c:orientation val="minMax"/>
          <c:max val="1.1000000000000001"/>
        </c:scaling>
        <c:delete val="1"/>
        <c:axPos val="t"/>
        <c:numFmt formatCode="0%" sourceLinked="1"/>
        <c:majorTickMark val="out"/>
        <c:minorTickMark val="none"/>
        <c:tickLblPos val="nextTo"/>
        <c:crossAx val="82599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77756436439063"/>
          <c:y val="2.91966842682058E-3"/>
          <c:w val="0.69622243563560937"/>
          <c:h val="0.9912409947195383"/>
        </c:manualLayout>
      </c:layout>
      <c:barChart>
        <c:barDir val="bar"/>
        <c:grouping val="clustered"/>
        <c:varyColors val="0"/>
        <c:ser>
          <c:idx val="0"/>
          <c:order val="0"/>
          <c:tx>
            <c:strRef>
              <c:f>Sheet1!$B$1</c:f>
              <c:strCache>
                <c:ptCount val="1"/>
                <c:pt idx="0">
                  <c:v>Don't know</c:v>
                </c:pt>
              </c:strCache>
            </c:strRef>
          </c:tx>
          <c:spPr>
            <a:solidFill>
              <a:schemeClr val="accent5"/>
            </a:solidFill>
            <a:ln>
              <a:noFill/>
            </a:ln>
            <a:effectLst/>
          </c:spPr>
          <c:invertIfNegative val="0"/>
          <c:dPt>
            <c:idx val="3"/>
            <c:invertIfNegative val="0"/>
            <c:bubble3D val="0"/>
            <c:spPr>
              <a:solidFill>
                <a:schemeClr val="accent5"/>
              </a:solidFill>
              <a:ln>
                <a:noFill/>
              </a:ln>
              <a:effectLst/>
            </c:spPr>
            <c:extLst>
              <c:ext xmlns:c16="http://schemas.microsoft.com/office/drawing/2014/chart" uri="{C3380CC4-5D6E-409C-BE32-E72D297353CC}">
                <c16:uniqueId val="{00000000-8272-4DA1-B2BD-D406DE1F099C}"/>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2-B4D8-42A8-8E02-3AC22C5817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Once a year</c:v>
                </c:pt>
                <c:pt idx="1">
                  <c:v>Once every two years</c:v>
                </c:pt>
                <c:pt idx="2">
                  <c:v>Once every three years</c:v>
                </c:pt>
                <c:pt idx="3">
                  <c:v>Once every four years</c:v>
                </c:pt>
                <c:pt idx="4">
                  <c:v>I wouldn't want to see updates</c:v>
                </c:pt>
              </c:strCache>
            </c:strRef>
          </c:cat>
          <c:val>
            <c:numRef>
              <c:f>Sheet1!$B$2:$B$6</c:f>
              <c:numCache>
                <c:formatCode>0%</c:formatCode>
                <c:ptCount val="5"/>
                <c:pt idx="0">
                  <c:v>0.51264877782969998</c:v>
                </c:pt>
                <c:pt idx="1">
                  <c:v>0.29803627362290003</c:v>
                </c:pt>
                <c:pt idx="2">
                  <c:v>0.13599313618969999</c:v>
                </c:pt>
                <c:pt idx="3">
                  <c:v>4.6904451523329997E-2</c:v>
                </c:pt>
                <c:pt idx="4">
                  <c:v>6.4173608343059997E-3</c:v>
                </c:pt>
              </c:numCache>
            </c:numRef>
          </c:val>
          <c:extLst>
            <c:ext xmlns:c16="http://schemas.microsoft.com/office/drawing/2014/chart" uri="{C3380CC4-5D6E-409C-BE32-E72D297353CC}">
              <c16:uniqueId val="{00000000-B1CD-409F-A8ED-A4A8EA1BF6D0}"/>
            </c:ext>
          </c:extLst>
        </c:ser>
        <c:dLbls>
          <c:showLegendKey val="0"/>
          <c:showVal val="0"/>
          <c:showCatName val="0"/>
          <c:showSerName val="0"/>
          <c:showPercent val="0"/>
          <c:showBubbleSize val="0"/>
        </c:dLbls>
        <c:gapWidth val="104"/>
        <c:axId val="825993112"/>
        <c:axId val="825994424"/>
      </c:barChart>
      <c:catAx>
        <c:axId val="8259931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5994424"/>
        <c:crosses val="autoZero"/>
        <c:auto val="1"/>
        <c:lblAlgn val="ctr"/>
        <c:lblOffset val="100"/>
        <c:noMultiLvlLbl val="0"/>
      </c:catAx>
      <c:valAx>
        <c:axId val="825994424"/>
        <c:scaling>
          <c:orientation val="minMax"/>
          <c:max val="1.1000000000000001"/>
        </c:scaling>
        <c:delete val="1"/>
        <c:axPos val="t"/>
        <c:numFmt formatCode="0%" sourceLinked="1"/>
        <c:majorTickMark val="out"/>
        <c:minorTickMark val="none"/>
        <c:tickLblPos val="nextTo"/>
        <c:crossAx val="82599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328543729267"/>
          <c:y val="0"/>
          <c:w val="0.79699623214063564"/>
          <c:h val="1"/>
        </c:manualLayout>
      </c:layout>
      <c:barChart>
        <c:barDir val="col"/>
        <c:grouping val="stacked"/>
        <c:varyColors val="0"/>
        <c:ser>
          <c:idx val="0"/>
          <c:order val="0"/>
          <c:tx>
            <c:strRef>
              <c:f>Sheet1!$B$1</c:f>
              <c:strCache>
                <c:ptCount val="1"/>
                <c:pt idx="0">
                  <c:v>Don’t know</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Welsh Water''s preferred course of action</c:v>
                </c:pt>
                <c:pt idx="1">
                  <c:v>How Welsh Water is identifying and prioritising risks</c:v>
                </c:pt>
                <c:pt idx="2">
                  <c:v>Specific solutions that Welsh Water is taking to address issues</c:v>
                </c:pt>
                <c:pt idx="3">
                  <c:v>The overall approach that Welsh Water is taking</c:v>
                </c:pt>
              </c:strCache>
            </c:strRef>
          </c:cat>
          <c:val>
            <c:numRef>
              <c:f>Sheet1!$B$2:$B$5</c:f>
              <c:numCache>
                <c:formatCode>0%</c:formatCode>
                <c:ptCount val="4"/>
                <c:pt idx="0">
                  <c:v>7.1358829089710002E-2</c:v>
                </c:pt>
                <c:pt idx="1">
                  <c:v>5.914512273928E-2</c:v>
                </c:pt>
                <c:pt idx="2">
                  <c:v>8.2350488455510004E-2</c:v>
                </c:pt>
                <c:pt idx="3">
                  <c:v>8.7309865673570006E-2</c:v>
                </c:pt>
              </c:numCache>
            </c:numRef>
          </c:val>
          <c:extLst>
            <c:ext xmlns:c16="http://schemas.microsoft.com/office/drawing/2014/chart" uri="{C3380CC4-5D6E-409C-BE32-E72D297353CC}">
              <c16:uniqueId val="{00000000-35B8-47BB-A289-7641F788B7E7}"/>
            </c:ext>
          </c:extLst>
        </c:ser>
        <c:ser>
          <c:idx val="1"/>
          <c:order val="1"/>
          <c:tx>
            <c:strRef>
              <c:f>Sheet1!$C$1</c:f>
              <c:strCache>
                <c:ptCount val="1"/>
                <c:pt idx="0">
                  <c:v>Not likely to read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Welsh Water''s preferred course of action</c:v>
                </c:pt>
                <c:pt idx="1">
                  <c:v>How Welsh Water is identifying and prioritising risks</c:v>
                </c:pt>
                <c:pt idx="2">
                  <c:v>Specific solutions that Welsh Water is taking to address issues</c:v>
                </c:pt>
                <c:pt idx="3">
                  <c:v>The overall approach that Welsh Water is taking</c:v>
                </c:pt>
              </c:strCache>
            </c:strRef>
          </c:cat>
          <c:val>
            <c:numRef>
              <c:f>Sheet1!$C$2:$C$5</c:f>
              <c:numCache>
                <c:formatCode>0%</c:formatCode>
                <c:ptCount val="4"/>
                <c:pt idx="0">
                  <c:v>7.800184003275E-2</c:v>
                </c:pt>
                <c:pt idx="1">
                  <c:v>0.113698168467</c:v>
                </c:pt>
                <c:pt idx="2">
                  <c:v>9.1405918787259996E-2</c:v>
                </c:pt>
                <c:pt idx="3">
                  <c:v>0.1005214836589</c:v>
                </c:pt>
              </c:numCache>
            </c:numRef>
          </c:val>
          <c:extLst>
            <c:ext xmlns:c16="http://schemas.microsoft.com/office/drawing/2014/chart" uri="{C3380CC4-5D6E-409C-BE32-E72D297353CC}">
              <c16:uniqueId val="{00000001-35B8-47BB-A289-7641F788B7E7}"/>
            </c:ext>
          </c:extLst>
        </c:ser>
        <c:ser>
          <c:idx val="2"/>
          <c:order val="2"/>
          <c:tx>
            <c:strRef>
              <c:f>Sheet1!$D$1</c:f>
              <c:strCache>
                <c:ptCount val="1"/>
                <c:pt idx="0">
                  <c:v>Likely to read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Welsh Water''s preferred course of action</c:v>
                </c:pt>
                <c:pt idx="1">
                  <c:v>How Welsh Water is identifying and prioritising risks</c:v>
                </c:pt>
                <c:pt idx="2">
                  <c:v>Specific solutions that Welsh Water is taking to address issues</c:v>
                </c:pt>
                <c:pt idx="3">
                  <c:v>The overall approach that Welsh Water is taking</c:v>
                </c:pt>
              </c:strCache>
            </c:strRef>
          </c:cat>
          <c:val>
            <c:numRef>
              <c:f>Sheet1!$D$2:$D$5</c:f>
              <c:numCache>
                <c:formatCode>0%</c:formatCode>
                <c:ptCount val="4"/>
                <c:pt idx="0">
                  <c:v>0.85063933087749999</c:v>
                </c:pt>
                <c:pt idx="1">
                  <c:v>0.82715670879369996</c:v>
                </c:pt>
                <c:pt idx="2">
                  <c:v>0.82624359275720005</c:v>
                </c:pt>
                <c:pt idx="3">
                  <c:v>0.81216865066749999</c:v>
                </c:pt>
              </c:numCache>
            </c:numRef>
          </c:val>
          <c:extLst>
            <c:ext xmlns:c16="http://schemas.microsoft.com/office/drawing/2014/chart" uri="{C3380CC4-5D6E-409C-BE32-E72D297353CC}">
              <c16:uniqueId val="{00000002-35B8-47BB-A289-7641F788B7E7}"/>
            </c:ext>
          </c:extLst>
        </c:ser>
        <c:dLbls>
          <c:showLegendKey val="0"/>
          <c:showVal val="0"/>
          <c:showCatName val="0"/>
          <c:showSerName val="0"/>
          <c:showPercent val="0"/>
          <c:showBubbleSize val="0"/>
        </c:dLbls>
        <c:gapWidth val="150"/>
        <c:overlap val="100"/>
        <c:axId val="825995080"/>
        <c:axId val="825997048"/>
      </c:barChart>
      <c:catAx>
        <c:axId val="825995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5997048"/>
        <c:crosses val="autoZero"/>
        <c:auto val="1"/>
        <c:lblAlgn val="ctr"/>
        <c:lblOffset val="100"/>
        <c:noMultiLvlLbl val="0"/>
      </c:catAx>
      <c:valAx>
        <c:axId val="825997048"/>
        <c:scaling>
          <c:orientation val="minMax"/>
          <c:max val="1"/>
        </c:scaling>
        <c:delete val="1"/>
        <c:axPos val="l"/>
        <c:numFmt formatCode="0%" sourceLinked="1"/>
        <c:majorTickMark val="out"/>
        <c:minorTickMark val="none"/>
        <c:tickLblPos val="nextTo"/>
        <c:crossAx val="825995080"/>
        <c:crosses val="autoZero"/>
        <c:crossBetween val="between"/>
      </c:valAx>
      <c:spPr>
        <a:noFill/>
        <a:ln>
          <a:noFill/>
        </a:ln>
        <a:effectLst/>
      </c:spPr>
    </c:plotArea>
    <c:legend>
      <c:legendPos val="l"/>
      <c:layout>
        <c:manualLayout>
          <c:xMode val="edge"/>
          <c:yMode val="edge"/>
          <c:x val="1.3679112085603237E-2"/>
          <c:y val="0.17365338584130696"/>
          <c:w val="0.18713779299913094"/>
          <c:h val="0.633937790357813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33187356981925"/>
          <c:y val="0"/>
          <c:w val="0.37969032429009986"/>
          <c:h val="1"/>
        </c:manualLayout>
      </c:layout>
      <c:barChart>
        <c:barDir val="col"/>
        <c:grouping val="stacked"/>
        <c:varyColors val="0"/>
        <c:ser>
          <c:idx val="0"/>
          <c:order val="0"/>
          <c:tx>
            <c:strRef>
              <c:f>Sheet1!$B$1</c:f>
              <c:strCache>
                <c:ptCount val="1"/>
                <c:pt idx="0">
                  <c:v>Don't know</c:v>
                </c:pt>
              </c:strCache>
            </c:strRef>
          </c:tx>
          <c:spPr>
            <a:solidFill>
              <a:schemeClr val="tx2"/>
            </a:solidFill>
            <a:ln>
              <a:noFill/>
            </a:ln>
            <a:effectLst/>
          </c:spPr>
          <c:invertIfNegative val="0"/>
          <c:cat>
            <c:strRef>
              <c:f>Sheet1!$A$2</c:f>
              <c:strCache>
                <c:ptCount val="1"/>
                <c:pt idx="0">
                  <c:v>Category 1</c:v>
                </c:pt>
              </c:strCache>
            </c:strRef>
          </c:cat>
          <c:val>
            <c:numRef>
              <c:f>Sheet1!$B$2</c:f>
              <c:numCache>
                <c:formatCode>0%</c:formatCode>
                <c:ptCount val="1"/>
                <c:pt idx="0">
                  <c:v>3.5984564919129998E-2</c:v>
                </c:pt>
              </c:numCache>
            </c:numRef>
          </c:val>
          <c:extLst>
            <c:ext xmlns:c16="http://schemas.microsoft.com/office/drawing/2014/chart" uri="{C3380CC4-5D6E-409C-BE32-E72D297353CC}">
              <c16:uniqueId val="{00000000-E176-4CF6-A38E-595AACC2BCB2}"/>
            </c:ext>
          </c:extLst>
        </c:ser>
        <c:ser>
          <c:idx val="1"/>
          <c:order val="1"/>
          <c:tx>
            <c:strRef>
              <c:f>Sheet1!$C$1</c:f>
              <c:strCache>
                <c:ptCount val="1"/>
                <c:pt idx="0">
                  <c:v>I don't think I'll read the plan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0.19570754741160001</c:v>
                </c:pt>
              </c:numCache>
            </c:numRef>
          </c:val>
          <c:extLst>
            <c:ext xmlns:c16="http://schemas.microsoft.com/office/drawing/2014/chart" uri="{C3380CC4-5D6E-409C-BE32-E72D297353CC}">
              <c16:uniqueId val="{00000001-E176-4CF6-A38E-595AACC2BCB2}"/>
            </c:ext>
          </c:extLst>
        </c:ser>
        <c:ser>
          <c:idx val="2"/>
          <c:order val="2"/>
          <c:tx>
            <c:strRef>
              <c:f>Sheet1!$D$1</c:f>
              <c:strCache>
                <c:ptCount val="1"/>
                <c:pt idx="0">
                  <c:v>I might read key parts of the plan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0.50820953704119998</c:v>
                </c:pt>
              </c:numCache>
            </c:numRef>
          </c:val>
          <c:extLst>
            <c:ext xmlns:c16="http://schemas.microsoft.com/office/drawing/2014/chart" uri="{C3380CC4-5D6E-409C-BE32-E72D297353CC}">
              <c16:uniqueId val="{00000002-E176-4CF6-A38E-595AACC2BCB2}"/>
            </c:ext>
          </c:extLst>
        </c:ser>
        <c:ser>
          <c:idx val="3"/>
          <c:order val="3"/>
          <c:tx>
            <c:strRef>
              <c:f>Sheet1!$E$1</c:f>
              <c:strCache>
                <c:ptCount val="1"/>
                <c:pt idx="0">
                  <c:v>I am very likely to read the plan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0.26009835062800002</c:v>
                </c:pt>
              </c:numCache>
            </c:numRef>
          </c:val>
          <c:extLst>
            <c:ext xmlns:c16="http://schemas.microsoft.com/office/drawing/2014/chart" uri="{C3380CC4-5D6E-409C-BE32-E72D297353CC}">
              <c16:uniqueId val="{00000003-E176-4CF6-A38E-595AACC2BCB2}"/>
            </c:ext>
          </c:extLst>
        </c:ser>
        <c:dLbls>
          <c:showLegendKey val="0"/>
          <c:showVal val="0"/>
          <c:showCatName val="0"/>
          <c:showSerName val="0"/>
          <c:showPercent val="0"/>
          <c:showBubbleSize val="0"/>
        </c:dLbls>
        <c:gapWidth val="150"/>
        <c:overlap val="100"/>
        <c:axId val="825995080"/>
        <c:axId val="825997048"/>
      </c:barChart>
      <c:catAx>
        <c:axId val="825995080"/>
        <c:scaling>
          <c:orientation val="minMax"/>
        </c:scaling>
        <c:delete val="1"/>
        <c:axPos val="b"/>
        <c:numFmt formatCode="General" sourceLinked="1"/>
        <c:majorTickMark val="none"/>
        <c:minorTickMark val="none"/>
        <c:tickLblPos val="nextTo"/>
        <c:crossAx val="825997048"/>
        <c:crosses val="autoZero"/>
        <c:auto val="1"/>
        <c:lblAlgn val="ctr"/>
        <c:lblOffset val="100"/>
        <c:noMultiLvlLbl val="0"/>
      </c:catAx>
      <c:valAx>
        <c:axId val="825997048"/>
        <c:scaling>
          <c:orientation val="minMax"/>
          <c:max val="1"/>
        </c:scaling>
        <c:delete val="1"/>
        <c:axPos val="l"/>
        <c:numFmt formatCode="0%" sourceLinked="1"/>
        <c:majorTickMark val="out"/>
        <c:minorTickMark val="none"/>
        <c:tickLblPos val="nextTo"/>
        <c:crossAx val="825995080"/>
        <c:crosses val="autoZero"/>
        <c:crossBetween val="between"/>
      </c:valAx>
      <c:spPr>
        <a:noFill/>
        <a:ln>
          <a:noFill/>
        </a:ln>
        <a:effectLst/>
      </c:spPr>
    </c:plotArea>
    <c:legend>
      <c:legendPos val="l"/>
      <c:layout>
        <c:manualLayout>
          <c:xMode val="edge"/>
          <c:yMode val="edge"/>
          <c:x val="1.3679112085603237E-2"/>
          <c:y val="0.2330448266313879"/>
          <c:w val="0.28517142961262082"/>
          <c:h val="0.537035965910839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olidFill>
              <a:ln w="19050">
                <a:solidFill>
                  <a:schemeClr val="accent5"/>
                </a:solidFill>
              </a:ln>
              <a:effectLst/>
            </c:spPr>
            <c:extLst>
              <c:ext xmlns:c16="http://schemas.microsoft.com/office/drawing/2014/chart" uri="{C3380CC4-5D6E-409C-BE32-E72D297353CC}">
                <c16:uniqueId val="{00000001-4DD9-4F9A-A91F-7CE6E84DB94A}"/>
              </c:ext>
            </c:extLst>
          </c:dPt>
          <c:dPt>
            <c:idx val="1"/>
            <c:bubble3D val="0"/>
            <c:spPr>
              <a:solidFill>
                <a:schemeClr val="accent3"/>
              </a:solidFill>
              <a:ln w="19050">
                <a:solidFill>
                  <a:schemeClr val="accent3"/>
                </a:solidFill>
              </a:ln>
              <a:effectLst/>
            </c:spPr>
            <c:extLst>
              <c:ext xmlns:c16="http://schemas.microsoft.com/office/drawing/2014/chart" uri="{C3380CC4-5D6E-409C-BE32-E72D297353CC}">
                <c16:uniqueId val="{00000003-4DD9-4F9A-A91F-7CE6E84DB94A}"/>
              </c:ext>
            </c:extLst>
          </c:dPt>
          <c:dPt>
            <c:idx val="2"/>
            <c:bubble3D val="0"/>
            <c:spPr>
              <a:solidFill>
                <a:schemeClr val="tx2"/>
              </a:solidFill>
              <a:ln w="19050">
                <a:solidFill>
                  <a:schemeClr val="tx2"/>
                </a:solidFill>
              </a:ln>
              <a:effectLst/>
            </c:spPr>
            <c:extLst>
              <c:ext xmlns:c16="http://schemas.microsoft.com/office/drawing/2014/chart" uri="{C3380CC4-5D6E-409C-BE32-E72D297353CC}">
                <c16:uniqueId val="{00000005-4DD9-4F9A-A91F-7CE6E84DB94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0.2</c:v>
                </c:pt>
                <c:pt idx="1">
                  <c:v>0.71</c:v>
                </c:pt>
                <c:pt idx="2">
                  <c:v>0.09</c:v>
                </c:pt>
              </c:numCache>
            </c:numRef>
          </c:val>
          <c:extLst>
            <c:ext xmlns:c16="http://schemas.microsoft.com/office/drawing/2014/chart" uri="{C3380CC4-5D6E-409C-BE32-E72D297353CC}">
              <c16:uniqueId val="{00000006-4DD9-4F9A-A91F-7CE6E84DB9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33187356981925"/>
          <c:y val="0"/>
          <c:w val="0.37969032429009986"/>
          <c:h val="1"/>
        </c:manualLayout>
      </c:layout>
      <c:barChart>
        <c:barDir val="col"/>
        <c:grouping val="stacked"/>
        <c:varyColors val="0"/>
        <c:ser>
          <c:idx val="0"/>
          <c:order val="0"/>
          <c:tx>
            <c:strRef>
              <c:f>Sheet1!$B$1</c:f>
              <c:strCache>
                <c:ptCount val="1"/>
                <c:pt idx="0">
                  <c:v>Don't know</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0.06</c:v>
                </c:pt>
              </c:numCache>
            </c:numRef>
          </c:val>
          <c:extLst>
            <c:ext xmlns:c16="http://schemas.microsoft.com/office/drawing/2014/chart" uri="{C3380CC4-5D6E-409C-BE32-E72D297353CC}">
              <c16:uniqueId val="{00000000-0C52-42D9-AD43-E5897DE8F5C6}"/>
            </c:ext>
          </c:extLst>
        </c:ser>
        <c:ser>
          <c:idx val="1"/>
          <c:order val="1"/>
          <c:tx>
            <c:strRef>
              <c:f>Sheet1!$C$1</c:f>
              <c:strCache>
                <c:ptCount val="1"/>
                <c:pt idx="0">
                  <c:v>Not at all interested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0.09</c:v>
                </c:pt>
              </c:numCache>
            </c:numRef>
          </c:val>
          <c:extLst>
            <c:ext xmlns:c16="http://schemas.microsoft.com/office/drawing/2014/chart" uri="{C3380CC4-5D6E-409C-BE32-E72D297353CC}">
              <c16:uniqueId val="{00000001-0C52-42D9-AD43-E5897DE8F5C6}"/>
            </c:ext>
          </c:extLst>
        </c:ser>
        <c:ser>
          <c:idx val="2"/>
          <c:order val="2"/>
          <c:tx>
            <c:strRef>
              <c:f>Sheet1!$D$1</c:f>
              <c:strCache>
                <c:ptCount val="1"/>
                <c:pt idx="0">
                  <c:v>Not very interested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c:v>
                </c:pt>
              </c:numCache>
            </c:numRef>
          </c:val>
          <c:extLst>
            <c:ext xmlns:c16="http://schemas.microsoft.com/office/drawing/2014/chart" uri="{C3380CC4-5D6E-409C-BE32-E72D297353CC}">
              <c16:uniqueId val="{00000002-0C52-42D9-AD43-E5897DE8F5C6}"/>
            </c:ext>
          </c:extLst>
        </c:ser>
        <c:ser>
          <c:idx val="3"/>
          <c:order val="3"/>
          <c:tx>
            <c:strRef>
              <c:f>Sheet1!$E$1</c:f>
              <c:strCache>
                <c:ptCount val="1"/>
                <c:pt idx="0">
                  <c:v>Quite interested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c:v>
                </c:pt>
              </c:numCache>
            </c:numRef>
          </c:val>
          <c:extLst>
            <c:ext xmlns:c16="http://schemas.microsoft.com/office/drawing/2014/chart" uri="{C3380CC4-5D6E-409C-BE32-E72D297353CC}">
              <c16:uniqueId val="{00000003-0C52-42D9-AD43-E5897DE8F5C6}"/>
            </c:ext>
          </c:extLst>
        </c:ser>
        <c:ser>
          <c:idx val="4"/>
          <c:order val="4"/>
          <c:tx>
            <c:strRef>
              <c:f>Sheet1!$F$1</c:f>
              <c:strCache>
                <c:ptCount val="1"/>
                <c:pt idx="0">
                  <c:v>Very interested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0.14000000000000001</c:v>
                </c:pt>
              </c:numCache>
            </c:numRef>
          </c:val>
          <c:extLst>
            <c:ext xmlns:c16="http://schemas.microsoft.com/office/drawing/2014/chart" uri="{C3380CC4-5D6E-409C-BE32-E72D297353CC}">
              <c16:uniqueId val="{00000004-0C52-42D9-AD43-E5897DE8F5C6}"/>
            </c:ext>
          </c:extLst>
        </c:ser>
        <c:dLbls>
          <c:showLegendKey val="0"/>
          <c:showVal val="0"/>
          <c:showCatName val="0"/>
          <c:showSerName val="0"/>
          <c:showPercent val="0"/>
          <c:showBubbleSize val="0"/>
        </c:dLbls>
        <c:gapWidth val="150"/>
        <c:overlap val="100"/>
        <c:axId val="825995080"/>
        <c:axId val="825997048"/>
      </c:barChart>
      <c:catAx>
        <c:axId val="825995080"/>
        <c:scaling>
          <c:orientation val="minMax"/>
        </c:scaling>
        <c:delete val="1"/>
        <c:axPos val="b"/>
        <c:numFmt formatCode="General" sourceLinked="1"/>
        <c:majorTickMark val="none"/>
        <c:minorTickMark val="none"/>
        <c:tickLblPos val="nextTo"/>
        <c:crossAx val="825997048"/>
        <c:crosses val="autoZero"/>
        <c:auto val="1"/>
        <c:lblAlgn val="ctr"/>
        <c:lblOffset val="100"/>
        <c:noMultiLvlLbl val="0"/>
      </c:catAx>
      <c:valAx>
        <c:axId val="825997048"/>
        <c:scaling>
          <c:orientation val="minMax"/>
          <c:max val="1"/>
        </c:scaling>
        <c:delete val="1"/>
        <c:axPos val="l"/>
        <c:numFmt formatCode="0%" sourceLinked="1"/>
        <c:majorTickMark val="out"/>
        <c:minorTickMark val="none"/>
        <c:tickLblPos val="nextTo"/>
        <c:crossAx val="825995080"/>
        <c:crosses val="autoZero"/>
        <c:crossBetween val="between"/>
      </c:valAx>
      <c:spPr>
        <a:noFill/>
        <a:ln>
          <a:noFill/>
        </a:ln>
        <a:effectLst/>
      </c:spPr>
    </c:plotArea>
    <c:legend>
      <c:legendPos val="l"/>
      <c:layout>
        <c:manualLayout>
          <c:xMode val="edge"/>
          <c:yMode val="edge"/>
          <c:x val="1.3679112085603237E-2"/>
          <c:y val="0.2330448266313879"/>
          <c:w val="0.28517142961262082"/>
          <c:h val="0.537035965910839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D026C-666A-4C9E-B655-BBA7A82907CB}" type="doc">
      <dgm:prSet loTypeId="urn:microsoft.com/office/officeart/2005/8/layout/hChevron3" loCatId="process" qsTypeId="urn:microsoft.com/office/officeart/2005/8/quickstyle/simple1" qsCatId="simple" csTypeId="urn:microsoft.com/office/officeart/2005/8/colors/accent1_2" csCatId="accent1" phldr="1"/>
      <dgm:spPr/>
    </dgm:pt>
    <dgm:pt modelId="{F5461974-7332-4E3C-8D39-0275616BD61A}">
      <dgm:prSet phldrT="[Text]" custT="1"/>
      <dgm:spPr>
        <a:ln>
          <a:solidFill>
            <a:schemeClr val="accent1"/>
          </a:solidFill>
        </a:ln>
      </dgm:spPr>
      <dgm:t>
        <a:bodyPr/>
        <a:lstStyle/>
        <a:p>
          <a:r>
            <a:rPr lang="en-US" sz="1600" b="1" dirty="0"/>
            <a:t>Ideally…</a:t>
          </a:r>
          <a:endParaRPr lang="en-GB" sz="1600" b="1" dirty="0"/>
        </a:p>
      </dgm:t>
    </dgm:pt>
    <dgm:pt modelId="{A06E1252-62D6-4B1D-A6AC-5EDE8F98F09C}" type="parTrans" cxnId="{1416C98F-0FCE-4CC9-B1CC-FAB7918CBED9}">
      <dgm:prSet/>
      <dgm:spPr/>
      <dgm:t>
        <a:bodyPr/>
        <a:lstStyle/>
        <a:p>
          <a:endParaRPr lang="en-GB"/>
        </a:p>
      </dgm:t>
    </dgm:pt>
    <dgm:pt modelId="{8EA9C6A6-7CC2-4273-BC45-A67D6FB82574}" type="sibTrans" cxnId="{1416C98F-0FCE-4CC9-B1CC-FAB7918CBED9}">
      <dgm:prSet/>
      <dgm:spPr/>
      <dgm:t>
        <a:bodyPr/>
        <a:lstStyle/>
        <a:p>
          <a:endParaRPr lang="en-GB"/>
        </a:p>
      </dgm:t>
    </dgm:pt>
    <dgm:pt modelId="{CDA7C345-272B-4D28-9778-7594B215557A}">
      <dgm:prSet phldrT="[Text]" custT="1"/>
      <dgm:spPr>
        <a:noFill/>
        <a:ln>
          <a:noFill/>
        </a:ln>
      </dgm:spPr>
      <dgm:t>
        <a:bodyPr/>
        <a:lstStyle/>
        <a:p>
          <a:pPr algn="l"/>
          <a:r>
            <a:rPr lang="en-US" sz="1400" dirty="0">
              <a:solidFill>
                <a:schemeClr val="tx1"/>
              </a:solidFill>
            </a:rPr>
            <a:t>ASAP….and there are a couple who say as little as 10 years….but needs to be done properly and not in such a way that the cost burden is too much for customers</a:t>
          </a:r>
          <a:endParaRPr lang="en-GB" sz="1400" dirty="0">
            <a:solidFill>
              <a:schemeClr val="tx1"/>
            </a:solidFill>
          </a:endParaRPr>
        </a:p>
      </dgm:t>
    </dgm:pt>
    <dgm:pt modelId="{C4166102-A813-4522-B0DF-CDD0FD8E4784}" type="parTrans" cxnId="{A634C01D-A15A-461E-B579-C47096A7109E}">
      <dgm:prSet/>
      <dgm:spPr/>
      <dgm:t>
        <a:bodyPr/>
        <a:lstStyle/>
        <a:p>
          <a:endParaRPr lang="en-GB"/>
        </a:p>
      </dgm:t>
    </dgm:pt>
    <dgm:pt modelId="{BCFADD57-465C-417B-89CE-DA65B794C680}" type="sibTrans" cxnId="{A634C01D-A15A-461E-B579-C47096A7109E}">
      <dgm:prSet/>
      <dgm:spPr/>
      <dgm:t>
        <a:bodyPr/>
        <a:lstStyle/>
        <a:p>
          <a:endParaRPr lang="en-GB"/>
        </a:p>
      </dgm:t>
    </dgm:pt>
    <dgm:pt modelId="{AED0EA45-7C67-4C5E-A9CB-A50B891E1DF7}" type="pres">
      <dgm:prSet presAssocID="{B02D026C-666A-4C9E-B655-BBA7A82907CB}" presName="Name0" presStyleCnt="0">
        <dgm:presLayoutVars>
          <dgm:dir/>
          <dgm:resizeHandles val="exact"/>
        </dgm:presLayoutVars>
      </dgm:prSet>
      <dgm:spPr/>
    </dgm:pt>
    <dgm:pt modelId="{2F055C3C-6E94-47AF-9BE1-B2C53BD6F194}" type="pres">
      <dgm:prSet presAssocID="{F5461974-7332-4E3C-8D39-0275616BD61A}" presName="parTxOnly" presStyleLbl="node1" presStyleIdx="0" presStyleCnt="2" custScaleY="85340">
        <dgm:presLayoutVars>
          <dgm:bulletEnabled val="1"/>
        </dgm:presLayoutVars>
      </dgm:prSet>
      <dgm:spPr/>
    </dgm:pt>
    <dgm:pt modelId="{DCB1E1EE-3AEC-4AA3-B6B0-53D9F84C1883}" type="pres">
      <dgm:prSet presAssocID="{8EA9C6A6-7CC2-4273-BC45-A67D6FB82574}" presName="parSpace" presStyleCnt="0"/>
      <dgm:spPr/>
    </dgm:pt>
    <dgm:pt modelId="{B494C6D0-B7C4-4C24-99F9-FA35B50ECBC5}" type="pres">
      <dgm:prSet presAssocID="{CDA7C345-272B-4D28-9778-7594B215557A}" presName="parTxOnly" presStyleLbl="node1" presStyleIdx="1" presStyleCnt="2" custScaleX="561976">
        <dgm:presLayoutVars>
          <dgm:bulletEnabled val="1"/>
        </dgm:presLayoutVars>
      </dgm:prSet>
      <dgm:spPr/>
    </dgm:pt>
  </dgm:ptLst>
  <dgm:cxnLst>
    <dgm:cxn modelId="{A634C01D-A15A-461E-B579-C47096A7109E}" srcId="{B02D026C-666A-4C9E-B655-BBA7A82907CB}" destId="{CDA7C345-272B-4D28-9778-7594B215557A}" srcOrd="1" destOrd="0" parTransId="{C4166102-A813-4522-B0DF-CDD0FD8E4784}" sibTransId="{BCFADD57-465C-417B-89CE-DA65B794C680}"/>
    <dgm:cxn modelId="{83A9A220-3E57-48BB-8A83-8A612F17D8EC}" type="presOf" srcId="{B02D026C-666A-4C9E-B655-BBA7A82907CB}" destId="{AED0EA45-7C67-4C5E-A9CB-A50B891E1DF7}" srcOrd="0" destOrd="0" presId="urn:microsoft.com/office/officeart/2005/8/layout/hChevron3"/>
    <dgm:cxn modelId="{2F43B578-AC7E-4E92-8047-51E670F0B056}" type="presOf" srcId="{F5461974-7332-4E3C-8D39-0275616BD61A}" destId="{2F055C3C-6E94-47AF-9BE1-B2C53BD6F194}" srcOrd="0" destOrd="0" presId="urn:microsoft.com/office/officeart/2005/8/layout/hChevron3"/>
    <dgm:cxn modelId="{3B254E84-E4DE-4951-9243-DCF1C09B96A1}" type="presOf" srcId="{CDA7C345-272B-4D28-9778-7594B215557A}" destId="{B494C6D0-B7C4-4C24-99F9-FA35B50ECBC5}" srcOrd="0" destOrd="0" presId="urn:microsoft.com/office/officeart/2005/8/layout/hChevron3"/>
    <dgm:cxn modelId="{1416C98F-0FCE-4CC9-B1CC-FAB7918CBED9}" srcId="{B02D026C-666A-4C9E-B655-BBA7A82907CB}" destId="{F5461974-7332-4E3C-8D39-0275616BD61A}" srcOrd="0" destOrd="0" parTransId="{A06E1252-62D6-4B1D-A6AC-5EDE8F98F09C}" sibTransId="{8EA9C6A6-7CC2-4273-BC45-A67D6FB82574}"/>
    <dgm:cxn modelId="{C91311BB-0958-4F40-855A-9A09F368F891}" type="presParOf" srcId="{AED0EA45-7C67-4C5E-A9CB-A50B891E1DF7}" destId="{2F055C3C-6E94-47AF-9BE1-B2C53BD6F194}" srcOrd="0" destOrd="0" presId="urn:microsoft.com/office/officeart/2005/8/layout/hChevron3"/>
    <dgm:cxn modelId="{8CAEB620-BF7C-4F2B-A53F-07CA0AFA0E62}" type="presParOf" srcId="{AED0EA45-7C67-4C5E-A9CB-A50B891E1DF7}" destId="{DCB1E1EE-3AEC-4AA3-B6B0-53D9F84C1883}" srcOrd="1" destOrd="0" presId="urn:microsoft.com/office/officeart/2005/8/layout/hChevron3"/>
    <dgm:cxn modelId="{C09BEB57-D87F-4606-8BE7-F966E530A909}" type="presParOf" srcId="{AED0EA45-7C67-4C5E-A9CB-A50B891E1DF7}" destId="{B494C6D0-B7C4-4C24-99F9-FA35B50ECBC5}"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2D026C-666A-4C9E-B655-BBA7A82907CB}" type="doc">
      <dgm:prSet loTypeId="urn:microsoft.com/office/officeart/2005/8/layout/hChevron3" loCatId="process" qsTypeId="urn:microsoft.com/office/officeart/2005/8/quickstyle/simple1" qsCatId="simple" csTypeId="urn:microsoft.com/office/officeart/2005/8/colors/accent1_2" csCatId="accent1" phldr="1"/>
      <dgm:spPr/>
    </dgm:pt>
    <dgm:pt modelId="{F5461974-7332-4E3C-8D39-0275616BD61A}">
      <dgm:prSet phldrT="[Text]" custT="1"/>
      <dgm:spPr>
        <a:ln>
          <a:solidFill>
            <a:schemeClr val="accent1"/>
          </a:solidFill>
        </a:ln>
      </dgm:spPr>
      <dgm:t>
        <a:bodyPr/>
        <a:lstStyle/>
        <a:p>
          <a:r>
            <a:rPr lang="en-US" sz="1600" b="1" dirty="0"/>
            <a:t>Within 25 years</a:t>
          </a:r>
          <a:endParaRPr lang="en-GB" sz="1600" b="1" dirty="0"/>
        </a:p>
      </dgm:t>
    </dgm:pt>
    <dgm:pt modelId="{A06E1252-62D6-4B1D-A6AC-5EDE8F98F09C}" type="parTrans" cxnId="{1416C98F-0FCE-4CC9-B1CC-FAB7918CBED9}">
      <dgm:prSet/>
      <dgm:spPr/>
      <dgm:t>
        <a:bodyPr/>
        <a:lstStyle/>
        <a:p>
          <a:endParaRPr lang="en-GB"/>
        </a:p>
      </dgm:t>
    </dgm:pt>
    <dgm:pt modelId="{8EA9C6A6-7CC2-4273-BC45-A67D6FB82574}" type="sibTrans" cxnId="{1416C98F-0FCE-4CC9-B1CC-FAB7918CBED9}">
      <dgm:prSet/>
      <dgm:spPr/>
      <dgm:t>
        <a:bodyPr/>
        <a:lstStyle/>
        <a:p>
          <a:endParaRPr lang="en-GB"/>
        </a:p>
      </dgm:t>
    </dgm:pt>
    <dgm:pt modelId="{CDA7C345-272B-4D28-9778-7594B215557A}">
      <dgm:prSet phldrT="[Text]" custT="1"/>
      <dgm:spPr>
        <a:noFill/>
        <a:ln>
          <a:noFill/>
        </a:ln>
      </dgm:spPr>
      <dgm:t>
        <a:bodyPr/>
        <a:lstStyle/>
        <a:p>
          <a:pPr algn="l"/>
          <a:r>
            <a:rPr lang="en-US" sz="1400" dirty="0">
              <a:solidFill>
                <a:schemeClr val="tx1"/>
              </a:solidFill>
            </a:rPr>
            <a:t>Feels like the 25 year DWMP plan can make big inroads into achieving the end destinations, but few believe it can be fully completed in this timeframe</a:t>
          </a:r>
          <a:endParaRPr lang="en-GB" sz="1400" dirty="0">
            <a:solidFill>
              <a:schemeClr val="tx1"/>
            </a:solidFill>
          </a:endParaRPr>
        </a:p>
      </dgm:t>
    </dgm:pt>
    <dgm:pt modelId="{C4166102-A813-4522-B0DF-CDD0FD8E4784}" type="parTrans" cxnId="{A634C01D-A15A-461E-B579-C47096A7109E}">
      <dgm:prSet/>
      <dgm:spPr/>
      <dgm:t>
        <a:bodyPr/>
        <a:lstStyle/>
        <a:p>
          <a:endParaRPr lang="en-GB"/>
        </a:p>
      </dgm:t>
    </dgm:pt>
    <dgm:pt modelId="{BCFADD57-465C-417B-89CE-DA65B794C680}" type="sibTrans" cxnId="{A634C01D-A15A-461E-B579-C47096A7109E}">
      <dgm:prSet/>
      <dgm:spPr/>
      <dgm:t>
        <a:bodyPr/>
        <a:lstStyle/>
        <a:p>
          <a:endParaRPr lang="en-GB"/>
        </a:p>
      </dgm:t>
    </dgm:pt>
    <dgm:pt modelId="{AED0EA45-7C67-4C5E-A9CB-A50B891E1DF7}" type="pres">
      <dgm:prSet presAssocID="{B02D026C-666A-4C9E-B655-BBA7A82907CB}" presName="Name0" presStyleCnt="0">
        <dgm:presLayoutVars>
          <dgm:dir/>
          <dgm:resizeHandles val="exact"/>
        </dgm:presLayoutVars>
      </dgm:prSet>
      <dgm:spPr/>
    </dgm:pt>
    <dgm:pt modelId="{2F055C3C-6E94-47AF-9BE1-B2C53BD6F194}" type="pres">
      <dgm:prSet presAssocID="{F5461974-7332-4E3C-8D39-0275616BD61A}" presName="parTxOnly" presStyleLbl="node1" presStyleIdx="0" presStyleCnt="2" custScaleY="85340">
        <dgm:presLayoutVars>
          <dgm:bulletEnabled val="1"/>
        </dgm:presLayoutVars>
      </dgm:prSet>
      <dgm:spPr/>
    </dgm:pt>
    <dgm:pt modelId="{DCB1E1EE-3AEC-4AA3-B6B0-53D9F84C1883}" type="pres">
      <dgm:prSet presAssocID="{8EA9C6A6-7CC2-4273-BC45-A67D6FB82574}" presName="parSpace" presStyleCnt="0"/>
      <dgm:spPr/>
    </dgm:pt>
    <dgm:pt modelId="{B494C6D0-B7C4-4C24-99F9-FA35B50ECBC5}" type="pres">
      <dgm:prSet presAssocID="{CDA7C345-272B-4D28-9778-7594B215557A}" presName="parTxOnly" presStyleLbl="node1" presStyleIdx="1" presStyleCnt="2" custScaleX="561976">
        <dgm:presLayoutVars>
          <dgm:bulletEnabled val="1"/>
        </dgm:presLayoutVars>
      </dgm:prSet>
      <dgm:spPr/>
    </dgm:pt>
  </dgm:ptLst>
  <dgm:cxnLst>
    <dgm:cxn modelId="{A634C01D-A15A-461E-B579-C47096A7109E}" srcId="{B02D026C-666A-4C9E-B655-BBA7A82907CB}" destId="{CDA7C345-272B-4D28-9778-7594B215557A}" srcOrd="1" destOrd="0" parTransId="{C4166102-A813-4522-B0DF-CDD0FD8E4784}" sibTransId="{BCFADD57-465C-417B-89CE-DA65B794C680}"/>
    <dgm:cxn modelId="{83A9A220-3E57-48BB-8A83-8A612F17D8EC}" type="presOf" srcId="{B02D026C-666A-4C9E-B655-BBA7A82907CB}" destId="{AED0EA45-7C67-4C5E-A9CB-A50B891E1DF7}" srcOrd="0" destOrd="0" presId="urn:microsoft.com/office/officeart/2005/8/layout/hChevron3"/>
    <dgm:cxn modelId="{2F43B578-AC7E-4E92-8047-51E670F0B056}" type="presOf" srcId="{F5461974-7332-4E3C-8D39-0275616BD61A}" destId="{2F055C3C-6E94-47AF-9BE1-B2C53BD6F194}" srcOrd="0" destOrd="0" presId="urn:microsoft.com/office/officeart/2005/8/layout/hChevron3"/>
    <dgm:cxn modelId="{3B254E84-E4DE-4951-9243-DCF1C09B96A1}" type="presOf" srcId="{CDA7C345-272B-4D28-9778-7594B215557A}" destId="{B494C6D0-B7C4-4C24-99F9-FA35B50ECBC5}" srcOrd="0" destOrd="0" presId="urn:microsoft.com/office/officeart/2005/8/layout/hChevron3"/>
    <dgm:cxn modelId="{1416C98F-0FCE-4CC9-B1CC-FAB7918CBED9}" srcId="{B02D026C-666A-4C9E-B655-BBA7A82907CB}" destId="{F5461974-7332-4E3C-8D39-0275616BD61A}" srcOrd="0" destOrd="0" parTransId="{A06E1252-62D6-4B1D-A6AC-5EDE8F98F09C}" sibTransId="{8EA9C6A6-7CC2-4273-BC45-A67D6FB82574}"/>
    <dgm:cxn modelId="{C91311BB-0958-4F40-855A-9A09F368F891}" type="presParOf" srcId="{AED0EA45-7C67-4C5E-A9CB-A50B891E1DF7}" destId="{2F055C3C-6E94-47AF-9BE1-B2C53BD6F194}" srcOrd="0" destOrd="0" presId="urn:microsoft.com/office/officeart/2005/8/layout/hChevron3"/>
    <dgm:cxn modelId="{8CAEB620-BF7C-4F2B-A53F-07CA0AFA0E62}" type="presParOf" srcId="{AED0EA45-7C67-4C5E-A9CB-A50B891E1DF7}" destId="{DCB1E1EE-3AEC-4AA3-B6B0-53D9F84C1883}" srcOrd="1" destOrd="0" presId="urn:microsoft.com/office/officeart/2005/8/layout/hChevron3"/>
    <dgm:cxn modelId="{C09BEB57-D87F-4606-8BE7-F966E530A909}" type="presParOf" srcId="{AED0EA45-7C67-4C5E-A9CB-A50B891E1DF7}" destId="{B494C6D0-B7C4-4C24-99F9-FA35B50ECBC5}"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2D026C-666A-4C9E-B655-BBA7A82907CB}" type="doc">
      <dgm:prSet loTypeId="urn:microsoft.com/office/officeart/2005/8/layout/hChevron3" loCatId="process" qsTypeId="urn:microsoft.com/office/officeart/2005/8/quickstyle/simple1" qsCatId="simple" csTypeId="urn:microsoft.com/office/officeart/2005/8/colors/accent1_2" csCatId="accent1" phldr="1"/>
      <dgm:spPr/>
    </dgm:pt>
    <dgm:pt modelId="{F5461974-7332-4E3C-8D39-0275616BD61A}">
      <dgm:prSet phldrT="[Text]" custT="1"/>
      <dgm:spPr>
        <a:ln>
          <a:solidFill>
            <a:schemeClr val="accent1"/>
          </a:solidFill>
        </a:ln>
      </dgm:spPr>
      <dgm:t>
        <a:bodyPr/>
        <a:lstStyle/>
        <a:p>
          <a:r>
            <a:rPr lang="en-US" sz="1600" b="1" dirty="0"/>
            <a:t>Within 35 years</a:t>
          </a:r>
          <a:endParaRPr lang="en-GB" sz="1600" b="1" dirty="0"/>
        </a:p>
      </dgm:t>
    </dgm:pt>
    <dgm:pt modelId="{A06E1252-62D6-4B1D-A6AC-5EDE8F98F09C}" type="parTrans" cxnId="{1416C98F-0FCE-4CC9-B1CC-FAB7918CBED9}">
      <dgm:prSet/>
      <dgm:spPr/>
      <dgm:t>
        <a:bodyPr/>
        <a:lstStyle/>
        <a:p>
          <a:endParaRPr lang="en-GB"/>
        </a:p>
      </dgm:t>
    </dgm:pt>
    <dgm:pt modelId="{8EA9C6A6-7CC2-4273-BC45-A67D6FB82574}" type="sibTrans" cxnId="{1416C98F-0FCE-4CC9-B1CC-FAB7918CBED9}">
      <dgm:prSet/>
      <dgm:spPr/>
      <dgm:t>
        <a:bodyPr/>
        <a:lstStyle/>
        <a:p>
          <a:endParaRPr lang="en-GB"/>
        </a:p>
      </dgm:t>
    </dgm:pt>
    <dgm:pt modelId="{CDA7C345-272B-4D28-9778-7594B215557A}">
      <dgm:prSet phldrT="[Text]" custT="1"/>
      <dgm:spPr>
        <a:noFill/>
        <a:ln>
          <a:noFill/>
        </a:ln>
      </dgm:spPr>
      <dgm:t>
        <a:bodyPr/>
        <a:lstStyle/>
        <a:p>
          <a:pPr algn="l"/>
          <a:r>
            <a:rPr lang="en-US" sz="1400" dirty="0">
              <a:solidFill>
                <a:schemeClr val="tx1"/>
              </a:solidFill>
            </a:rPr>
            <a:t>Some want completion within 35 years though most still feel this may be overly ambitious given the scale of the challenge</a:t>
          </a:r>
          <a:endParaRPr lang="en-GB" sz="1400" dirty="0">
            <a:solidFill>
              <a:schemeClr val="tx1"/>
            </a:solidFill>
          </a:endParaRPr>
        </a:p>
      </dgm:t>
    </dgm:pt>
    <dgm:pt modelId="{C4166102-A813-4522-B0DF-CDD0FD8E4784}" type="parTrans" cxnId="{A634C01D-A15A-461E-B579-C47096A7109E}">
      <dgm:prSet/>
      <dgm:spPr/>
      <dgm:t>
        <a:bodyPr/>
        <a:lstStyle/>
        <a:p>
          <a:endParaRPr lang="en-GB"/>
        </a:p>
      </dgm:t>
    </dgm:pt>
    <dgm:pt modelId="{BCFADD57-465C-417B-89CE-DA65B794C680}" type="sibTrans" cxnId="{A634C01D-A15A-461E-B579-C47096A7109E}">
      <dgm:prSet/>
      <dgm:spPr/>
      <dgm:t>
        <a:bodyPr/>
        <a:lstStyle/>
        <a:p>
          <a:endParaRPr lang="en-GB"/>
        </a:p>
      </dgm:t>
    </dgm:pt>
    <dgm:pt modelId="{AED0EA45-7C67-4C5E-A9CB-A50B891E1DF7}" type="pres">
      <dgm:prSet presAssocID="{B02D026C-666A-4C9E-B655-BBA7A82907CB}" presName="Name0" presStyleCnt="0">
        <dgm:presLayoutVars>
          <dgm:dir/>
          <dgm:resizeHandles val="exact"/>
        </dgm:presLayoutVars>
      </dgm:prSet>
      <dgm:spPr/>
    </dgm:pt>
    <dgm:pt modelId="{2F055C3C-6E94-47AF-9BE1-B2C53BD6F194}" type="pres">
      <dgm:prSet presAssocID="{F5461974-7332-4E3C-8D39-0275616BD61A}" presName="parTxOnly" presStyleLbl="node1" presStyleIdx="0" presStyleCnt="2" custScaleY="85340">
        <dgm:presLayoutVars>
          <dgm:bulletEnabled val="1"/>
        </dgm:presLayoutVars>
      </dgm:prSet>
      <dgm:spPr/>
    </dgm:pt>
    <dgm:pt modelId="{DCB1E1EE-3AEC-4AA3-B6B0-53D9F84C1883}" type="pres">
      <dgm:prSet presAssocID="{8EA9C6A6-7CC2-4273-BC45-A67D6FB82574}" presName="parSpace" presStyleCnt="0"/>
      <dgm:spPr/>
    </dgm:pt>
    <dgm:pt modelId="{B494C6D0-B7C4-4C24-99F9-FA35B50ECBC5}" type="pres">
      <dgm:prSet presAssocID="{CDA7C345-272B-4D28-9778-7594B215557A}" presName="parTxOnly" presStyleLbl="node1" presStyleIdx="1" presStyleCnt="2" custScaleX="561976">
        <dgm:presLayoutVars>
          <dgm:bulletEnabled val="1"/>
        </dgm:presLayoutVars>
      </dgm:prSet>
      <dgm:spPr/>
    </dgm:pt>
  </dgm:ptLst>
  <dgm:cxnLst>
    <dgm:cxn modelId="{A634C01D-A15A-461E-B579-C47096A7109E}" srcId="{B02D026C-666A-4C9E-B655-BBA7A82907CB}" destId="{CDA7C345-272B-4D28-9778-7594B215557A}" srcOrd="1" destOrd="0" parTransId="{C4166102-A813-4522-B0DF-CDD0FD8E4784}" sibTransId="{BCFADD57-465C-417B-89CE-DA65B794C680}"/>
    <dgm:cxn modelId="{83A9A220-3E57-48BB-8A83-8A612F17D8EC}" type="presOf" srcId="{B02D026C-666A-4C9E-B655-BBA7A82907CB}" destId="{AED0EA45-7C67-4C5E-A9CB-A50B891E1DF7}" srcOrd="0" destOrd="0" presId="urn:microsoft.com/office/officeart/2005/8/layout/hChevron3"/>
    <dgm:cxn modelId="{2F43B578-AC7E-4E92-8047-51E670F0B056}" type="presOf" srcId="{F5461974-7332-4E3C-8D39-0275616BD61A}" destId="{2F055C3C-6E94-47AF-9BE1-B2C53BD6F194}" srcOrd="0" destOrd="0" presId="urn:microsoft.com/office/officeart/2005/8/layout/hChevron3"/>
    <dgm:cxn modelId="{3B254E84-E4DE-4951-9243-DCF1C09B96A1}" type="presOf" srcId="{CDA7C345-272B-4D28-9778-7594B215557A}" destId="{B494C6D0-B7C4-4C24-99F9-FA35B50ECBC5}" srcOrd="0" destOrd="0" presId="urn:microsoft.com/office/officeart/2005/8/layout/hChevron3"/>
    <dgm:cxn modelId="{1416C98F-0FCE-4CC9-B1CC-FAB7918CBED9}" srcId="{B02D026C-666A-4C9E-B655-BBA7A82907CB}" destId="{F5461974-7332-4E3C-8D39-0275616BD61A}" srcOrd="0" destOrd="0" parTransId="{A06E1252-62D6-4B1D-A6AC-5EDE8F98F09C}" sibTransId="{8EA9C6A6-7CC2-4273-BC45-A67D6FB82574}"/>
    <dgm:cxn modelId="{C91311BB-0958-4F40-855A-9A09F368F891}" type="presParOf" srcId="{AED0EA45-7C67-4C5E-A9CB-A50B891E1DF7}" destId="{2F055C3C-6E94-47AF-9BE1-B2C53BD6F194}" srcOrd="0" destOrd="0" presId="urn:microsoft.com/office/officeart/2005/8/layout/hChevron3"/>
    <dgm:cxn modelId="{8CAEB620-BF7C-4F2B-A53F-07CA0AFA0E62}" type="presParOf" srcId="{AED0EA45-7C67-4C5E-A9CB-A50B891E1DF7}" destId="{DCB1E1EE-3AEC-4AA3-B6B0-53D9F84C1883}" srcOrd="1" destOrd="0" presId="urn:microsoft.com/office/officeart/2005/8/layout/hChevron3"/>
    <dgm:cxn modelId="{C09BEB57-D87F-4606-8BE7-F966E530A909}" type="presParOf" srcId="{AED0EA45-7C67-4C5E-A9CB-A50B891E1DF7}" destId="{B494C6D0-B7C4-4C24-99F9-FA35B50ECBC5}" srcOrd="2"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2D026C-666A-4C9E-B655-BBA7A82907CB}" type="doc">
      <dgm:prSet loTypeId="urn:microsoft.com/office/officeart/2005/8/layout/hChevron3" loCatId="process" qsTypeId="urn:microsoft.com/office/officeart/2005/8/quickstyle/simple1" qsCatId="simple" csTypeId="urn:microsoft.com/office/officeart/2005/8/colors/accent1_2" csCatId="accent1" phldr="1"/>
      <dgm:spPr/>
    </dgm:pt>
    <dgm:pt modelId="{F5461974-7332-4E3C-8D39-0275616BD61A}">
      <dgm:prSet phldrT="[Text]" custT="1"/>
      <dgm:spPr>
        <a:ln>
          <a:solidFill>
            <a:schemeClr val="accent1"/>
          </a:solidFill>
        </a:ln>
      </dgm:spPr>
      <dgm:t>
        <a:bodyPr/>
        <a:lstStyle/>
        <a:p>
          <a:r>
            <a:rPr lang="en-US" sz="1600" b="1" dirty="0"/>
            <a:t>Within 50 years</a:t>
          </a:r>
          <a:endParaRPr lang="en-GB" sz="1600" b="1" dirty="0"/>
        </a:p>
      </dgm:t>
    </dgm:pt>
    <dgm:pt modelId="{A06E1252-62D6-4B1D-A6AC-5EDE8F98F09C}" type="parTrans" cxnId="{1416C98F-0FCE-4CC9-B1CC-FAB7918CBED9}">
      <dgm:prSet/>
      <dgm:spPr/>
      <dgm:t>
        <a:bodyPr/>
        <a:lstStyle/>
        <a:p>
          <a:endParaRPr lang="en-GB"/>
        </a:p>
      </dgm:t>
    </dgm:pt>
    <dgm:pt modelId="{8EA9C6A6-7CC2-4273-BC45-A67D6FB82574}" type="sibTrans" cxnId="{1416C98F-0FCE-4CC9-B1CC-FAB7918CBED9}">
      <dgm:prSet/>
      <dgm:spPr/>
      <dgm:t>
        <a:bodyPr/>
        <a:lstStyle/>
        <a:p>
          <a:endParaRPr lang="en-GB"/>
        </a:p>
      </dgm:t>
    </dgm:pt>
    <dgm:pt modelId="{CDA7C345-272B-4D28-9778-7594B215557A}">
      <dgm:prSet phldrT="[Text]" custT="1"/>
      <dgm:spPr>
        <a:noFill/>
        <a:ln>
          <a:noFill/>
        </a:ln>
      </dgm:spPr>
      <dgm:t>
        <a:bodyPr/>
        <a:lstStyle/>
        <a:p>
          <a:pPr algn="l"/>
          <a:r>
            <a:rPr lang="en-US" sz="1400" dirty="0">
              <a:solidFill>
                <a:schemeClr val="tx1"/>
              </a:solidFill>
            </a:rPr>
            <a:t>Feels both realistic and palatable for this customer base who have engaged with the detail of the plans as laid out thus far – without overly burdening customers with increased bills</a:t>
          </a:r>
          <a:endParaRPr lang="en-GB" sz="1400" dirty="0">
            <a:solidFill>
              <a:schemeClr val="tx1"/>
            </a:solidFill>
          </a:endParaRPr>
        </a:p>
      </dgm:t>
    </dgm:pt>
    <dgm:pt modelId="{C4166102-A813-4522-B0DF-CDD0FD8E4784}" type="parTrans" cxnId="{A634C01D-A15A-461E-B579-C47096A7109E}">
      <dgm:prSet/>
      <dgm:spPr/>
      <dgm:t>
        <a:bodyPr/>
        <a:lstStyle/>
        <a:p>
          <a:endParaRPr lang="en-GB"/>
        </a:p>
      </dgm:t>
    </dgm:pt>
    <dgm:pt modelId="{BCFADD57-465C-417B-89CE-DA65B794C680}" type="sibTrans" cxnId="{A634C01D-A15A-461E-B579-C47096A7109E}">
      <dgm:prSet/>
      <dgm:spPr/>
      <dgm:t>
        <a:bodyPr/>
        <a:lstStyle/>
        <a:p>
          <a:endParaRPr lang="en-GB"/>
        </a:p>
      </dgm:t>
    </dgm:pt>
    <dgm:pt modelId="{AED0EA45-7C67-4C5E-A9CB-A50B891E1DF7}" type="pres">
      <dgm:prSet presAssocID="{B02D026C-666A-4C9E-B655-BBA7A82907CB}" presName="Name0" presStyleCnt="0">
        <dgm:presLayoutVars>
          <dgm:dir/>
          <dgm:resizeHandles val="exact"/>
        </dgm:presLayoutVars>
      </dgm:prSet>
      <dgm:spPr/>
    </dgm:pt>
    <dgm:pt modelId="{2F055C3C-6E94-47AF-9BE1-B2C53BD6F194}" type="pres">
      <dgm:prSet presAssocID="{F5461974-7332-4E3C-8D39-0275616BD61A}" presName="parTxOnly" presStyleLbl="node1" presStyleIdx="0" presStyleCnt="2" custScaleY="85340">
        <dgm:presLayoutVars>
          <dgm:bulletEnabled val="1"/>
        </dgm:presLayoutVars>
      </dgm:prSet>
      <dgm:spPr/>
    </dgm:pt>
    <dgm:pt modelId="{DCB1E1EE-3AEC-4AA3-B6B0-53D9F84C1883}" type="pres">
      <dgm:prSet presAssocID="{8EA9C6A6-7CC2-4273-BC45-A67D6FB82574}" presName="parSpace" presStyleCnt="0"/>
      <dgm:spPr/>
    </dgm:pt>
    <dgm:pt modelId="{B494C6D0-B7C4-4C24-99F9-FA35B50ECBC5}" type="pres">
      <dgm:prSet presAssocID="{CDA7C345-272B-4D28-9778-7594B215557A}" presName="parTxOnly" presStyleLbl="node1" presStyleIdx="1" presStyleCnt="2" custScaleX="561976">
        <dgm:presLayoutVars>
          <dgm:bulletEnabled val="1"/>
        </dgm:presLayoutVars>
      </dgm:prSet>
      <dgm:spPr/>
    </dgm:pt>
  </dgm:ptLst>
  <dgm:cxnLst>
    <dgm:cxn modelId="{A634C01D-A15A-461E-B579-C47096A7109E}" srcId="{B02D026C-666A-4C9E-B655-BBA7A82907CB}" destId="{CDA7C345-272B-4D28-9778-7594B215557A}" srcOrd="1" destOrd="0" parTransId="{C4166102-A813-4522-B0DF-CDD0FD8E4784}" sibTransId="{BCFADD57-465C-417B-89CE-DA65B794C680}"/>
    <dgm:cxn modelId="{83A9A220-3E57-48BB-8A83-8A612F17D8EC}" type="presOf" srcId="{B02D026C-666A-4C9E-B655-BBA7A82907CB}" destId="{AED0EA45-7C67-4C5E-A9CB-A50B891E1DF7}" srcOrd="0" destOrd="0" presId="urn:microsoft.com/office/officeart/2005/8/layout/hChevron3"/>
    <dgm:cxn modelId="{2F43B578-AC7E-4E92-8047-51E670F0B056}" type="presOf" srcId="{F5461974-7332-4E3C-8D39-0275616BD61A}" destId="{2F055C3C-6E94-47AF-9BE1-B2C53BD6F194}" srcOrd="0" destOrd="0" presId="urn:microsoft.com/office/officeart/2005/8/layout/hChevron3"/>
    <dgm:cxn modelId="{3B254E84-E4DE-4951-9243-DCF1C09B96A1}" type="presOf" srcId="{CDA7C345-272B-4D28-9778-7594B215557A}" destId="{B494C6D0-B7C4-4C24-99F9-FA35B50ECBC5}" srcOrd="0" destOrd="0" presId="urn:microsoft.com/office/officeart/2005/8/layout/hChevron3"/>
    <dgm:cxn modelId="{1416C98F-0FCE-4CC9-B1CC-FAB7918CBED9}" srcId="{B02D026C-666A-4C9E-B655-BBA7A82907CB}" destId="{F5461974-7332-4E3C-8D39-0275616BD61A}" srcOrd="0" destOrd="0" parTransId="{A06E1252-62D6-4B1D-A6AC-5EDE8F98F09C}" sibTransId="{8EA9C6A6-7CC2-4273-BC45-A67D6FB82574}"/>
    <dgm:cxn modelId="{C91311BB-0958-4F40-855A-9A09F368F891}" type="presParOf" srcId="{AED0EA45-7C67-4C5E-A9CB-A50B891E1DF7}" destId="{2F055C3C-6E94-47AF-9BE1-B2C53BD6F194}" srcOrd="0" destOrd="0" presId="urn:microsoft.com/office/officeart/2005/8/layout/hChevron3"/>
    <dgm:cxn modelId="{8CAEB620-BF7C-4F2B-A53F-07CA0AFA0E62}" type="presParOf" srcId="{AED0EA45-7C67-4C5E-A9CB-A50B891E1DF7}" destId="{DCB1E1EE-3AEC-4AA3-B6B0-53D9F84C1883}" srcOrd="1" destOrd="0" presId="urn:microsoft.com/office/officeart/2005/8/layout/hChevron3"/>
    <dgm:cxn modelId="{C09BEB57-D87F-4606-8BE7-F966E530A909}" type="presParOf" srcId="{AED0EA45-7C67-4C5E-A9CB-A50B891E1DF7}" destId="{B494C6D0-B7C4-4C24-99F9-FA35B50ECBC5}" srcOrd="2"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2D026C-666A-4C9E-B655-BBA7A82907CB}" type="doc">
      <dgm:prSet loTypeId="urn:microsoft.com/office/officeart/2005/8/layout/hChevron3" loCatId="process" qsTypeId="urn:microsoft.com/office/officeart/2005/8/quickstyle/simple1" qsCatId="simple" csTypeId="urn:microsoft.com/office/officeart/2005/8/colors/accent1_2" csCatId="accent1" phldr="1"/>
      <dgm:spPr/>
    </dgm:pt>
    <dgm:pt modelId="{F5461974-7332-4E3C-8D39-0275616BD61A}">
      <dgm:prSet phldrT="[Text]" custT="1"/>
      <dgm:spPr>
        <a:ln>
          <a:solidFill>
            <a:schemeClr val="accent1"/>
          </a:solidFill>
        </a:ln>
      </dgm:spPr>
      <dgm:t>
        <a:bodyPr/>
        <a:lstStyle/>
        <a:p>
          <a:r>
            <a:rPr lang="en-US" sz="1600" b="1" dirty="0"/>
            <a:t>60-100 years</a:t>
          </a:r>
          <a:endParaRPr lang="en-GB" sz="1600" b="1" dirty="0"/>
        </a:p>
      </dgm:t>
    </dgm:pt>
    <dgm:pt modelId="{A06E1252-62D6-4B1D-A6AC-5EDE8F98F09C}" type="parTrans" cxnId="{1416C98F-0FCE-4CC9-B1CC-FAB7918CBED9}">
      <dgm:prSet/>
      <dgm:spPr/>
      <dgm:t>
        <a:bodyPr/>
        <a:lstStyle/>
        <a:p>
          <a:endParaRPr lang="en-GB"/>
        </a:p>
      </dgm:t>
    </dgm:pt>
    <dgm:pt modelId="{8EA9C6A6-7CC2-4273-BC45-A67D6FB82574}" type="sibTrans" cxnId="{1416C98F-0FCE-4CC9-B1CC-FAB7918CBED9}">
      <dgm:prSet/>
      <dgm:spPr/>
      <dgm:t>
        <a:bodyPr/>
        <a:lstStyle/>
        <a:p>
          <a:endParaRPr lang="en-GB"/>
        </a:p>
      </dgm:t>
    </dgm:pt>
    <dgm:pt modelId="{CDA7C345-272B-4D28-9778-7594B215557A}">
      <dgm:prSet phldrT="[Text]" custT="1"/>
      <dgm:spPr>
        <a:noFill/>
        <a:ln>
          <a:noFill/>
        </a:ln>
      </dgm:spPr>
      <dgm:t>
        <a:bodyPr/>
        <a:lstStyle/>
        <a:p>
          <a:pPr algn="l"/>
          <a:r>
            <a:rPr lang="en-US" sz="1400" dirty="0">
              <a:solidFill>
                <a:schemeClr val="tx1"/>
              </a:solidFill>
            </a:rPr>
            <a:t>Feels too far in the future to be able to realistically plan for, and in any case the plans seem to state that the status quo approach would take 100 years</a:t>
          </a:r>
        </a:p>
      </dgm:t>
    </dgm:pt>
    <dgm:pt modelId="{C4166102-A813-4522-B0DF-CDD0FD8E4784}" type="parTrans" cxnId="{A634C01D-A15A-461E-B579-C47096A7109E}">
      <dgm:prSet/>
      <dgm:spPr/>
      <dgm:t>
        <a:bodyPr/>
        <a:lstStyle/>
        <a:p>
          <a:endParaRPr lang="en-GB"/>
        </a:p>
      </dgm:t>
    </dgm:pt>
    <dgm:pt modelId="{BCFADD57-465C-417B-89CE-DA65B794C680}" type="sibTrans" cxnId="{A634C01D-A15A-461E-B579-C47096A7109E}">
      <dgm:prSet/>
      <dgm:spPr/>
      <dgm:t>
        <a:bodyPr/>
        <a:lstStyle/>
        <a:p>
          <a:endParaRPr lang="en-GB"/>
        </a:p>
      </dgm:t>
    </dgm:pt>
    <dgm:pt modelId="{AED0EA45-7C67-4C5E-A9CB-A50B891E1DF7}" type="pres">
      <dgm:prSet presAssocID="{B02D026C-666A-4C9E-B655-BBA7A82907CB}" presName="Name0" presStyleCnt="0">
        <dgm:presLayoutVars>
          <dgm:dir/>
          <dgm:resizeHandles val="exact"/>
        </dgm:presLayoutVars>
      </dgm:prSet>
      <dgm:spPr/>
    </dgm:pt>
    <dgm:pt modelId="{2F055C3C-6E94-47AF-9BE1-B2C53BD6F194}" type="pres">
      <dgm:prSet presAssocID="{F5461974-7332-4E3C-8D39-0275616BD61A}" presName="parTxOnly" presStyleLbl="node1" presStyleIdx="0" presStyleCnt="2" custScaleY="85340">
        <dgm:presLayoutVars>
          <dgm:bulletEnabled val="1"/>
        </dgm:presLayoutVars>
      </dgm:prSet>
      <dgm:spPr/>
    </dgm:pt>
    <dgm:pt modelId="{DCB1E1EE-3AEC-4AA3-B6B0-53D9F84C1883}" type="pres">
      <dgm:prSet presAssocID="{8EA9C6A6-7CC2-4273-BC45-A67D6FB82574}" presName="parSpace" presStyleCnt="0"/>
      <dgm:spPr/>
    </dgm:pt>
    <dgm:pt modelId="{B494C6D0-B7C4-4C24-99F9-FA35B50ECBC5}" type="pres">
      <dgm:prSet presAssocID="{CDA7C345-272B-4D28-9778-7594B215557A}" presName="parTxOnly" presStyleLbl="node1" presStyleIdx="1" presStyleCnt="2" custScaleX="561976">
        <dgm:presLayoutVars>
          <dgm:bulletEnabled val="1"/>
        </dgm:presLayoutVars>
      </dgm:prSet>
      <dgm:spPr/>
    </dgm:pt>
  </dgm:ptLst>
  <dgm:cxnLst>
    <dgm:cxn modelId="{A634C01D-A15A-461E-B579-C47096A7109E}" srcId="{B02D026C-666A-4C9E-B655-BBA7A82907CB}" destId="{CDA7C345-272B-4D28-9778-7594B215557A}" srcOrd="1" destOrd="0" parTransId="{C4166102-A813-4522-B0DF-CDD0FD8E4784}" sibTransId="{BCFADD57-465C-417B-89CE-DA65B794C680}"/>
    <dgm:cxn modelId="{83A9A220-3E57-48BB-8A83-8A612F17D8EC}" type="presOf" srcId="{B02D026C-666A-4C9E-B655-BBA7A82907CB}" destId="{AED0EA45-7C67-4C5E-A9CB-A50B891E1DF7}" srcOrd="0" destOrd="0" presId="urn:microsoft.com/office/officeart/2005/8/layout/hChevron3"/>
    <dgm:cxn modelId="{2F43B578-AC7E-4E92-8047-51E670F0B056}" type="presOf" srcId="{F5461974-7332-4E3C-8D39-0275616BD61A}" destId="{2F055C3C-6E94-47AF-9BE1-B2C53BD6F194}" srcOrd="0" destOrd="0" presId="urn:microsoft.com/office/officeart/2005/8/layout/hChevron3"/>
    <dgm:cxn modelId="{3B254E84-E4DE-4951-9243-DCF1C09B96A1}" type="presOf" srcId="{CDA7C345-272B-4D28-9778-7594B215557A}" destId="{B494C6D0-B7C4-4C24-99F9-FA35B50ECBC5}" srcOrd="0" destOrd="0" presId="urn:microsoft.com/office/officeart/2005/8/layout/hChevron3"/>
    <dgm:cxn modelId="{1416C98F-0FCE-4CC9-B1CC-FAB7918CBED9}" srcId="{B02D026C-666A-4C9E-B655-BBA7A82907CB}" destId="{F5461974-7332-4E3C-8D39-0275616BD61A}" srcOrd="0" destOrd="0" parTransId="{A06E1252-62D6-4B1D-A6AC-5EDE8F98F09C}" sibTransId="{8EA9C6A6-7CC2-4273-BC45-A67D6FB82574}"/>
    <dgm:cxn modelId="{C91311BB-0958-4F40-855A-9A09F368F891}" type="presParOf" srcId="{AED0EA45-7C67-4C5E-A9CB-A50B891E1DF7}" destId="{2F055C3C-6E94-47AF-9BE1-B2C53BD6F194}" srcOrd="0" destOrd="0" presId="urn:microsoft.com/office/officeart/2005/8/layout/hChevron3"/>
    <dgm:cxn modelId="{8CAEB620-BF7C-4F2B-A53F-07CA0AFA0E62}" type="presParOf" srcId="{AED0EA45-7C67-4C5E-A9CB-A50B891E1DF7}" destId="{DCB1E1EE-3AEC-4AA3-B6B0-53D9F84C1883}" srcOrd="1" destOrd="0" presId="urn:microsoft.com/office/officeart/2005/8/layout/hChevron3"/>
    <dgm:cxn modelId="{C09BEB57-D87F-4606-8BE7-F966E530A909}" type="presParOf" srcId="{AED0EA45-7C67-4C5E-A9CB-A50B891E1DF7}" destId="{B494C6D0-B7C4-4C24-99F9-FA35B50ECBC5}" srcOrd="2" destOrd="0" presId="urn:microsoft.com/office/officeart/2005/8/layout/hChevron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533403-4FAB-4D2D-B27C-9A1F92AC2B39}" type="doc">
      <dgm:prSet loTypeId="urn:microsoft.com/office/officeart/2005/8/layout/process1" loCatId="process" qsTypeId="urn:microsoft.com/office/officeart/2005/8/quickstyle/simple1" qsCatId="simple" csTypeId="urn:microsoft.com/office/officeart/2005/8/colors/accent1_2" csCatId="accent1" phldr="1"/>
      <dgm:spPr/>
    </dgm:pt>
    <dgm:pt modelId="{45BAD258-6A2B-40A6-BC31-9FBC3128A689}">
      <dgm:prSet phldrT="[Text]" custT="1"/>
      <dgm:spPr>
        <a:noFill/>
        <a:ln w="28575">
          <a:solidFill>
            <a:schemeClr val="accent1"/>
          </a:solidFill>
        </a:ln>
      </dgm:spPr>
      <dgm:t>
        <a:bodyPr/>
        <a:lstStyle/>
        <a:p>
          <a:r>
            <a:rPr lang="en-US" sz="1200" dirty="0">
              <a:solidFill>
                <a:schemeClr val="tx1"/>
              </a:solidFill>
            </a:rPr>
            <a:t>Once customers had fully engaged with the research, they quickly established that the DWMP will affect them - in particular via the risk map.  When they began to understand the extent of the financial investment required and how this will affect future bills, their engagement in the process</a:t>
          </a:r>
          <a:endParaRPr lang="en-GB" sz="1200" dirty="0">
            <a:solidFill>
              <a:schemeClr val="tx1"/>
            </a:solidFill>
          </a:endParaRPr>
        </a:p>
      </dgm:t>
    </dgm:pt>
    <dgm:pt modelId="{4D766838-5117-40B8-9032-BB9EC7C9C5A1}" type="parTrans" cxnId="{2E15779A-1E40-481F-991F-6C84FC369A2E}">
      <dgm:prSet/>
      <dgm:spPr/>
      <dgm:t>
        <a:bodyPr/>
        <a:lstStyle/>
        <a:p>
          <a:endParaRPr lang="en-GB"/>
        </a:p>
      </dgm:t>
    </dgm:pt>
    <dgm:pt modelId="{AA6AC9F4-5B2F-49FB-9717-6A4EB4025617}" type="sibTrans" cxnId="{2E15779A-1E40-481F-991F-6C84FC369A2E}">
      <dgm:prSet/>
      <dgm:spPr>
        <a:solidFill>
          <a:schemeClr val="bg2"/>
        </a:solidFill>
      </dgm:spPr>
      <dgm:t>
        <a:bodyPr/>
        <a:lstStyle/>
        <a:p>
          <a:endParaRPr lang="en-GB" dirty="0"/>
        </a:p>
      </dgm:t>
    </dgm:pt>
    <dgm:pt modelId="{FE5D7AE3-1ED5-40F2-ABF7-D75711711157}">
      <dgm:prSet phldrT="[Text]" custT="1"/>
      <dgm:spPr>
        <a:noFill/>
        <a:ln w="28575">
          <a:solidFill>
            <a:schemeClr val="accent1"/>
          </a:solidFill>
        </a:ln>
      </dgm:spPr>
      <dgm:t>
        <a:bodyPr/>
        <a:lstStyle/>
        <a:p>
          <a:pPr marL="0" lvl="0" indent="0" algn="ctr" defTabSz="533400">
            <a:lnSpc>
              <a:spcPct val="90000"/>
            </a:lnSpc>
            <a:spcBef>
              <a:spcPct val="0"/>
            </a:spcBef>
            <a:spcAft>
              <a:spcPct val="35000"/>
            </a:spcAft>
            <a:buNone/>
          </a:pPr>
          <a:r>
            <a:rPr lang="en-US" sz="1200" b="1" kern="1200" dirty="0">
              <a:solidFill>
                <a:schemeClr val="tx1"/>
              </a:solidFill>
              <a:latin typeface="Gadugi"/>
              <a:ea typeface="+mn-ea"/>
              <a:cs typeface="+mn-cs"/>
            </a:rPr>
            <a:t>It is largely because of the extent to which they realise the DWMP will affect them directly, not indirectly, that claimed desire to engage further as the DWMP evolves is so high.</a:t>
          </a:r>
          <a:endParaRPr lang="en-GB" sz="1200" b="1" kern="1200" dirty="0">
            <a:solidFill>
              <a:schemeClr val="tx1"/>
            </a:solidFill>
            <a:latin typeface="Gadugi"/>
            <a:ea typeface="+mn-ea"/>
            <a:cs typeface="+mn-cs"/>
          </a:endParaRPr>
        </a:p>
      </dgm:t>
    </dgm:pt>
    <dgm:pt modelId="{B4349F84-1544-4104-9AAB-6D314A3D7BC2}" type="parTrans" cxnId="{D6EEBFBB-D6CA-4DDE-AD6F-C0FB62B4D5FB}">
      <dgm:prSet/>
      <dgm:spPr/>
      <dgm:t>
        <a:bodyPr/>
        <a:lstStyle/>
        <a:p>
          <a:endParaRPr lang="en-GB"/>
        </a:p>
      </dgm:t>
    </dgm:pt>
    <dgm:pt modelId="{B57C92AF-3632-468D-8ED7-70D660E05E48}" type="sibTrans" cxnId="{D6EEBFBB-D6CA-4DDE-AD6F-C0FB62B4D5FB}">
      <dgm:prSet/>
      <dgm:spPr/>
      <dgm:t>
        <a:bodyPr/>
        <a:lstStyle/>
        <a:p>
          <a:endParaRPr lang="en-GB"/>
        </a:p>
      </dgm:t>
    </dgm:pt>
    <dgm:pt modelId="{C59B1FB6-68E9-4F52-BD09-C264C11442BD}" type="pres">
      <dgm:prSet presAssocID="{32533403-4FAB-4D2D-B27C-9A1F92AC2B39}" presName="Name0" presStyleCnt="0">
        <dgm:presLayoutVars>
          <dgm:dir/>
          <dgm:resizeHandles val="exact"/>
        </dgm:presLayoutVars>
      </dgm:prSet>
      <dgm:spPr/>
    </dgm:pt>
    <dgm:pt modelId="{C7C8F6D3-0612-4667-99F1-BB3F71509525}" type="pres">
      <dgm:prSet presAssocID="{45BAD258-6A2B-40A6-BC31-9FBC3128A689}" presName="node" presStyleLbl="node1" presStyleIdx="0" presStyleCnt="2">
        <dgm:presLayoutVars>
          <dgm:bulletEnabled val="1"/>
        </dgm:presLayoutVars>
      </dgm:prSet>
      <dgm:spPr/>
    </dgm:pt>
    <dgm:pt modelId="{5BB76214-A18E-472D-8B9A-E64354AB13E3}" type="pres">
      <dgm:prSet presAssocID="{AA6AC9F4-5B2F-49FB-9717-6A4EB4025617}" presName="sibTrans" presStyleLbl="sibTrans2D1" presStyleIdx="0" presStyleCnt="1"/>
      <dgm:spPr/>
    </dgm:pt>
    <dgm:pt modelId="{74977F01-3C22-4A3D-8BEC-A0BB1BD9B469}" type="pres">
      <dgm:prSet presAssocID="{AA6AC9F4-5B2F-49FB-9717-6A4EB4025617}" presName="connectorText" presStyleLbl="sibTrans2D1" presStyleIdx="0" presStyleCnt="1"/>
      <dgm:spPr/>
    </dgm:pt>
    <dgm:pt modelId="{3F383C98-A329-4D9D-AED9-7B1CC8C63CC3}" type="pres">
      <dgm:prSet presAssocID="{FE5D7AE3-1ED5-40F2-ABF7-D75711711157}" presName="node" presStyleLbl="node1" presStyleIdx="1" presStyleCnt="2" custLinFactNeighborX="117" custLinFactNeighborY="1093">
        <dgm:presLayoutVars>
          <dgm:bulletEnabled val="1"/>
        </dgm:presLayoutVars>
      </dgm:prSet>
      <dgm:spPr/>
    </dgm:pt>
  </dgm:ptLst>
  <dgm:cxnLst>
    <dgm:cxn modelId="{F6312E0C-DB46-4DE6-A03F-81C65AF0FB0D}" type="presOf" srcId="{45BAD258-6A2B-40A6-BC31-9FBC3128A689}" destId="{C7C8F6D3-0612-4667-99F1-BB3F71509525}" srcOrd="0" destOrd="0" presId="urn:microsoft.com/office/officeart/2005/8/layout/process1"/>
    <dgm:cxn modelId="{1709EE61-61B6-4AC6-9A33-121C70AB5F7C}" type="presOf" srcId="{32533403-4FAB-4D2D-B27C-9A1F92AC2B39}" destId="{C59B1FB6-68E9-4F52-BD09-C264C11442BD}" srcOrd="0" destOrd="0" presId="urn:microsoft.com/office/officeart/2005/8/layout/process1"/>
    <dgm:cxn modelId="{DF9D3C92-C910-4E29-AA7B-80A51746E81A}" type="presOf" srcId="{AA6AC9F4-5B2F-49FB-9717-6A4EB4025617}" destId="{74977F01-3C22-4A3D-8BEC-A0BB1BD9B469}" srcOrd="1" destOrd="0" presId="urn:microsoft.com/office/officeart/2005/8/layout/process1"/>
    <dgm:cxn modelId="{2E15779A-1E40-481F-991F-6C84FC369A2E}" srcId="{32533403-4FAB-4D2D-B27C-9A1F92AC2B39}" destId="{45BAD258-6A2B-40A6-BC31-9FBC3128A689}" srcOrd="0" destOrd="0" parTransId="{4D766838-5117-40B8-9032-BB9EC7C9C5A1}" sibTransId="{AA6AC9F4-5B2F-49FB-9717-6A4EB4025617}"/>
    <dgm:cxn modelId="{D6EEBFBB-D6CA-4DDE-AD6F-C0FB62B4D5FB}" srcId="{32533403-4FAB-4D2D-B27C-9A1F92AC2B39}" destId="{FE5D7AE3-1ED5-40F2-ABF7-D75711711157}" srcOrd="1" destOrd="0" parTransId="{B4349F84-1544-4104-9AAB-6D314A3D7BC2}" sibTransId="{B57C92AF-3632-468D-8ED7-70D660E05E48}"/>
    <dgm:cxn modelId="{2359C4E6-78F8-4D36-B8B9-9E0890789054}" type="presOf" srcId="{AA6AC9F4-5B2F-49FB-9717-6A4EB4025617}" destId="{5BB76214-A18E-472D-8B9A-E64354AB13E3}" srcOrd="0" destOrd="0" presId="urn:microsoft.com/office/officeart/2005/8/layout/process1"/>
    <dgm:cxn modelId="{422BE8EC-936A-4BBA-8D35-CB7EC92CFAD6}" type="presOf" srcId="{FE5D7AE3-1ED5-40F2-ABF7-D75711711157}" destId="{3F383C98-A329-4D9D-AED9-7B1CC8C63CC3}" srcOrd="0" destOrd="0" presId="urn:microsoft.com/office/officeart/2005/8/layout/process1"/>
    <dgm:cxn modelId="{4FB60321-E962-4B61-92E9-38F0799E34AA}" type="presParOf" srcId="{C59B1FB6-68E9-4F52-BD09-C264C11442BD}" destId="{C7C8F6D3-0612-4667-99F1-BB3F71509525}" srcOrd="0" destOrd="0" presId="urn:microsoft.com/office/officeart/2005/8/layout/process1"/>
    <dgm:cxn modelId="{9DF5F44A-BC77-4BDA-A428-DBD57AE56908}" type="presParOf" srcId="{C59B1FB6-68E9-4F52-BD09-C264C11442BD}" destId="{5BB76214-A18E-472D-8B9A-E64354AB13E3}" srcOrd="1" destOrd="0" presId="urn:microsoft.com/office/officeart/2005/8/layout/process1"/>
    <dgm:cxn modelId="{D5923B69-1179-47A0-B1A0-782363896F0E}" type="presParOf" srcId="{5BB76214-A18E-472D-8B9A-E64354AB13E3}" destId="{74977F01-3C22-4A3D-8BEC-A0BB1BD9B469}" srcOrd="0" destOrd="0" presId="urn:microsoft.com/office/officeart/2005/8/layout/process1"/>
    <dgm:cxn modelId="{EACC9AB4-0B31-4401-B4FE-F7A0DA6E97EC}" type="presParOf" srcId="{C59B1FB6-68E9-4F52-BD09-C264C11442BD}" destId="{3F383C98-A329-4D9D-AED9-7B1CC8C63CC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33403-4FAB-4D2D-B27C-9A1F92AC2B39}" type="doc">
      <dgm:prSet loTypeId="urn:microsoft.com/office/officeart/2005/8/layout/process1" loCatId="process" qsTypeId="urn:microsoft.com/office/officeart/2005/8/quickstyle/simple1" qsCatId="simple" csTypeId="urn:microsoft.com/office/officeart/2005/8/colors/accent1_2" csCatId="accent1" phldr="1"/>
      <dgm:spPr/>
    </dgm:pt>
    <dgm:pt modelId="{45BAD258-6A2B-40A6-BC31-9FBC3128A689}">
      <dgm:prSet phldrT="[Text]" custT="1"/>
      <dgm:spPr>
        <a:noFill/>
        <a:ln w="28575">
          <a:solidFill>
            <a:schemeClr val="accent1"/>
          </a:solidFill>
        </a:ln>
      </dgm:spPr>
      <dgm:t>
        <a:bodyPr/>
        <a:lstStyle/>
        <a:p>
          <a:pPr marL="0" lvl="0" indent="0" algn="ctr" defTabSz="533400">
            <a:lnSpc>
              <a:spcPct val="90000"/>
            </a:lnSpc>
            <a:spcBef>
              <a:spcPct val="0"/>
            </a:spcBef>
            <a:spcAft>
              <a:spcPct val="35000"/>
            </a:spcAft>
            <a:buNone/>
          </a:pPr>
          <a:r>
            <a:rPr lang="en-US" sz="1200" kern="1200" dirty="0">
              <a:solidFill>
                <a:schemeClr val="tx1"/>
              </a:solidFill>
              <a:latin typeface="Gadugi"/>
              <a:ea typeface="+mn-ea"/>
              <a:cs typeface="+mn-cs"/>
            </a:rPr>
            <a:t>Rate of attrition in this research exercise has been moderate to high.  We achieved 25 completes from 30 participants recruited, but in week 1 had to replenish several additional customers who dropped out. All of these non-completes viewed at least some of the documentation and made the conscious decision not to engage further, in spite of a large £ incentive for completing.</a:t>
          </a:r>
          <a:endParaRPr lang="en-GB" sz="1200" kern="1200" dirty="0">
            <a:solidFill>
              <a:schemeClr val="tx1"/>
            </a:solidFill>
            <a:latin typeface="Gadugi"/>
            <a:ea typeface="+mn-ea"/>
            <a:cs typeface="+mn-cs"/>
          </a:endParaRPr>
        </a:p>
      </dgm:t>
    </dgm:pt>
    <dgm:pt modelId="{4D766838-5117-40B8-9032-BB9EC7C9C5A1}" type="parTrans" cxnId="{2E15779A-1E40-481F-991F-6C84FC369A2E}">
      <dgm:prSet/>
      <dgm:spPr/>
      <dgm:t>
        <a:bodyPr/>
        <a:lstStyle/>
        <a:p>
          <a:endParaRPr lang="en-GB"/>
        </a:p>
      </dgm:t>
    </dgm:pt>
    <dgm:pt modelId="{AA6AC9F4-5B2F-49FB-9717-6A4EB4025617}" type="sibTrans" cxnId="{2E15779A-1E40-481F-991F-6C84FC369A2E}">
      <dgm:prSet/>
      <dgm:spPr>
        <a:solidFill>
          <a:schemeClr val="bg2"/>
        </a:solidFill>
      </dgm:spPr>
      <dgm:t>
        <a:bodyPr/>
        <a:lstStyle/>
        <a:p>
          <a:endParaRPr lang="en-GB" dirty="0"/>
        </a:p>
      </dgm:t>
    </dgm:pt>
    <dgm:pt modelId="{FE5D7AE3-1ED5-40F2-ABF7-D75711711157}">
      <dgm:prSet phldrT="[Text]" custT="1"/>
      <dgm:spPr>
        <a:noFill/>
        <a:ln w="28575">
          <a:solidFill>
            <a:schemeClr val="accent1"/>
          </a:solidFill>
        </a:ln>
      </dgm:spPr>
      <dgm:t>
        <a:bodyPr/>
        <a:lstStyle/>
        <a:p>
          <a:r>
            <a:rPr lang="en-US" sz="1200" b="1" dirty="0">
              <a:solidFill>
                <a:schemeClr val="tx1"/>
              </a:solidFill>
            </a:rPr>
            <a:t>This suggests that there are some customers who will never wish to engage with this level of information on the DWMP, which we would fully expect.</a:t>
          </a:r>
          <a:endParaRPr lang="en-GB" sz="1200" dirty="0">
            <a:solidFill>
              <a:schemeClr val="tx1"/>
            </a:solidFill>
          </a:endParaRPr>
        </a:p>
      </dgm:t>
    </dgm:pt>
    <dgm:pt modelId="{B4349F84-1544-4104-9AAB-6D314A3D7BC2}" type="parTrans" cxnId="{D6EEBFBB-D6CA-4DDE-AD6F-C0FB62B4D5FB}">
      <dgm:prSet/>
      <dgm:spPr/>
      <dgm:t>
        <a:bodyPr/>
        <a:lstStyle/>
        <a:p>
          <a:endParaRPr lang="en-GB"/>
        </a:p>
      </dgm:t>
    </dgm:pt>
    <dgm:pt modelId="{B57C92AF-3632-468D-8ED7-70D660E05E48}" type="sibTrans" cxnId="{D6EEBFBB-D6CA-4DDE-AD6F-C0FB62B4D5FB}">
      <dgm:prSet/>
      <dgm:spPr/>
      <dgm:t>
        <a:bodyPr/>
        <a:lstStyle/>
        <a:p>
          <a:endParaRPr lang="en-GB"/>
        </a:p>
      </dgm:t>
    </dgm:pt>
    <dgm:pt modelId="{C59B1FB6-68E9-4F52-BD09-C264C11442BD}" type="pres">
      <dgm:prSet presAssocID="{32533403-4FAB-4D2D-B27C-9A1F92AC2B39}" presName="Name0" presStyleCnt="0">
        <dgm:presLayoutVars>
          <dgm:dir/>
          <dgm:resizeHandles val="exact"/>
        </dgm:presLayoutVars>
      </dgm:prSet>
      <dgm:spPr/>
    </dgm:pt>
    <dgm:pt modelId="{C7C8F6D3-0612-4667-99F1-BB3F71509525}" type="pres">
      <dgm:prSet presAssocID="{45BAD258-6A2B-40A6-BC31-9FBC3128A689}" presName="node" presStyleLbl="node1" presStyleIdx="0" presStyleCnt="2">
        <dgm:presLayoutVars>
          <dgm:bulletEnabled val="1"/>
        </dgm:presLayoutVars>
      </dgm:prSet>
      <dgm:spPr/>
    </dgm:pt>
    <dgm:pt modelId="{5BB76214-A18E-472D-8B9A-E64354AB13E3}" type="pres">
      <dgm:prSet presAssocID="{AA6AC9F4-5B2F-49FB-9717-6A4EB4025617}" presName="sibTrans" presStyleLbl="sibTrans2D1" presStyleIdx="0" presStyleCnt="1"/>
      <dgm:spPr/>
    </dgm:pt>
    <dgm:pt modelId="{74977F01-3C22-4A3D-8BEC-A0BB1BD9B469}" type="pres">
      <dgm:prSet presAssocID="{AA6AC9F4-5B2F-49FB-9717-6A4EB4025617}" presName="connectorText" presStyleLbl="sibTrans2D1" presStyleIdx="0" presStyleCnt="1"/>
      <dgm:spPr/>
    </dgm:pt>
    <dgm:pt modelId="{3F383C98-A329-4D9D-AED9-7B1CC8C63CC3}" type="pres">
      <dgm:prSet presAssocID="{FE5D7AE3-1ED5-40F2-ABF7-D75711711157}" presName="node" presStyleLbl="node1" presStyleIdx="1" presStyleCnt="2">
        <dgm:presLayoutVars>
          <dgm:bulletEnabled val="1"/>
        </dgm:presLayoutVars>
      </dgm:prSet>
      <dgm:spPr/>
    </dgm:pt>
  </dgm:ptLst>
  <dgm:cxnLst>
    <dgm:cxn modelId="{F6312E0C-DB46-4DE6-A03F-81C65AF0FB0D}" type="presOf" srcId="{45BAD258-6A2B-40A6-BC31-9FBC3128A689}" destId="{C7C8F6D3-0612-4667-99F1-BB3F71509525}" srcOrd="0" destOrd="0" presId="urn:microsoft.com/office/officeart/2005/8/layout/process1"/>
    <dgm:cxn modelId="{1709EE61-61B6-4AC6-9A33-121C70AB5F7C}" type="presOf" srcId="{32533403-4FAB-4D2D-B27C-9A1F92AC2B39}" destId="{C59B1FB6-68E9-4F52-BD09-C264C11442BD}" srcOrd="0" destOrd="0" presId="urn:microsoft.com/office/officeart/2005/8/layout/process1"/>
    <dgm:cxn modelId="{DF9D3C92-C910-4E29-AA7B-80A51746E81A}" type="presOf" srcId="{AA6AC9F4-5B2F-49FB-9717-6A4EB4025617}" destId="{74977F01-3C22-4A3D-8BEC-A0BB1BD9B469}" srcOrd="1" destOrd="0" presId="urn:microsoft.com/office/officeart/2005/8/layout/process1"/>
    <dgm:cxn modelId="{2E15779A-1E40-481F-991F-6C84FC369A2E}" srcId="{32533403-4FAB-4D2D-B27C-9A1F92AC2B39}" destId="{45BAD258-6A2B-40A6-BC31-9FBC3128A689}" srcOrd="0" destOrd="0" parTransId="{4D766838-5117-40B8-9032-BB9EC7C9C5A1}" sibTransId="{AA6AC9F4-5B2F-49FB-9717-6A4EB4025617}"/>
    <dgm:cxn modelId="{D6EEBFBB-D6CA-4DDE-AD6F-C0FB62B4D5FB}" srcId="{32533403-4FAB-4D2D-B27C-9A1F92AC2B39}" destId="{FE5D7AE3-1ED5-40F2-ABF7-D75711711157}" srcOrd="1" destOrd="0" parTransId="{B4349F84-1544-4104-9AAB-6D314A3D7BC2}" sibTransId="{B57C92AF-3632-468D-8ED7-70D660E05E48}"/>
    <dgm:cxn modelId="{2359C4E6-78F8-4D36-B8B9-9E0890789054}" type="presOf" srcId="{AA6AC9F4-5B2F-49FB-9717-6A4EB4025617}" destId="{5BB76214-A18E-472D-8B9A-E64354AB13E3}" srcOrd="0" destOrd="0" presId="urn:microsoft.com/office/officeart/2005/8/layout/process1"/>
    <dgm:cxn modelId="{422BE8EC-936A-4BBA-8D35-CB7EC92CFAD6}" type="presOf" srcId="{FE5D7AE3-1ED5-40F2-ABF7-D75711711157}" destId="{3F383C98-A329-4D9D-AED9-7B1CC8C63CC3}" srcOrd="0" destOrd="0" presId="urn:microsoft.com/office/officeart/2005/8/layout/process1"/>
    <dgm:cxn modelId="{4FB60321-E962-4B61-92E9-38F0799E34AA}" type="presParOf" srcId="{C59B1FB6-68E9-4F52-BD09-C264C11442BD}" destId="{C7C8F6D3-0612-4667-99F1-BB3F71509525}" srcOrd="0" destOrd="0" presId="urn:microsoft.com/office/officeart/2005/8/layout/process1"/>
    <dgm:cxn modelId="{9DF5F44A-BC77-4BDA-A428-DBD57AE56908}" type="presParOf" srcId="{C59B1FB6-68E9-4F52-BD09-C264C11442BD}" destId="{5BB76214-A18E-472D-8B9A-E64354AB13E3}" srcOrd="1" destOrd="0" presId="urn:microsoft.com/office/officeart/2005/8/layout/process1"/>
    <dgm:cxn modelId="{D5923B69-1179-47A0-B1A0-782363896F0E}" type="presParOf" srcId="{5BB76214-A18E-472D-8B9A-E64354AB13E3}" destId="{74977F01-3C22-4A3D-8BEC-A0BB1BD9B469}" srcOrd="0" destOrd="0" presId="urn:microsoft.com/office/officeart/2005/8/layout/process1"/>
    <dgm:cxn modelId="{EACC9AB4-0B31-4401-B4FE-F7A0DA6E97EC}" type="presParOf" srcId="{C59B1FB6-68E9-4F52-BD09-C264C11442BD}" destId="{3F383C98-A329-4D9D-AED9-7B1CC8C63CC3}"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5C3C-6E94-47AF-9BE1-B2C53BD6F194}">
      <dsp:nvSpPr>
        <dsp:cNvPr id="0" name=""/>
        <dsp:cNvSpPr/>
      </dsp:nvSpPr>
      <dsp:spPr>
        <a:xfrm>
          <a:off x="266" y="499005"/>
          <a:ext cx="1761069" cy="601158"/>
        </a:xfrm>
        <a:prstGeom prst="homePlat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t>Ideally…</a:t>
          </a:r>
          <a:endParaRPr lang="en-GB" sz="1600" b="1" kern="1200" dirty="0"/>
        </a:p>
      </dsp:txBody>
      <dsp:txXfrm>
        <a:off x="266" y="499005"/>
        <a:ext cx="1610780" cy="601158"/>
      </dsp:txXfrm>
    </dsp:sp>
    <dsp:sp modelId="{B494C6D0-B7C4-4C24-99F9-FA35B50ECBC5}">
      <dsp:nvSpPr>
        <dsp:cNvPr id="0" name=""/>
        <dsp:cNvSpPr/>
      </dsp:nvSpPr>
      <dsp:spPr>
        <a:xfrm>
          <a:off x="1409121" y="447371"/>
          <a:ext cx="9896786" cy="704427"/>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ASAP….and there are a couple who say as little as 10 years….but needs to be done properly and not in such a way that the cost burden is too much for customers</a:t>
          </a:r>
          <a:endParaRPr lang="en-GB" sz="1400" kern="1200" dirty="0">
            <a:solidFill>
              <a:schemeClr val="tx1"/>
            </a:solidFill>
          </a:endParaRPr>
        </a:p>
      </dsp:txBody>
      <dsp:txXfrm>
        <a:off x="1761335" y="447371"/>
        <a:ext cx="9192359" cy="704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5C3C-6E94-47AF-9BE1-B2C53BD6F194}">
      <dsp:nvSpPr>
        <dsp:cNvPr id="0" name=""/>
        <dsp:cNvSpPr/>
      </dsp:nvSpPr>
      <dsp:spPr>
        <a:xfrm>
          <a:off x="266" y="499005"/>
          <a:ext cx="1761069" cy="601158"/>
        </a:xfrm>
        <a:prstGeom prst="homePlat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t>Within 25 years</a:t>
          </a:r>
          <a:endParaRPr lang="en-GB" sz="1600" b="1" kern="1200" dirty="0"/>
        </a:p>
      </dsp:txBody>
      <dsp:txXfrm>
        <a:off x="266" y="499005"/>
        <a:ext cx="1610780" cy="601158"/>
      </dsp:txXfrm>
    </dsp:sp>
    <dsp:sp modelId="{B494C6D0-B7C4-4C24-99F9-FA35B50ECBC5}">
      <dsp:nvSpPr>
        <dsp:cNvPr id="0" name=""/>
        <dsp:cNvSpPr/>
      </dsp:nvSpPr>
      <dsp:spPr>
        <a:xfrm>
          <a:off x="1409121" y="447371"/>
          <a:ext cx="9896786" cy="704427"/>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Feels like the 25 year DWMP plan can make big inroads into achieving the end destinations, but few believe it can be fully completed in this timeframe</a:t>
          </a:r>
          <a:endParaRPr lang="en-GB" sz="1400" kern="1200" dirty="0">
            <a:solidFill>
              <a:schemeClr val="tx1"/>
            </a:solidFill>
          </a:endParaRPr>
        </a:p>
      </dsp:txBody>
      <dsp:txXfrm>
        <a:off x="1761335" y="447371"/>
        <a:ext cx="9192359" cy="704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5C3C-6E94-47AF-9BE1-B2C53BD6F194}">
      <dsp:nvSpPr>
        <dsp:cNvPr id="0" name=""/>
        <dsp:cNvSpPr/>
      </dsp:nvSpPr>
      <dsp:spPr>
        <a:xfrm>
          <a:off x="266" y="499005"/>
          <a:ext cx="1761069" cy="601158"/>
        </a:xfrm>
        <a:prstGeom prst="homePlat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t>Within 35 years</a:t>
          </a:r>
          <a:endParaRPr lang="en-GB" sz="1600" b="1" kern="1200" dirty="0"/>
        </a:p>
      </dsp:txBody>
      <dsp:txXfrm>
        <a:off x="266" y="499005"/>
        <a:ext cx="1610780" cy="601158"/>
      </dsp:txXfrm>
    </dsp:sp>
    <dsp:sp modelId="{B494C6D0-B7C4-4C24-99F9-FA35B50ECBC5}">
      <dsp:nvSpPr>
        <dsp:cNvPr id="0" name=""/>
        <dsp:cNvSpPr/>
      </dsp:nvSpPr>
      <dsp:spPr>
        <a:xfrm>
          <a:off x="1409121" y="447371"/>
          <a:ext cx="9896786" cy="704427"/>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Some want completion within 35 years though most still feel this may be overly ambitious given the scale of the challenge</a:t>
          </a:r>
          <a:endParaRPr lang="en-GB" sz="1400" kern="1200" dirty="0">
            <a:solidFill>
              <a:schemeClr val="tx1"/>
            </a:solidFill>
          </a:endParaRPr>
        </a:p>
      </dsp:txBody>
      <dsp:txXfrm>
        <a:off x="1761335" y="447371"/>
        <a:ext cx="9192359" cy="704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5C3C-6E94-47AF-9BE1-B2C53BD6F194}">
      <dsp:nvSpPr>
        <dsp:cNvPr id="0" name=""/>
        <dsp:cNvSpPr/>
      </dsp:nvSpPr>
      <dsp:spPr>
        <a:xfrm>
          <a:off x="266" y="499005"/>
          <a:ext cx="1761069" cy="601158"/>
        </a:xfrm>
        <a:prstGeom prst="homePlat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t>Within 50 years</a:t>
          </a:r>
          <a:endParaRPr lang="en-GB" sz="1600" b="1" kern="1200" dirty="0"/>
        </a:p>
      </dsp:txBody>
      <dsp:txXfrm>
        <a:off x="266" y="499005"/>
        <a:ext cx="1610780" cy="601158"/>
      </dsp:txXfrm>
    </dsp:sp>
    <dsp:sp modelId="{B494C6D0-B7C4-4C24-99F9-FA35B50ECBC5}">
      <dsp:nvSpPr>
        <dsp:cNvPr id="0" name=""/>
        <dsp:cNvSpPr/>
      </dsp:nvSpPr>
      <dsp:spPr>
        <a:xfrm>
          <a:off x="1409121" y="447371"/>
          <a:ext cx="9896786" cy="704427"/>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Feels both realistic and palatable for this customer base who have engaged with the detail of the plans as laid out thus far – without overly burdening customers with increased bills</a:t>
          </a:r>
          <a:endParaRPr lang="en-GB" sz="1400" kern="1200" dirty="0">
            <a:solidFill>
              <a:schemeClr val="tx1"/>
            </a:solidFill>
          </a:endParaRPr>
        </a:p>
      </dsp:txBody>
      <dsp:txXfrm>
        <a:off x="1761335" y="447371"/>
        <a:ext cx="9192359" cy="704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5C3C-6E94-47AF-9BE1-B2C53BD6F194}">
      <dsp:nvSpPr>
        <dsp:cNvPr id="0" name=""/>
        <dsp:cNvSpPr/>
      </dsp:nvSpPr>
      <dsp:spPr>
        <a:xfrm>
          <a:off x="266" y="499005"/>
          <a:ext cx="1761069" cy="601158"/>
        </a:xfrm>
        <a:prstGeom prst="homePlat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t>60-100 years</a:t>
          </a:r>
          <a:endParaRPr lang="en-GB" sz="1600" b="1" kern="1200" dirty="0"/>
        </a:p>
      </dsp:txBody>
      <dsp:txXfrm>
        <a:off x="266" y="499005"/>
        <a:ext cx="1610780" cy="601158"/>
      </dsp:txXfrm>
    </dsp:sp>
    <dsp:sp modelId="{B494C6D0-B7C4-4C24-99F9-FA35B50ECBC5}">
      <dsp:nvSpPr>
        <dsp:cNvPr id="0" name=""/>
        <dsp:cNvSpPr/>
      </dsp:nvSpPr>
      <dsp:spPr>
        <a:xfrm>
          <a:off x="1409121" y="447371"/>
          <a:ext cx="9896786" cy="704427"/>
        </a:xfrm>
        <a:prstGeom prst="chevron">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Feels too far in the future to be able to realistically plan for, and in any case the plans seem to state that the status quo approach would take 100 years</a:t>
          </a:r>
        </a:p>
      </dsp:txBody>
      <dsp:txXfrm>
        <a:off x="1761335" y="447371"/>
        <a:ext cx="9192359" cy="704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8F6D3-0612-4667-99F1-BB3F71509525}">
      <dsp:nvSpPr>
        <dsp:cNvPr id="0" name=""/>
        <dsp:cNvSpPr/>
      </dsp:nvSpPr>
      <dsp:spPr>
        <a:xfrm>
          <a:off x="1674" y="0"/>
          <a:ext cx="3569818" cy="1709806"/>
        </a:xfrm>
        <a:prstGeom prst="roundRect">
          <a:avLst>
            <a:gd name="adj" fmla="val 10000"/>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Once customers had fully engaged with the research, they quickly established that the DWMP will affect them - in particular via the risk map.  When they began to understand the extent of the financial investment required and how this will affect future bills, their engagement in the process</a:t>
          </a:r>
          <a:endParaRPr lang="en-GB" sz="1200" kern="1200" dirty="0">
            <a:solidFill>
              <a:schemeClr val="tx1"/>
            </a:solidFill>
          </a:endParaRPr>
        </a:p>
      </dsp:txBody>
      <dsp:txXfrm>
        <a:off x="51753" y="50079"/>
        <a:ext cx="3469660" cy="1609648"/>
      </dsp:txXfrm>
    </dsp:sp>
    <dsp:sp modelId="{5BB76214-A18E-472D-8B9A-E64354AB13E3}">
      <dsp:nvSpPr>
        <dsp:cNvPr id="0" name=""/>
        <dsp:cNvSpPr/>
      </dsp:nvSpPr>
      <dsp:spPr>
        <a:xfrm>
          <a:off x="3928891" y="412245"/>
          <a:ext cx="757686" cy="885314"/>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GB" sz="3400" kern="1200" dirty="0"/>
        </a:p>
      </dsp:txBody>
      <dsp:txXfrm>
        <a:off x="3928891" y="589308"/>
        <a:ext cx="530380" cy="531188"/>
      </dsp:txXfrm>
    </dsp:sp>
    <dsp:sp modelId="{3F383C98-A329-4D9D-AED9-7B1CC8C63CC3}">
      <dsp:nvSpPr>
        <dsp:cNvPr id="0" name=""/>
        <dsp:cNvSpPr/>
      </dsp:nvSpPr>
      <dsp:spPr>
        <a:xfrm>
          <a:off x="5001090" y="0"/>
          <a:ext cx="3569818" cy="1709806"/>
        </a:xfrm>
        <a:prstGeom prst="roundRect">
          <a:avLst>
            <a:gd name="adj" fmla="val 10000"/>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Gadugi"/>
              <a:ea typeface="+mn-ea"/>
              <a:cs typeface="+mn-cs"/>
            </a:rPr>
            <a:t>It is largely because of the extent to which they realise the DWMP will affect them directly, not indirectly, that claimed desire to engage further as the DWMP evolves is so high.</a:t>
          </a:r>
          <a:endParaRPr lang="en-GB" sz="1200" b="1" kern="1200" dirty="0">
            <a:solidFill>
              <a:schemeClr val="tx1"/>
            </a:solidFill>
            <a:latin typeface="Gadugi"/>
            <a:ea typeface="+mn-ea"/>
            <a:cs typeface="+mn-cs"/>
          </a:endParaRPr>
        </a:p>
      </dsp:txBody>
      <dsp:txXfrm>
        <a:off x="5051169" y="50079"/>
        <a:ext cx="3469660" cy="1609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8F6D3-0612-4667-99F1-BB3F71509525}">
      <dsp:nvSpPr>
        <dsp:cNvPr id="0" name=""/>
        <dsp:cNvSpPr/>
      </dsp:nvSpPr>
      <dsp:spPr>
        <a:xfrm>
          <a:off x="1674" y="0"/>
          <a:ext cx="3569818" cy="1709804"/>
        </a:xfrm>
        <a:prstGeom prst="roundRect">
          <a:avLst>
            <a:gd name="adj" fmla="val 10000"/>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Gadugi"/>
              <a:ea typeface="+mn-ea"/>
              <a:cs typeface="+mn-cs"/>
            </a:rPr>
            <a:t>Rate of attrition in this research exercise has been moderate to high.  We achieved 25 completes from 30 participants recruited, but in week 1 had to replenish several additional customers who dropped out. All of these non-completes viewed at least some of the documentation and made the conscious decision not to engage further, in spite of a large £ incentive for completing.</a:t>
          </a:r>
          <a:endParaRPr lang="en-GB" sz="1200" kern="1200" dirty="0">
            <a:solidFill>
              <a:schemeClr val="tx1"/>
            </a:solidFill>
            <a:latin typeface="Gadugi"/>
            <a:ea typeface="+mn-ea"/>
            <a:cs typeface="+mn-cs"/>
          </a:endParaRPr>
        </a:p>
      </dsp:txBody>
      <dsp:txXfrm>
        <a:off x="51752" y="50078"/>
        <a:ext cx="3469662" cy="1609648"/>
      </dsp:txXfrm>
    </dsp:sp>
    <dsp:sp modelId="{5BB76214-A18E-472D-8B9A-E64354AB13E3}">
      <dsp:nvSpPr>
        <dsp:cNvPr id="0" name=""/>
        <dsp:cNvSpPr/>
      </dsp:nvSpPr>
      <dsp:spPr>
        <a:xfrm>
          <a:off x="3928474" y="412244"/>
          <a:ext cx="756801" cy="885314"/>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GB" sz="3400" kern="1200" dirty="0"/>
        </a:p>
      </dsp:txBody>
      <dsp:txXfrm>
        <a:off x="3928474" y="589307"/>
        <a:ext cx="529761" cy="531188"/>
      </dsp:txXfrm>
    </dsp:sp>
    <dsp:sp modelId="{3F383C98-A329-4D9D-AED9-7B1CC8C63CC3}">
      <dsp:nvSpPr>
        <dsp:cNvPr id="0" name=""/>
        <dsp:cNvSpPr/>
      </dsp:nvSpPr>
      <dsp:spPr>
        <a:xfrm>
          <a:off x="4999419" y="0"/>
          <a:ext cx="3569818" cy="1709804"/>
        </a:xfrm>
        <a:prstGeom prst="roundRect">
          <a:avLst>
            <a:gd name="adj" fmla="val 10000"/>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This suggests that there are some customers who will never wish to engage with this level of information on the DWMP, which we would fully expect.</a:t>
          </a:r>
          <a:endParaRPr lang="en-GB" sz="1200" kern="1200" dirty="0">
            <a:solidFill>
              <a:schemeClr val="tx1"/>
            </a:solidFill>
          </a:endParaRPr>
        </a:p>
      </dsp:txBody>
      <dsp:txXfrm>
        <a:off x="5049497" y="50078"/>
        <a:ext cx="3469662" cy="160964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71B175-0801-4C81-99EB-67ECB6B447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F08C8-F6B1-4F6D-8787-F921671133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8371B6-B19E-4F16-86DE-38671241D40F}" type="datetimeFigureOut">
              <a:rPr lang="en-US" smtClean="0"/>
              <a:t>9/23/2022</a:t>
            </a:fld>
            <a:endParaRPr lang="en-US" dirty="0"/>
          </a:p>
        </p:txBody>
      </p:sp>
      <p:sp>
        <p:nvSpPr>
          <p:cNvPr id="4" name="Footer Placeholder 3">
            <a:extLst>
              <a:ext uri="{FF2B5EF4-FFF2-40B4-BE49-F238E27FC236}">
                <a16:creationId xmlns:a16="http://schemas.microsoft.com/office/drawing/2014/main" id="{46CAD08A-2177-410B-AE22-E925734706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15685F4-8123-403E-BCED-75ADA2508D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45956-BD2B-47DF-87D2-DD6AB6BB3E56}" type="slidenum">
              <a:rPr lang="en-US" smtClean="0"/>
              <a:t>‹#›</a:t>
            </a:fld>
            <a:endParaRPr lang="en-US" dirty="0"/>
          </a:p>
        </p:txBody>
      </p:sp>
    </p:spTree>
    <p:extLst>
      <p:ext uri="{BB962C8B-B14F-4D97-AF65-F5344CB8AC3E}">
        <p14:creationId xmlns:p14="http://schemas.microsoft.com/office/powerpoint/2010/main" val="199548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A62C1-989D-4526-9E4F-89F6AF406112}" type="datetimeFigureOut">
              <a:rPr lang="en-US" smtClean="0"/>
              <a:t>9/23/2022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99338-0694-4DCB-BEC6-E3D4AE4FDA85}" type="slidenum">
              <a:rPr lang="en-US" smtClean="0"/>
              <a:t>‹#›</a:t>
            </a:fld>
            <a:endParaRPr lang="en-US" dirty="0"/>
          </a:p>
        </p:txBody>
      </p:sp>
    </p:spTree>
    <p:extLst>
      <p:ext uri="{BB962C8B-B14F-4D97-AF65-F5344CB8AC3E}">
        <p14:creationId xmlns:p14="http://schemas.microsoft.com/office/powerpoint/2010/main" val="157871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F99338-0694-4DCB-BEC6-E3D4AE4FDA85}" type="slidenum">
              <a:rPr lang="en-US" smtClean="0"/>
              <a:t>1</a:t>
            </a:fld>
            <a:endParaRPr lang="en-US" dirty="0"/>
          </a:p>
        </p:txBody>
      </p:sp>
    </p:spTree>
    <p:extLst>
      <p:ext uri="{BB962C8B-B14F-4D97-AF65-F5344CB8AC3E}">
        <p14:creationId xmlns:p14="http://schemas.microsoft.com/office/powerpoint/2010/main" val="2784040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D1EA5-1B3F-9946-8B79-57DB01F16A8F}"/>
              </a:ext>
            </a:extLst>
          </p:cNvPr>
          <p:cNvSpPr/>
          <p:nvPr userDrawn="1"/>
        </p:nvSpPr>
        <p:spPr>
          <a:xfrm>
            <a:off x="0" y="6657474"/>
            <a:ext cx="1347537" cy="20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Picture Placeholder 23">
            <a:extLst>
              <a:ext uri="{FF2B5EF4-FFF2-40B4-BE49-F238E27FC236}">
                <a16:creationId xmlns:a16="http://schemas.microsoft.com/office/drawing/2014/main" id="{2A33316C-2136-FE4E-B66A-E7DE57E8FF04}"/>
              </a:ext>
            </a:extLst>
          </p:cNvPr>
          <p:cNvSpPr>
            <a:spLocks noGrp="1"/>
          </p:cNvSpPr>
          <p:nvPr>
            <p:ph type="pic" sz="quarter" idx="11" hasCustomPrompt="1"/>
          </p:nvPr>
        </p:nvSpPr>
        <p:spPr>
          <a:xfrm>
            <a:off x="934334" y="0"/>
            <a:ext cx="11257666" cy="6858000"/>
          </a:xfrm>
          <a:custGeom>
            <a:avLst/>
            <a:gdLst>
              <a:gd name="connsiteX0" fmla="*/ 4174921 w 11257666"/>
              <a:gd name="connsiteY0" fmla="*/ 0 h 6858000"/>
              <a:gd name="connsiteX1" fmla="*/ 11257666 w 11257666"/>
              <a:gd name="connsiteY1" fmla="*/ 0 h 6858000"/>
              <a:gd name="connsiteX2" fmla="*/ 11257666 w 11257666"/>
              <a:gd name="connsiteY2" fmla="*/ 6858000 h 6858000"/>
              <a:gd name="connsiteX3" fmla="*/ 0 w 11257666"/>
              <a:gd name="connsiteY3" fmla="*/ 6858000 h 6858000"/>
              <a:gd name="connsiteX4" fmla="*/ 16754 w 11257666"/>
              <a:gd name="connsiteY4" fmla="*/ 6846897 h 6858000"/>
              <a:gd name="connsiteX5" fmla="*/ 40435 w 11257666"/>
              <a:gd name="connsiteY5" fmla="*/ 6831466 h 6858000"/>
              <a:gd name="connsiteX6" fmla="*/ 64469 w 11257666"/>
              <a:gd name="connsiteY6" fmla="*/ 6808320 h 6858000"/>
              <a:gd name="connsiteX7" fmla="*/ 88810 w 11257666"/>
              <a:gd name="connsiteY7" fmla="*/ 6792889 h 6858000"/>
              <a:gd name="connsiteX8" fmla="*/ 113413 w 11257666"/>
              <a:gd name="connsiteY8" fmla="*/ 6769743 h 6858000"/>
              <a:gd name="connsiteX9" fmla="*/ 188336 w 11257666"/>
              <a:gd name="connsiteY9" fmla="*/ 6723451 h 6858000"/>
              <a:gd name="connsiteX10" fmla="*/ 213530 w 11257666"/>
              <a:gd name="connsiteY10" fmla="*/ 6700305 h 6858000"/>
              <a:gd name="connsiteX11" fmla="*/ 314194 w 11257666"/>
              <a:gd name="connsiteY11" fmla="*/ 6638582 h 6858000"/>
              <a:gd name="connsiteX12" fmla="*/ 340134 w 11257666"/>
              <a:gd name="connsiteY12" fmla="*/ 6615436 h 6858000"/>
              <a:gd name="connsiteX13" fmla="*/ 551616 w 11257666"/>
              <a:gd name="connsiteY13" fmla="*/ 6491991 h 6858000"/>
              <a:gd name="connsiteX14" fmla="*/ 578530 w 11257666"/>
              <a:gd name="connsiteY14" fmla="*/ 6476560 h 6858000"/>
              <a:gd name="connsiteX15" fmla="*/ 605549 w 11257666"/>
              <a:gd name="connsiteY15" fmla="*/ 6468845 h 6858000"/>
              <a:gd name="connsiteX16" fmla="*/ 714634 w 11257666"/>
              <a:gd name="connsiteY16" fmla="*/ 6407122 h 6858000"/>
              <a:gd name="connsiteX17" fmla="*/ 742153 w 11257666"/>
              <a:gd name="connsiteY17" fmla="*/ 6399407 h 6858000"/>
              <a:gd name="connsiteX18" fmla="*/ 825288 w 11257666"/>
              <a:gd name="connsiteY18" fmla="*/ 6353115 h 6858000"/>
              <a:gd name="connsiteX19" fmla="*/ 853190 w 11257666"/>
              <a:gd name="connsiteY19" fmla="*/ 6345399 h 6858000"/>
              <a:gd name="connsiteX20" fmla="*/ 881184 w 11257666"/>
              <a:gd name="connsiteY20" fmla="*/ 6329969 h 6858000"/>
              <a:gd name="connsiteX21" fmla="*/ 909271 w 11257666"/>
              <a:gd name="connsiteY21" fmla="*/ 6322253 h 6858000"/>
              <a:gd name="connsiteX22" fmla="*/ 965717 w 11257666"/>
              <a:gd name="connsiteY22" fmla="*/ 6291392 h 6858000"/>
              <a:gd name="connsiteX23" fmla="*/ 994074 w 11257666"/>
              <a:gd name="connsiteY23" fmla="*/ 6283677 h 6858000"/>
              <a:gd name="connsiteX24" fmla="*/ 1022519 w 11257666"/>
              <a:gd name="connsiteY24" fmla="*/ 6268246 h 6858000"/>
              <a:gd name="connsiteX25" fmla="*/ 1051051 w 11257666"/>
              <a:gd name="connsiteY25" fmla="*/ 6260531 h 6858000"/>
              <a:gd name="connsiteX26" fmla="*/ 1079669 w 11257666"/>
              <a:gd name="connsiteY26" fmla="*/ 6245100 h 6858000"/>
              <a:gd name="connsiteX27" fmla="*/ 1137159 w 11257666"/>
              <a:gd name="connsiteY27" fmla="*/ 6229669 h 6858000"/>
              <a:gd name="connsiteX28" fmla="*/ 1166029 w 11257666"/>
              <a:gd name="connsiteY28" fmla="*/ 6214239 h 6858000"/>
              <a:gd name="connsiteX29" fmla="*/ 1224014 w 11257666"/>
              <a:gd name="connsiteY29" fmla="*/ 6198808 h 6858000"/>
              <a:gd name="connsiteX30" fmla="*/ 1253127 w 11257666"/>
              <a:gd name="connsiteY30" fmla="*/ 6183377 h 6858000"/>
              <a:gd name="connsiteX31" fmla="*/ 1370357 w 11257666"/>
              <a:gd name="connsiteY31" fmla="*/ 6152516 h 6858000"/>
              <a:gd name="connsiteX32" fmla="*/ 1399855 w 11257666"/>
              <a:gd name="connsiteY32" fmla="*/ 6137085 h 6858000"/>
              <a:gd name="connsiteX33" fmla="*/ 1846777 w 11257666"/>
              <a:gd name="connsiteY33" fmla="*/ 6021355 h 6858000"/>
              <a:gd name="connsiteX34" fmla="*/ 1876393 w 11257666"/>
              <a:gd name="connsiteY34" fmla="*/ 6005924 h 6858000"/>
              <a:gd name="connsiteX35" fmla="*/ 1964696 w 11257666"/>
              <a:gd name="connsiteY35" fmla="*/ 5982778 h 6858000"/>
              <a:gd name="connsiteX36" fmla="*/ 1993913 w 11257666"/>
              <a:gd name="connsiteY36" fmla="*/ 5967348 h 6858000"/>
              <a:gd name="connsiteX37" fmla="*/ 2023004 w 11257666"/>
              <a:gd name="connsiteY37" fmla="*/ 5959632 h 6858000"/>
              <a:gd name="connsiteX38" fmla="*/ 2051956 w 11257666"/>
              <a:gd name="connsiteY38" fmla="*/ 5944202 h 6858000"/>
              <a:gd name="connsiteX39" fmla="*/ 2080760 w 11257666"/>
              <a:gd name="connsiteY39" fmla="*/ 5936486 h 6858000"/>
              <a:gd name="connsiteX40" fmla="*/ 2109404 w 11257666"/>
              <a:gd name="connsiteY40" fmla="*/ 5921056 h 6858000"/>
              <a:gd name="connsiteX41" fmla="*/ 2136014 w 11257666"/>
              <a:gd name="connsiteY41" fmla="*/ 5905625 h 6858000"/>
              <a:gd name="connsiteX42" fmla="*/ 2162419 w 11257666"/>
              <a:gd name="connsiteY42" fmla="*/ 5897910 h 6858000"/>
              <a:gd name="connsiteX43" fmla="*/ 2214421 w 11257666"/>
              <a:gd name="connsiteY43" fmla="*/ 5867048 h 6858000"/>
              <a:gd name="connsiteX44" fmla="*/ 2265013 w 11257666"/>
              <a:gd name="connsiteY44" fmla="*/ 5836187 h 6858000"/>
              <a:gd name="connsiteX45" fmla="*/ 2289658 w 11257666"/>
              <a:gd name="connsiteY45" fmla="*/ 5820756 h 6858000"/>
              <a:gd name="connsiteX46" fmla="*/ 2313804 w 11257666"/>
              <a:gd name="connsiteY46" fmla="*/ 5805326 h 6858000"/>
              <a:gd name="connsiteX47" fmla="*/ 2337400 w 11257666"/>
              <a:gd name="connsiteY47" fmla="*/ 5782180 h 6858000"/>
              <a:gd name="connsiteX48" fmla="*/ 2360398 w 11257666"/>
              <a:gd name="connsiteY48" fmla="*/ 5766749 h 6858000"/>
              <a:gd name="connsiteX49" fmla="*/ 2382747 w 11257666"/>
              <a:gd name="connsiteY49" fmla="*/ 5743603 h 6858000"/>
              <a:gd name="connsiteX50" fmla="*/ 2404400 w 11257666"/>
              <a:gd name="connsiteY50" fmla="*/ 5728172 h 6858000"/>
              <a:gd name="connsiteX51" fmla="*/ 2425306 w 11257666"/>
              <a:gd name="connsiteY51" fmla="*/ 5705026 h 6858000"/>
              <a:gd name="connsiteX52" fmla="*/ 2445417 w 11257666"/>
              <a:gd name="connsiteY52" fmla="*/ 5681880 h 6858000"/>
              <a:gd name="connsiteX53" fmla="*/ 2464682 w 11257666"/>
              <a:gd name="connsiteY53" fmla="*/ 5658734 h 6858000"/>
              <a:gd name="connsiteX54" fmla="*/ 2483054 w 11257666"/>
              <a:gd name="connsiteY54" fmla="*/ 5635588 h 6858000"/>
              <a:gd name="connsiteX55" fmla="*/ 2500482 w 11257666"/>
              <a:gd name="connsiteY55" fmla="*/ 5612442 h 6858000"/>
              <a:gd name="connsiteX56" fmla="*/ 2516917 w 11257666"/>
              <a:gd name="connsiteY56" fmla="*/ 5589296 h 6858000"/>
              <a:gd name="connsiteX57" fmla="*/ 2532310 w 11257666"/>
              <a:gd name="connsiteY57" fmla="*/ 5566150 h 6858000"/>
              <a:gd name="connsiteX58" fmla="*/ 2546612 w 11257666"/>
              <a:gd name="connsiteY58" fmla="*/ 5535289 h 6858000"/>
              <a:gd name="connsiteX59" fmla="*/ 2559773 w 11257666"/>
              <a:gd name="connsiteY59" fmla="*/ 5512143 h 6858000"/>
              <a:gd name="connsiteX60" fmla="*/ 2571744 w 11257666"/>
              <a:gd name="connsiteY60" fmla="*/ 5488997 h 6858000"/>
              <a:gd name="connsiteX61" fmla="*/ 2581855 w 11257666"/>
              <a:gd name="connsiteY61" fmla="*/ 5458135 h 6858000"/>
              <a:gd name="connsiteX62" fmla="*/ 2590674 w 11257666"/>
              <a:gd name="connsiteY62" fmla="*/ 5427274 h 6858000"/>
              <a:gd name="connsiteX63" fmla="*/ 2598300 w 11257666"/>
              <a:gd name="connsiteY63" fmla="*/ 5396413 h 6858000"/>
              <a:gd name="connsiteX64" fmla="*/ 2604834 w 11257666"/>
              <a:gd name="connsiteY64" fmla="*/ 5373267 h 6858000"/>
              <a:gd name="connsiteX65" fmla="*/ 2610379 w 11257666"/>
              <a:gd name="connsiteY65" fmla="*/ 5342405 h 6858000"/>
              <a:gd name="connsiteX66" fmla="*/ 2615033 w 11257666"/>
              <a:gd name="connsiteY66" fmla="*/ 5311544 h 6858000"/>
              <a:gd name="connsiteX67" fmla="*/ 2618899 w 11257666"/>
              <a:gd name="connsiteY67" fmla="*/ 5280682 h 6858000"/>
              <a:gd name="connsiteX68" fmla="*/ 2622077 w 11257666"/>
              <a:gd name="connsiteY68" fmla="*/ 5249821 h 6858000"/>
              <a:gd name="connsiteX69" fmla="*/ 2624669 w 11257666"/>
              <a:gd name="connsiteY69" fmla="*/ 5218960 h 6858000"/>
              <a:gd name="connsiteX70" fmla="*/ 2626775 w 11257666"/>
              <a:gd name="connsiteY70" fmla="*/ 5195814 h 6858000"/>
              <a:gd name="connsiteX71" fmla="*/ 2628495 w 11257666"/>
              <a:gd name="connsiteY71" fmla="*/ 5164952 h 6858000"/>
              <a:gd name="connsiteX72" fmla="*/ 2629932 w 11257666"/>
              <a:gd name="connsiteY72" fmla="*/ 5134091 h 6858000"/>
              <a:gd name="connsiteX73" fmla="*/ 2631186 w 11257666"/>
              <a:gd name="connsiteY73" fmla="*/ 5103230 h 6858000"/>
              <a:gd name="connsiteX74" fmla="*/ 2632358 w 11257666"/>
              <a:gd name="connsiteY74" fmla="*/ 5072368 h 6858000"/>
              <a:gd name="connsiteX75" fmla="*/ 2633548 w 11257666"/>
              <a:gd name="connsiteY75" fmla="*/ 5041507 h 6858000"/>
              <a:gd name="connsiteX76" fmla="*/ 2634858 w 11257666"/>
              <a:gd name="connsiteY76" fmla="*/ 5010646 h 6858000"/>
              <a:gd name="connsiteX77" fmla="*/ 2636388 w 11257666"/>
              <a:gd name="connsiteY77" fmla="*/ 4979784 h 6858000"/>
              <a:gd name="connsiteX78" fmla="*/ 2638241 w 11257666"/>
              <a:gd name="connsiteY78" fmla="*/ 4948923 h 6858000"/>
              <a:gd name="connsiteX79" fmla="*/ 2640516 w 11257666"/>
              <a:gd name="connsiteY79" fmla="*/ 4918061 h 6858000"/>
              <a:gd name="connsiteX80" fmla="*/ 2643313 w 11257666"/>
              <a:gd name="connsiteY80" fmla="*/ 4887200 h 6858000"/>
              <a:gd name="connsiteX81" fmla="*/ 2646736 w 11257666"/>
              <a:gd name="connsiteY81" fmla="*/ 4864054 h 6858000"/>
              <a:gd name="connsiteX82" fmla="*/ 2650884 w 11257666"/>
              <a:gd name="connsiteY82" fmla="*/ 4833193 h 6858000"/>
              <a:gd name="connsiteX83" fmla="*/ 2655415 w 11257666"/>
              <a:gd name="connsiteY83" fmla="*/ 4802331 h 6858000"/>
              <a:gd name="connsiteX84" fmla="*/ 2660669 w 11257666"/>
              <a:gd name="connsiteY84" fmla="*/ 4771470 h 6858000"/>
              <a:gd name="connsiteX85" fmla="*/ 2666636 w 11257666"/>
              <a:gd name="connsiteY85" fmla="*/ 4740609 h 6858000"/>
              <a:gd name="connsiteX86" fmla="*/ 2673301 w 11257666"/>
              <a:gd name="connsiteY86" fmla="*/ 4717463 h 6858000"/>
              <a:gd name="connsiteX87" fmla="*/ 2680653 w 11257666"/>
              <a:gd name="connsiteY87" fmla="*/ 4686601 h 6858000"/>
              <a:gd name="connsiteX88" fmla="*/ 2688679 w 11257666"/>
              <a:gd name="connsiteY88" fmla="*/ 4655740 h 6858000"/>
              <a:gd name="connsiteX89" fmla="*/ 2697367 w 11257666"/>
              <a:gd name="connsiteY89" fmla="*/ 4632594 h 6858000"/>
              <a:gd name="connsiteX90" fmla="*/ 2706706 w 11257666"/>
              <a:gd name="connsiteY90" fmla="*/ 4601732 h 6858000"/>
              <a:gd name="connsiteX91" fmla="*/ 2716683 w 11257666"/>
              <a:gd name="connsiteY91" fmla="*/ 4578586 h 6858000"/>
              <a:gd name="connsiteX92" fmla="*/ 2727285 w 11257666"/>
              <a:gd name="connsiteY92" fmla="*/ 4547725 h 6858000"/>
              <a:gd name="connsiteX93" fmla="*/ 2738500 w 11257666"/>
              <a:gd name="connsiteY93" fmla="*/ 4524579 h 6858000"/>
              <a:gd name="connsiteX94" fmla="*/ 2750316 w 11257666"/>
              <a:gd name="connsiteY94" fmla="*/ 4501433 h 6858000"/>
              <a:gd name="connsiteX95" fmla="*/ 2762720 w 11257666"/>
              <a:gd name="connsiteY95" fmla="*/ 4470572 h 6858000"/>
              <a:gd name="connsiteX96" fmla="*/ 2775701 w 11257666"/>
              <a:gd name="connsiteY96" fmla="*/ 4447426 h 6858000"/>
              <a:gd name="connsiteX97" fmla="*/ 2789247 w 11257666"/>
              <a:gd name="connsiteY97" fmla="*/ 4424280 h 6858000"/>
              <a:gd name="connsiteX98" fmla="*/ 2803345 w 11257666"/>
              <a:gd name="connsiteY98" fmla="*/ 4393418 h 6858000"/>
              <a:gd name="connsiteX99" fmla="*/ 2817981 w 11257666"/>
              <a:gd name="connsiteY99" fmla="*/ 4370272 h 6858000"/>
              <a:gd name="connsiteX100" fmla="*/ 2833145 w 11257666"/>
              <a:gd name="connsiteY100" fmla="*/ 4347126 h 6858000"/>
              <a:gd name="connsiteX101" fmla="*/ 2848825 w 11257666"/>
              <a:gd name="connsiteY101" fmla="*/ 4323980 h 6858000"/>
              <a:gd name="connsiteX102" fmla="*/ 2865007 w 11257666"/>
              <a:gd name="connsiteY102" fmla="*/ 4300834 h 6858000"/>
              <a:gd name="connsiteX103" fmla="*/ 2881680 w 11257666"/>
              <a:gd name="connsiteY103" fmla="*/ 4277688 h 6858000"/>
              <a:gd name="connsiteX104" fmla="*/ 2898831 w 11257666"/>
              <a:gd name="connsiteY104" fmla="*/ 4254542 h 6858000"/>
              <a:gd name="connsiteX105" fmla="*/ 2916448 w 11257666"/>
              <a:gd name="connsiteY105" fmla="*/ 4231396 h 6858000"/>
              <a:gd name="connsiteX106" fmla="*/ 2934519 w 11257666"/>
              <a:gd name="connsiteY106" fmla="*/ 4208250 h 6858000"/>
              <a:gd name="connsiteX107" fmla="*/ 2953031 w 11257666"/>
              <a:gd name="connsiteY107" fmla="*/ 4185104 h 6858000"/>
              <a:gd name="connsiteX108" fmla="*/ 2971973 w 11257666"/>
              <a:gd name="connsiteY108" fmla="*/ 4161958 h 6858000"/>
              <a:gd name="connsiteX109" fmla="*/ 2991332 w 11257666"/>
              <a:gd name="connsiteY109" fmla="*/ 4138812 h 6858000"/>
              <a:gd name="connsiteX110" fmla="*/ 3011095 w 11257666"/>
              <a:gd name="connsiteY110" fmla="*/ 4115666 h 6858000"/>
              <a:gd name="connsiteX111" fmla="*/ 3031251 w 11257666"/>
              <a:gd name="connsiteY111" fmla="*/ 4092520 h 6858000"/>
              <a:gd name="connsiteX112" fmla="*/ 3051787 w 11257666"/>
              <a:gd name="connsiteY112" fmla="*/ 4077089 h 6858000"/>
              <a:gd name="connsiteX113" fmla="*/ 3072691 w 11257666"/>
              <a:gd name="connsiteY113" fmla="*/ 4053943 h 6858000"/>
              <a:gd name="connsiteX114" fmla="*/ 3093950 w 11257666"/>
              <a:gd name="connsiteY114" fmla="*/ 4030797 h 6858000"/>
              <a:gd name="connsiteX115" fmla="*/ 3115553 w 11257666"/>
              <a:gd name="connsiteY115" fmla="*/ 4015366 h 6858000"/>
              <a:gd name="connsiteX116" fmla="*/ 3137487 w 11257666"/>
              <a:gd name="connsiteY116" fmla="*/ 3992220 h 6858000"/>
              <a:gd name="connsiteX117" fmla="*/ 3159740 w 11257666"/>
              <a:gd name="connsiteY117" fmla="*/ 3969074 h 6858000"/>
              <a:gd name="connsiteX118" fmla="*/ 3182300 w 11257666"/>
              <a:gd name="connsiteY118" fmla="*/ 3953644 h 6858000"/>
              <a:gd name="connsiteX119" fmla="*/ 3205154 w 11257666"/>
              <a:gd name="connsiteY119" fmla="*/ 3930498 h 6858000"/>
              <a:gd name="connsiteX120" fmla="*/ 3228290 w 11257666"/>
              <a:gd name="connsiteY120" fmla="*/ 3915067 h 6858000"/>
              <a:gd name="connsiteX121" fmla="*/ 3251695 w 11257666"/>
              <a:gd name="connsiteY121" fmla="*/ 3891921 h 6858000"/>
              <a:gd name="connsiteX122" fmla="*/ 3299268 w 11257666"/>
              <a:gd name="connsiteY122" fmla="*/ 3861060 h 6858000"/>
              <a:gd name="connsiteX123" fmla="*/ 3323410 w 11257666"/>
              <a:gd name="connsiteY123" fmla="*/ 3837914 h 6858000"/>
              <a:gd name="connsiteX124" fmla="*/ 3372343 w 11257666"/>
              <a:gd name="connsiteY124" fmla="*/ 3807052 h 6858000"/>
              <a:gd name="connsiteX125" fmla="*/ 3397110 w 11257666"/>
              <a:gd name="connsiteY125" fmla="*/ 3783906 h 6858000"/>
              <a:gd name="connsiteX126" fmla="*/ 3523460 w 11257666"/>
              <a:gd name="connsiteY126" fmla="*/ 3706753 h 6858000"/>
              <a:gd name="connsiteX127" fmla="*/ 3549147 w 11257666"/>
              <a:gd name="connsiteY127" fmla="*/ 3683607 h 6858000"/>
              <a:gd name="connsiteX128" fmla="*/ 3652876 w 11257666"/>
              <a:gd name="connsiteY128" fmla="*/ 3621884 h 6858000"/>
              <a:gd name="connsiteX129" fmla="*/ 3678992 w 11257666"/>
              <a:gd name="connsiteY129" fmla="*/ 3614169 h 6858000"/>
              <a:gd name="connsiteX130" fmla="*/ 3783825 w 11257666"/>
              <a:gd name="connsiteY130" fmla="*/ 3552446 h 6858000"/>
              <a:gd name="connsiteX131" fmla="*/ 3811248 w 11257666"/>
              <a:gd name="connsiteY131" fmla="*/ 3537015 h 6858000"/>
              <a:gd name="connsiteX132" fmla="*/ 3866303 w 11257666"/>
              <a:gd name="connsiteY132" fmla="*/ 3513869 h 6858000"/>
              <a:gd name="connsiteX133" fmla="*/ 3921424 w 11257666"/>
              <a:gd name="connsiteY133" fmla="*/ 3483008 h 6858000"/>
              <a:gd name="connsiteX134" fmla="*/ 3948928 w 11257666"/>
              <a:gd name="connsiteY134" fmla="*/ 3475293 h 6858000"/>
              <a:gd name="connsiteX135" fmla="*/ 4084584 w 11257666"/>
              <a:gd name="connsiteY135" fmla="*/ 3398140 h 6858000"/>
              <a:gd name="connsiteX136" fmla="*/ 4137374 w 11257666"/>
              <a:gd name="connsiteY136" fmla="*/ 3367278 h 6858000"/>
              <a:gd name="connsiteX137" fmla="*/ 4188932 w 11257666"/>
              <a:gd name="connsiteY137" fmla="*/ 3336417 h 6858000"/>
              <a:gd name="connsiteX138" fmla="*/ 4214169 w 11257666"/>
              <a:gd name="connsiteY138" fmla="*/ 3313271 h 6858000"/>
              <a:gd name="connsiteX139" fmla="*/ 4239001 w 11257666"/>
              <a:gd name="connsiteY139" fmla="*/ 3297840 h 6858000"/>
              <a:gd name="connsiteX140" fmla="*/ 4263396 w 11257666"/>
              <a:gd name="connsiteY140" fmla="*/ 3282409 h 6858000"/>
              <a:gd name="connsiteX141" fmla="*/ 4287321 w 11257666"/>
              <a:gd name="connsiteY141" fmla="*/ 3259263 h 6858000"/>
              <a:gd name="connsiteX142" fmla="*/ 4310745 w 11257666"/>
              <a:gd name="connsiteY142" fmla="*/ 3243832 h 6858000"/>
              <a:gd name="connsiteX143" fmla="*/ 4333634 w 11257666"/>
              <a:gd name="connsiteY143" fmla="*/ 3220686 h 6858000"/>
              <a:gd name="connsiteX144" fmla="*/ 4355800 w 11257666"/>
              <a:gd name="connsiteY144" fmla="*/ 3205256 h 6858000"/>
              <a:gd name="connsiteX145" fmla="*/ 4377320 w 11257666"/>
              <a:gd name="connsiteY145" fmla="*/ 3182110 h 6858000"/>
              <a:gd name="connsiteX146" fmla="*/ 4398202 w 11257666"/>
              <a:gd name="connsiteY146" fmla="*/ 3158964 h 6858000"/>
              <a:gd name="connsiteX147" fmla="*/ 4418452 w 11257666"/>
              <a:gd name="connsiteY147" fmla="*/ 3135818 h 6858000"/>
              <a:gd name="connsiteX148" fmla="*/ 4438079 w 11257666"/>
              <a:gd name="connsiteY148" fmla="*/ 3120387 h 6858000"/>
              <a:gd name="connsiteX149" fmla="*/ 4457090 w 11257666"/>
              <a:gd name="connsiteY149" fmla="*/ 3097241 h 6858000"/>
              <a:gd name="connsiteX150" fmla="*/ 4475494 w 11257666"/>
              <a:gd name="connsiteY150" fmla="*/ 3074095 h 6858000"/>
              <a:gd name="connsiteX151" fmla="*/ 4493296 w 11257666"/>
              <a:gd name="connsiteY151" fmla="*/ 3050949 h 6858000"/>
              <a:gd name="connsiteX152" fmla="*/ 4510507 w 11257666"/>
              <a:gd name="connsiteY152" fmla="*/ 3020088 h 6858000"/>
              <a:gd name="connsiteX153" fmla="*/ 4527132 w 11257666"/>
              <a:gd name="connsiteY153" fmla="*/ 2996942 h 6858000"/>
              <a:gd name="connsiteX154" fmla="*/ 4543180 w 11257666"/>
              <a:gd name="connsiteY154" fmla="*/ 2973796 h 6858000"/>
              <a:gd name="connsiteX155" fmla="*/ 4558657 w 11257666"/>
              <a:gd name="connsiteY155" fmla="*/ 2950650 h 6858000"/>
              <a:gd name="connsiteX156" fmla="*/ 4573574 w 11257666"/>
              <a:gd name="connsiteY156" fmla="*/ 2919788 h 6858000"/>
              <a:gd name="connsiteX157" fmla="*/ 4587936 w 11257666"/>
              <a:gd name="connsiteY157" fmla="*/ 2896642 h 6858000"/>
              <a:gd name="connsiteX158" fmla="*/ 4601751 w 11257666"/>
              <a:gd name="connsiteY158" fmla="*/ 2873496 h 6858000"/>
              <a:gd name="connsiteX159" fmla="*/ 4615028 w 11257666"/>
              <a:gd name="connsiteY159" fmla="*/ 2842635 h 6858000"/>
              <a:gd name="connsiteX160" fmla="*/ 4627774 w 11257666"/>
              <a:gd name="connsiteY160" fmla="*/ 2819489 h 6858000"/>
              <a:gd name="connsiteX161" fmla="*/ 4639996 w 11257666"/>
              <a:gd name="connsiteY161" fmla="*/ 2788627 h 6858000"/>
              <a:gd name="connsiteX162" fmla="*/ 4651700 w 11257666"/>
              <a:gd name="connsiteY162" fmla="*/ 2765481 h 6858000"/>
              <a:gd name="connsiteX163" fmla="*/ 4662898 w 11257666"/>
              <a:gd name="connsiteY163" fmla="*/ 2734620 h 6858000"/>
              <a:gd name="connsiteX164" fmla="*/ 4673596 w 11257666"/>
              <a:gd name="connsiteY164" fmla="*/ 2703759 h 6858000"/>
              <a:gd name="connsiteX165" fmla="*/ 4683800 w 11257666"/>
              <a:gd name="connsiteY165" fmla="*/ 2680613 h 6858000"/>
              <a:gd name="connsiteX166" fmla="*/ 4693519 w 11257666"/>
              <a:gd name="connsiteY166" fmla="*/ 2649751 h 6858000"/>
              <a:gd name="connsiteX167" fmla="*/ 4702761 w 11257666"/>
              <a:gd name="connsiteY167" fmla="*/ 2618890 h 6858000"/>
              <a:gd name="connsiteX168" fmla="*/ 4711533 w 11257666"/>
              <a:gd name="connsiteY168" fmla="*/ 2595744 h 6858000"/>
              <a:gd name="connsiteX169" fmla="*/ 4719842 w 11257666"/>
              <a:gd name="connsiteY169" fmla="*/ 2564883 h 6858000"/>
              <a:gd name="connsiteX170" fmla="*/ 4727698 w 11257666"/>
              <a:gd name="connsiteY170" fmla="*/ 2534021 h 6858000"/>
              <a:gd name="connsiteX171" fmla="*/ 4735106 w 11257666"/>
              <a:gd name="connsiteY171" fmla="*/ 2503160 h 6858000"/>
              <a:gd name="connsiteX172" fmla="*/ 4742076 w 11257666"/>
              <a:gd name="connsiteY172" fmla="*/ 2472298 h 6858000"/>
              <a:gd name="connsiteX173" fmla="*/ 4748614 w 11257666"/>
              <a:gd name="connsiteY173" fmla="*/ 2441437 h 6858000"/>
              <a:gd name="connsiteX174" fmla="*/ 4754729 w 11257666"/>
              <a:gd name="connsiteY174" fmla="*/ 2410576 h 6858000"/>
              <a:gd name="connsiteX175" fmla="*/ 4760427 w 11257666"/>
              <a:gd name="connsiteY175" fmla="*/ 2387430 h 6858000"/>
              <a:gd name="connsiteX176" fmla="*/ 4765717 w 11257666"/>
              <a:gd name="connsiteY176" fmla="*/ 2356569 h 6858000"/>
              <a:gd name="connsiteX177" fmla="*/ 4770606 w 11257666"/>
              <a:gd name="connsiteY177" fmla="*/ 2325707 h 6858000"/>
              <a:gd name="connsiteX178" fmla="*/ 4775102 w 11257666"/>
              <a:gd name="connsiteY178" fmla="*/ 2294846 h 6858000"/>
              <a:gd name="connsiteX179" fmla="*/ 4779213 w 11257666"/>
              <a:gd name="connsiteY179" fmla="*/ 2263984 h 6858000"/>
              <a:gd name="connsiteX180" fmla="*/ 4782947 w 11257666"/>
              <a:gd name="connsiteY180" fmla="*/ 2233123 h 6858000"/>
              <a:gd name="connsiteX181" fmla="*/ 4786310 w 11257666"/>
              <a:gd name="connsiteY181" fmla="*/ 2202262 h 6858000"/>
              <a:gd name="connsiteX182" fmla="*/ 4789311 w 11257666"/>
              <a:gd name="connsiteY182" fmla="*/ 2171400 h 6858000"/>
              <a:gd name="connsiteX183" fmla="*/ 4791957 w 11257666"/>
              <a:gd name="connsiteY183" fmla="*/ 2140539 h 6858000"/>
              <a:gd name="connsiteX184" fmla="*/ 4794257 w 11257666"/>
              <a:gd name="connsiteY184" fmla="*/ 2109678 h 6858000"/>
              <a:gd name="connsiteX185" fmla="*/ 4796217 w 11257666"/>
              <a:gd name="connsiteY185" fmla="*/ 2078816 h 6858000"/>
              <a:gd name="connsiteX186" fmla="*/ 4797846 w 11257666"/>
              <a:gd name="connsiteY186" fmla="*/ 2047955 h 6858000"/>
              <a:gd name="connsiteX187" fmla="*/ 4799151 w 11257666"/>
              <a:gd name="connsiteY187" fmla="*/ 2017093 h 6858000"/>
              <a:gd name="connsiteX188" fmla="*/ 4800139 w 11257666"/>
              <a:gd name="connsiteY188" fmla="*/ 1986232 h 6858000"/>
              <a:gd name="connsiteX189" fmla="*/ 4800968 w 11257666"/>
              <a:gd name="connsiteY189" fmla="*/ 1955371 h 6858000"/>
              <a:gd name="connsiteX190" fmla="*/ 4801529 w 11257666"/>
              <a:gd name="connsiteY190" fmla="*/ 1924509 h 6858000"/>
              <a:gd name="connsiteX191" fmla="*/ 4801822 w 11257666"/>
              <a:gd name="connsiteY191" fmla="*/ 1901363 h 6858000"/>
              <a:gd name="connsiteX192" fmla="*/ 4801847 w 11257666"/>
              <a:gd name="connsiteY192" fmla="*/ 1870502 h 6858000"/>
              <a:gd name="connsiteX193" fmla="*/ 4801603 w 11257666"/>
              <a:gd name="connsiteY193" fmla="*/ 1839641 h 6858000"/>
              <a:gd name="connsiteX194" fmla="*/ 4801089 w 11257666"/>
              <a:gd name="connsiteY194" fmla="*/ 1808779 h 6858000"/>
              <a:gd name="connsiteX195" fmla="*/ 4800305 w 11257666"/>
              <a:gd name="connsiteY195" fmla="*/ 1777918 h 6858000"/>
              <a:gd name="connsiteX196" fmla="*/ 4799249 w 11257666"/>
              <a:gd name="connsiteY196" fmla="*/ 1747056 h 6858000"/>
              <a:gd name="connsiteX197" fmla="*/ 4797922 w 11257666"/>
              <a:gd name="connsiteY197" fmla="*/ 1716195 h 6858000"/>
              <a:gd name="connsiteX198" fmla="*/ 4796321 w 11257666"/>
              <a:gd name="connsiteY198" fmla="*/ 1685334 h 6858000"/>
              <a:gd name="connsiteX199" fmla="*/ 4794447 w 11257666"/>
              <a:gd name="connsiteY199" fmla="*/ 1654472 h 6858000"/>
              <a:gd name="connsiteX200" fmla="*/ 4792299 w 11257666"/>
              <a:gd name="connsiteY200" fmla="*/ 1623611 h 6858000"/>
              <a:gd name="connsiteX201" fmla="*/ 4789876 w 11257666"/>
              <a:gd name="connsiteY201" fmla="*/ 1592750 h 6858000"/>
              <a:gd name="connsiteX202" fmla="*/ 4787178 w 11257666"/>
              <a:gd name="connsiteY202" fmla="*/ 1561888 h 6858000"/>
              <a:gd name="connsiteX203" fmla="*/ 4784203 w 11257666"/>
              <a:gd name="connsiteY203" fmla="*/ 1531027 h 6858000"/>
              <a:gd name="connsiteX204" fmla="*/ 4780951 w 11257666"/>
              <a:gd name="connsiteY204" fmla="*/ 1500166 h 6858000"/>
              <a:gd name="connsiteX205" fmla="*/ 4777421 w 11257666"/>
              <a:gd name="connsiteY205" fmla="*/ 1469304 h 6858000"/>
              <a:gd name="connsiteX206" fmla="*/ 4773612 w 11257666"/>
              <a:gd name="connsiteY206" fmla="*/ 1438443 h 6858000"/>
              <a:gd name="connsiteX207" fmla="*/ 4769525 w 11257666"/>
              <a:gd name="connsiteY207" fmla="*/ 1407581 h 6858000"/>
              <a:gd name="connsiteX208" fmla="*/ 4765157 w 11257666"/>
              <a:gd name="connsiteY208" fmla="*/ 1376720 h 6858000"/>
              <a:gd name="connsiteX209" fmla="*/ 4760509 w 11257666"/>
              <a:gd name="connsiteY209" fmla="*/ 1345859 h 6858000"/>
              <a:gd name="connsiteX210" fmla="*/ 4755578 w 11257666"/>
              <a:gd name="connsiteY210" fmla="*/ 1322713 h 6858000"/>
              <a:gd name="connsiteX211" fmla="*/ 4750367 w 11257666"/>
              <a:gd name="connsiteY211" fmla="*/ 1291851 h 6858000"/>
              <a:gd name="connsiteX212" fmla="*/ 4744871 w 11257666"/>
              <a:gd name="connsiteY212" fmla="*/ 1260990 h 6858000"/>
              <a:gd name="connsiteX213" fmla="*/ 4739093 w 11257666"/>
              <a:gd name="connsiteY213" fmla="*/ 1230129 h 6858000"/>
              <a:gd name="connsiteX214" fmla="*/ 4733029 w 11257666"/>
              <a:gd name="connsiteY214" fmla="*/ 1199267 h 6858000"/>
              <a:gd name="connsiteX215" fmla="*/ 4726681 w 11257666"/>
              <a:gd name="connsiteY215" fmla="*/ 1168406 h 6858000"/>
              <a:gd name="connsiteX216" fmla="*/ 4720047 w 11257666"/>
              <a:gd name="connsiteY216" fmla="*/ 1137544 h 6858000"/>
              <a:gd name="connsiteX217" fmla="*/ 4713126 w 11257666"/>
              <a:gd name="connsiteY217" fmla="*/ 1106683 h 6858000"/>
              <a:gd name="connsiteX218" fmla="*/ 4705919 w 11257666"/>
              <a:gd name="connsiteY218" fmla="*/ 1075822 h 6858000"/>
              <a:gd name="connsiteX219" fmla="*/ 4698422 w 11257666"/>
              <a:gd name="connsiteY219" fmla="*/ 1052676 h 6858000"/>
              <a:gd name="connsiteX220" fmla="*/ 4690638 w 11257666"/>
              <a:gd name="connsiteY220" fmla="*/ 1021814 h 6858000"/>
              <a:gd name="connsiteX221" fmla="*/ 4682564 w 11257666"/>
              <a:gd name="connsiteY221" fmla="*/ 990953 h 6858000"/>
              <a:gd name="connsiteX222" fmla="*/ 4674200 w 11257666"/>
              <a:gd name="connsiteY222" fmla="*/ 960092 h 6858000"/>
              <a:gd name="connsiteX223" fmla="*/ 4665544 w 11257666"/>
              <a:gd name="connsiteY223" fmla="*/ 929230 h 6858000"/>
              <a:gd name="connsiteX224" fmla="*/ 4656598 w 11257666"/>
              <a:gd name="connsiteY224" fmla="*/ 906084 h 6858000"/>
              <a:gd name="connsiteX225" fmla="*/ 4647358 w 11257666"/>
              <a:gd name="connsiteY225" fmla="*/ 875223 h 6858000"/>
              <a:gd name="connsiteX226" fmla="*/ 4637825 w 11257666"/>
              <a:gd name="connsiteY226" fmla="*/ 844362 h 6858000"/>
              <a:gd name="connsiteX227" fmla="*/ 4628000 w 11257666"/>
              <a:gd name="connsiteY227" fmla="*/ 813500 h 6858000"/>
              <a:gd name="connsiteX228" fmla="*/ 4617878 w 11257666"/>
              <a:gd name="connsiteY228" fmla="*/ 790354 h 6858000"/>
              <a:gd name="connsiteX229" fmla="*/ 4607462 w 11257666"/>
              <a:gd name="connsiteY229" fmla="*/ 759493 h 6858000"/>
              <a:gd name="connsiteX230" fmla="*/ 4596751 w 11257666"/>
              <a:gd name="connsiteY230" fmla="*/ 728631 h 6858000"/>
              <a:gd name="connsiteX231" fmla="*/ 4585741 w 11257666"/>
              <a:gd name="connsiteY231" fmla="*/ 705485 h 6858000"/>
              <a:gd name="connsiteX232" fmla="*/ 4574435 w 11257666"/>
              <a:gd name="connsiteY232" fmla="*/ 674624 h 6858000"/>
              <a:gd name="connsiteX233" fmla="*/ 4562830 w 11257666"/>
              <a:gd name="connsiteY233" fmla="*/ 643763 h 6858000"/>
              <a:gd name="connsiteX234" fmla="*/ 4550926 w 11257666"/>
              <a:gd name="connsiteY234" fmla="*/ 620617 h 6858000"/>
              <a:gd name="connsiteX235" fmla="*/ 4538723 w 11257666"/>
              <a:gd name="connsiteY235" fmla="*/ 589755 h 6858000"/>
              <a:gd name="connsiteX236" fmla="*/ 4526220 w 11257666"/>
              <a:gd name="connsiteY236" fmla="*/ 558894 h 6858000"/>
              <a:gd name="connsiteX237" fmla="*/ 4513415 w 11257666"/>
              <a:gd name="connsiteY237" fmla="*/ 535748 h 6858000"/>
              <a:gd name="connsiteX238" fmla="*/ 4500308 w 11257666"/>
              <a:gd name="connsiteY238" fmla="*/ 504887 h 6858000"/>
              <a:gd name="connsiteX239" fmla="*/ 4486899 w 11257666"/>
              <a:gd name="connsiteY239" fmla="*/ 481741 h 6858000"/>
              <a:gd name="connsiteX240" fmla="*/ 4473186 w 11257666"/>
              <a:gd name="connsiteY240" fmla="*/ 450879 h 6858000"/>
              <a:gd name="connsiteX241" fmla="*/ 4459170 w 11257666"/>
              <a:gd name="connsiteY241" fmla="*/ 427733 h 6858000"/>
              <a:gd name="connsiteX242" fmla="*/ 4444849 w 11257666"/>
              <a:gd name="connsiteY242" fmla="*/ 396872 h 6858000"/>
              <a:gd name="connsiteX243" fmla="*/ 4430222 w 11257666"/>
              <a:gd name="connsiteY243" fmla="*/ 373726 h 6858000"/>
              <a:gd name="connsiteX244" fmla="*/ 4415288 w 11257666"/>
              <a:gd name="connsiteY244" fmla="*/ 342864 h 6858000"/>
              <a:gd name="connsiteX245" fmla="*/ 4400049 w 11257666"/>
              <a:gd name="connsiteY245" fmla="*/ 319718 h 6858000"/>
              <a:gd name="connsiteX246" fmla="*/ 4384501 w 11257666"/>
              <a:gd name="connsiteY246" fmla="*/ 296572 h 6858000"/>
              <a:gd name="connsiteX247" fmla="*/ 4368645 w 11257666"/>
              <a:gd name="connsiteY247" fmla="*/ 265711 h 6858000"/>
              <a:gd name="connsiteX248" fmla="*/ 4352480 w 11257666"/>
              <a:gd name="connsiteY248" fmla="*/ 242565 h 6858000"/>
              <a:gd name="connsiteX249" fmla="*/ 4336004 w 11257666"/>
              <a:gd name="connsiteY249" fmla="*/ 219419 h 6858000"/>
              <a:gd name="connsiteX250" fmla="*/ 4319219 w 11257666"/>
              <a:gd name="connsiteY250" fmla="*/ 188558 h 6858000"/>
              <a:gd name="connsiteX251" fmla="*/ 4302122 w 11257666"/>
              <a:gd name="connsiteY251" fmla="*/ 165412 h 6858000"/>
              <a:gd name="connsiteX252" fmla="*/ 4284713 w 11257666"/>
              <a:gd name="connsiteY252" fmla="*/ 142266 h 6858000"/>
              <a:gd name="connsiteX253" fmla="*/ 4266991 w 11257666"/>
              <a:gd name="connsiteY253" fmla="*/ 119120 h 6858000"/>
              <a:gd name="connsiteX254" fmla="*/ 4249030 w 11257666"/>
              <a:gd name="connsiteY254" fmla="*/ 95974 h 6858000"/>
              <a:gd name="connsiteX255" fmla="*/ 4230270 w 11257666"/>
              <a:gd name="connsiteY255" fmla="*/ 72828 h 6858000"/>
              <a:gd name="connsiteX256" fmla="*/ 4210911 w 11257666"/>
              <a:gd name="connsiteY256" fmla="*/ 49682 h 6858000"/>
              <a:gd name="connsiteX257" fmla="*/ 4191150 w 11257666"/>
              <a:gd name="connsiteY257" fmla="*/ 188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1257666" h="6858000">
                <a:moveTo>
                  <a:pt x="4174921" y="0"/>
                </a:moveTo>
                <a:lnTo>
                  <a:pt x="11257666" y="0"/>
                </a:lnTo>
                <a:lnTo>
                  <a:pt x="11257666" y="6858000"/>
                </a:lnTo>
                <a:lnTo>
                  <a:pt x="0" y="6858000"/>
                </a:lnTo>
                <a:lnTo>
                  <a:pt x="16754" y="6846897"/>
                </a:lnTo>
                <a:lnTo>
                  <a:pt x="40435" y="6831466"/>
                </a:lnTo>
                <a:lnTo>
                  <a:pt x="64469" y="6808320"/>
                </a:lnTo>
                <a:lnTo>
                  <a:pt x="88810" y="6792889"/>
                </a:lnTo>
                <a:lnTo>
                  <a:pt x="113413" y="6769743"/>
                </a:lnTo>
                <a:lnTo>
                  <a:pt x="188336" y="6723451"/>
                </a:lnTo>
                <a:lnTo>
                  <a:pt x="213530" y="6700305"/>
                </a:lnTo>
                <a:lnTo>
                  <a:pt x="314194" y="6638582"/>
                </a:lnTo>
                <a:lnTo>
                  <a:pt x="340134" y="6615436"/>
                </a:lnTo>
                <a:lnTo>
                  <a:pt x="551616" y="6491991"/>
                </a:lnTo>
                <a:lnTo>
                  <a:pt x="578530" y="6476560"/>
                </a:lnTo>
                <a:lnTo>
                  <a:pt x="605549" y="6468845"/>
                </a:lnTo>
                <a:lnTo>
                  <a:pt x="714634" y="6407122"/>
                </a:lnTo>
                <a:lnTo>
                  <a:pt x="742153" y="6399407"/>
                </a:lnTo>
                <a:lnTo>
                  <a:pt x="825288" y="6353115"/>
                </a:lnTo>
                <a:lnTo>
                  <a:pt x="853190" y="6345399"/>
                </a:lnTo>
                <a:lnTo>
                  <a:pt x="881184" y="6329969"/>
                </a:lnTo>
                <a:lnTo>
                  <a:pt x="909271" y="6322253"/>
                </a:lnTo>
                <a:lnTo>
                  <a:pt x="965717" y="6291392"/>
                </a:lnTo>
                <a:lnTo>
                  <a:pt x="994074" y="6283677"/>
                </a:lnTo>
                <a:lnTo>
                  <a:pt x="1022519" y="6268246"/>
                </a:lnTo>
                <a:lnTo>
                  <a:pt x="1051051" y="6260531"/>
                </a:lnTo>
                <a:lnTo>
                  <a:pt x="1079669" y="6245100"/>
                </a:lnTo>
                <a:lnTo>
                  <a:pt x="1137159" y="6229669"/>
                </a:lnTo>
                <a:lnTo>
                  <a:pt x="1166029" y="6214239"/>
                </a:lnTo>
                <a:lnTo>
                  <a:pt x="1224014" y="6198808"/>
                </a:lnTo>
                <a:lnTo>
                  <a:pt x="1253127" y="6183377"/>
                </a:lnTo>
                <a:lnTo>
                  <a:pt x="1370357" y="6152516"/>
                </a:lnTo>
                <a:lnTo>
                  <a:pt x="1399855" y="6137085"/>
                </a:lnTo>
                <a:lnTo>
                  <a:pt x="1846777" y="6021355"/>
                </a:lnTo>
                <a:lnTo>
                  <a:pt x="1876393" y="6005924"/>
                </a:lnTo>
                <a:lnTo>
                  <a:pt x="1964696" y="5982778"/>
                </a:lnTo>
                <a:lnTo>
                  <a:pt x="1993913" y="5967348"/>
                </a:lnTo>
                <a:lnTo>
                  <a:pt x="2023004" y="5959632"/>
                </a:lnTo>
                <a:lnTo>
                  <a:pt x="2051956" y="5944202"/>
                </a:lnTo>
                <a:lnTo>
                  <a:pt x="2080760" y="5936486"/>
                </a:lnTo>
                <a:lnTo>
                  <a:pt x="2109404" y="5921056"/>
                </a:lnTo>
                <a:lnTo>
                  <a:pt x="2136014" y="5905625"/>
                </a:lnTo>
                <a:lnTo>
                  <a:pt x="2162419" y="5897910"/>
                </a:lnTo>
                <a:lnTo>
                  <a:pt x="2214421" y="5867048"/>
                </a:lnTo>
                <a:lnTo>
                  <a:pt x="2265013" y="5836187"/>
                </a:lnTo>
                <a:lnTo>
                  <a:pt x="2289658" y="5820756"/>
                </a:lnTo>
                <a:lnTo>
                  <a:pt x="2313804" y="5805326"/>
                </a:lnTo>
                <a:lnTo>
                  <a:pt x="2337400" y="5782180"/>
                </a:lnTo>
                <a:lnTo>
                  <a:pt x="2360398" y="5766749"/>
                </a:lnTo>
                <a:lnTo>
                  <a:pt x="2382747" y="5743603"/>
                </a:lnTo>
                <a:lnTo>
                  <a:pt x="2404400" y="5728172"/>
                </a:lnTo>
                <a:lnTo>
                  <a:pt x="2425306" y="5705026"/>
                </a:lnTo>
                <a:lnTo>
                  <a:pt x="2445417" y="5681880"/>
                </a:lnTo>
                <a:lnTo>
                  <a:pt x="2464682" y="5658734"/>
                </a:lnTo>
                <a:lnTo>
                  <a:pt x="2483054" y="5635588"/>
                </a:lnTo>
                <a:lnTo>
                  <a:pt x="2500482" y="5612442"/>
                </a:lnTo>
                <a:lnTo>
                  <a:pt x="2516917" y="5589296"/>
                </a:lnTo>
                <a:lnTo>
                  <a:pt x="2532310" y="5566150"/>
                </a:lnTo>
                <a:lnTo>
                  <a:pt x="2546612" y="5535289"/>
                </a:lnTo>
                <a:lnTo>
                  <a:pt x="2559773" y="5512143"/>
                </a:lnTo>
                <a:lnTo>
                  <a:pt x="2571744" y="5488997"/>
                </a:lnTo>
                <a:lnTo>
                  <a:pt x="2581855" y="5458135"/>
                </a:lnTo>
                <a:lnTo>
                  <a:pt x="2590674" y="5427274"/>
                </a:lnTo>
                <a:lnTo>
                  <a:pt x="2598300" y="5396413"/>
                </a:lnTo>
                <a:lnTo>
                  <a:pt x="2604834" y="5373267"/>
                </a:lnTo>
                <a:lnTo>
                  <a:pt x="2610379" y="5342405"/>
                </a:lnTo>
                <a:lnTo>
                  <a:pt x="2615033" y="5311544"/>
                </a:lnTo>
                <a:lnTo>
                  <a:pt x="2618899" y="5280682"/>
                </a:lnTo>
                <a:lnTo>
                  <a:pt x="2622077" y="5249821"/>
                </a:lnTo>
                <a:lnTo>
                  <a:pt x="2624669" y="5218960"/>
                </a:lnTo>
                <a:lnTo>
                  <a:pt x="2626775" y="5195814"/>
                </a:lnTo>
                <a:lnTo>
                  <a:pt x="2628495" y="5164952"/>
                </a:lnTo>
                <a:lnTo>
                  <a:pt x="2629932" y="5134091"/>
                </a:lnTo>
                <a:lnTo>
                  <a:pt x="2631186" y="5103230"/>
                </a:lnTo>
                <a:lnTo>
                  <a:pt x="2632358" y="5072368"/>
                </a:lnTo>
                <a:lnTo>
                  <a:pt x="2633548" y="5041507"/>
                </a:lnTo>
                <a:lnTo>
                  <a:pt x="2634858" y="5010646"/>
                </a:lnTo>
                <a:lnTo>
                  <a:pt x="2636388" y="4979784"/>
                </a:lnTo>
                <a:lnTo>
                  <a:pt x="2638241" y="4948923"/>
                </a:lnTo>
                <a:lnTo>
                  <a:pt x="2640516" y="4918061"/>
                </a:lnTo>
                <a:lnTo>
                  <a:pt x="2643313" y="4887200"/>
                </a:lnTo>
                <a:lnTo>
                  <a:pt x="2646736" y="4864054"/>
                </a:lnTo>
                <a:lnTo>
                  <a:pt x="2650884" y="4833193"/>
                </a:lnTo>
                <a:lnTo>
                  <a:pt x="2655415" y="4802331"/>
                </a:lnTo>
                <a:lnTo>
                  <a:pt x="2660669" y="4771470"/>
                </a:lnTo>
                <a:lnTo>
                  <a:pt x="2666636" y="4740609"/>
                </a:lnTo>
                <a:lnTo>
                  <a:pt x="2673301" y="4717463"/>
                </a:lnTo>
                <a:lnTo>
                  <a:pt x="2680653" y="4686601"/>
                </a:lnTo>
                <a:lnTo>
                  <a:pt x="2688679" y="4655740"/>
                </a:lnTo>
                <a:lnTo>
                  <a:pt x="2697367" y="4632594"/>
                </a:lnTo>
                <a:lnTo>
                  <a:pt x="2706706" y="4601732"/>
                </a:lnTo>
                <a:lnTo>
                  <a:pt x="2716683" y="4578586"/>
                </a:lnTo>
                <a:lnTo>
                  <a:pt x="2727285" y="4547725"/>
                </a:lnTo>
                <a:lnTo>
                  <a:pt x="2738500" y="4524579"/>
                </a:lnTo>
                <a:lnTo>
                  <a:pt x="2750316" y="4501433"/>
                </a:lnTo>
                <a:lnTo>
                  <a:pt x="2762720" y="4470572"/>
                </a:lnTo>
                <a:lnTo>
                  <a:pt x="2775701" y="4447426"/>
                </a:lnTo>
                <a:lnTo>
                  <a:pt x="2789247" y="4424280"/>
                </a:lnTo>
                <a:lnTo>
                  <a:pt x="2803345" y="4393418"/>
                </a:lnTo>
                <a:lnTo>
                  <a:pt x="2817981" y="4370272"/>
                </a:lnTo>
                <a:lnTo>
                  <a:pt x="2833145" y="4347126"/>
                </a:lnTo>
                <a:lnTo>
                  <a:pt x="2848825" y="4323980"/>
                </a:lnTo>
                <a:lnTo>
                  <a:pt x="2865007" y="4300834"/>
                </a:lnTo>
                <a:lnTo>
                  <a:pt x="2881680" y="4277688"/>
                </a:lnTo>
                <a:lnTo>
                  <a:pt x="2898831" y="4254542"/>
                </a:lnTo>
                <a:lnTo>
                  <a:pt x="2916448" y="4231396"/>
                </a:lnTo>
                <a:lnTo>
                  <a:pt x="2934519" y="4208250"/>
                </a:lnTo>
                <a:lnTo>
                  <a:pt x="2953031" y="4185104"/>
                </a:lnTo>
                <a:lnTo>
                  <a:pt x="2971973" y="4161958"/>
                </a:lnTo>
                <a:lnTo>
                  <a:pt x="2991332" y="4138812"/>
                </a:lnTo>
                <a:lnTo>
                  <a:pt x="3011095" y="4115666"/>
                </a:lnTo>
                <a:lnTo>
                  <a:pt x="3031251" y="4092520"/>
                </a:lnTo>
                <a:lnTo>
                  <a:pt x="3051787" y="4077089"/>
                </a:lnTo>
                <a:lnTo>
                  <a:pt x="3072691" y="4053943"/>
                </a:lnTo>
                <a:lnTo>
                  <a:pt x="3093950" y="4030797"/>
                </a:lnTo>
                <a:lnTo>
                  <a:pt x="3115553" y="4015366"/>
                </a:lnTo>
                <a:lnTo>
                  <a:pt x="3137487" y="3992220"/>
                </a:lnTo>
                <a:lnTo>
                  <a:pt x="3159740" y="3969074"/>
                </a:lnTo>
                <a:lnTo>
                  <a:pt x="3182300" y="3953644"/>
                </a:lnTo>
                <a:lnTo>
                  <a:pt x="3205154" y="3930498"/>
                </a:lnTo>
                <a:lnTo>
                  <a:pt x="3228290" y="3915067"/>
                </a:lnTo>
                <a:lnTo>
                  <a:pt x="3251695" y="3891921"/>
                </a:lnTo>
                <a:lnTo>
                  <a:pt x="3299268" y="3861060"/>
                </a:lnTo>
                <a:lnTo>
                  <a:pt x="3323410" y="3837914"/>
                </a:lnTo>
                <a:lnTo>
                  <a:pt x="3372343" y="3807052"/>
                </a:lnTo>
                <a:lnTo>
                  <a:pt x="3397110" y="3783906"/>
                </a:lnTo>
                <a:lnTo>
                  <a:pt x="3523460" y="3706753"/>
                </a:lnTo>
                <a:lnTo>
                  <a:pt x="3549147" y="3683607"/>
                </a:lnTo>
                <a:lnTo>
                  <a:pt x="3652876" y="3621884"/>
                </a:lnTo>
                <a:lnTo>
                  <a:pt x="3678992" y="3614169"/>
                </a:lnTo>
                <a:lnTo>
                  <a:pt x="3783825" y="3552446"/>
                </a:lnTo>
                <a:lnTo>
                  <a:pt x="3811248" y="3537015"/>
                </a:lnTo>
                <a:lnTo>
                  <a:pt x="3866303" y="3513869"/>
                </a:lnTo>
                <a:lnTo>
                  <a:pt x="3921424" y="3483008"/>
                </a:lnTo>
                <a:lnTo>
                  <a:pt x="3948928" y="3475293"/>
                </a:lnTo>
                <a:lnTo>
                  <a:pt x="4084584" y="3398140"/>
                </a:lnTo>
                <a:lnTo>
                  <a:pt x="4137374" y="3367278"/>
                </a:lnTo>
                <a:lnTo>
                  <a:pt x="4188932" y="3336417"/>
                </a:lnTo>
                <a:lnTo>
                  <a:pt x="4214169" y="3313271"/>
                </a:lnTo>
                <a:lnTo>
                  <a:pt x="4239001" y="3297840"/>
                </a:lnTo>
                <a:lnTo>
                  <a:pt x="4263396" y="3282409"/>
                </a:lnTo>
                <a:lnTo>
                  <a:pt x="4287321" y="3259263"/>
                </a:lnTo>
                <a:lnTo>
                  <a:pt x="4310745" y="3243832"/>
                </a:lnTo>
                <a:lnTo>
                  <a:pt x="4333634" y="3220686"/>
                </a:lnTo>
                <a:lnTo>
                  <a:pt x="4355800" y="3205256"/>
                </a:lnTo>
                <a:lnTo>
                  <a:pt x="4377320" y="3182110"/>
                </a:lnTo>
                <a:lnTo>
                  <a:pt x="4398202" y="3158964"/>
                </a:lnTo>
                <a:lnTo>
                  <a:pt x="4418452" y="3135818"/>
                </a:lnTo>
                <a:lnTo>
                  <a:pt x="4438079" y="3120387"/>
                </a:lnTo>
                <a:lnTo>
                  <a:pt x="4457090" y="3097241"/>
                </a:lnTo>
                <a:lnTo>
                  <a:pt x="4475494" y="3074095"/>
                </a:lnTo>
                <a:lnTo>
                  <a:pt x="4493296" y="3050949"/>
                </a:lnTo>
                <a:lnTo>
                  <a:pt x="4510507" y="3020088"/>
                </a:lnTo>
                <a:lnTo>
                  <a:pt x="4527132" y="2996942"/>
                </a:lnTo>
                <a:lnTo>
                  <a:pt x="4543180" y="2973796"/>
                </a:lnTo>
                <a:lnTo>
                  <a:pt x="4558657" y="2950650"/>
                </a:lnTo>
                <a:lnTo>
                  <a:pt x="4573574" y="2919788"/>
                </a:lnTo>
                <a:lnTo>
                  <a:pt x="4587936" y="2896642"/>
                </a:lnTo>
                <a:lnTo>
                  <a:pt x="4601751" y="2873496"/>
                </a:lnTo>
                <a:lnTo>
                  <a:pt x="4615028" y="2842635"/>
                </a:lnTo>
                <a:lnTo>
                  <a:pt x="4627774" y="2819489"/>
                </a:lnTo>
                <a:lnTo>
                  <a:pt x="4639996" y="2788627"/>
                </a:lnTo>
                <a:lnTo>
                  <a:pt x="4651700" y="2765481"/>
                </a:lnTo>
                <a:lnTo>
                  <a:pt x="4662898" y="2734620"/>
                </a:lnTo>
                <a:lnTo>
                  <a:pt x="4673596" y="2703759"/>
                </a:lnTo>
                <a:lnTo>
                  <a:pt x="4683800" y="2680613"/>
                </a:lnTo>
                <a:lnTo>
                  <a:pt x="4693519" y="2649751"/>
                </a:lnTo>
                <a:lnTo>
                  <a:pt x="4702761" y="2618890"/>
                </a:lnTo>
                <a:lnTo>
                  <a:pt x="4711533" y="2595744"/>
                </a:lnTo>
                <a:lnTo>
                  <a:pt x="4719842" y="2564883"/>
                </a:lnTo>
                <a:lnTo>
                  <a:pt x="4727698" y="2534021"/>
                </a:lnTo>
                <a:lnTo>
                  <a:pt x="4735106" y="2503160"/>
                </a:lnTo>
                <a:lnTo>
                  <a:pt x="4742076" y="2472298"/>
                </a:lnTo>
                <a:lnTo>
                  <a:pt x="4748614" y="2441437"/>
                </a:lnTo>
                <a:lnTo>
                  <a:pt x="4754729" y="2410576"/>
                </a:lnTo>
                <a:lnTo>
                  <a:pt x="4760427" y="2387430"/>
                </a:lnTo>
                <a:lnTo>
                  <a:pt x="4765717" y="2356569"/>
                </a:lnTo>
                <a:lnTo>
                  <a:pt x="4770606" y="2325707"/>
                </a:lnTo>
                <a:lnTo>
                  <a:pt x="4775102" y="2294846"/>
                </a:lnTo>
                <a:lnTo>
                  <a:pt x="4779213" y="2263984"/>
                </a:lnTo>
                <a:lnTo>
                  <a:pt x="4782947" y="2233123"/>
                </a:lnTo>
                <a:lnTo>
                  <a:pt x="4786310" y="2202262"/>
                </a:lnTo>
                <a:lnTo>
                  <a:pt x="4789311" y="2171400"/>
                </a:lnTo>
                <a:lnTo>
                  <a:pt x="4791957" y="2140539"/>
                </a:lnTo>
                <a:lnTo>
                  <a:pt x="4794257" y="2109678"/>
                </a:lnTo>
                <a:lnTo>
                  <a:pt x="4796217" y="2078816"/>
                </a:lnTo>
                <a:lnTo>
                  <a:pt x="4797846" y="2047955"/>
                </a:lnTo>
                <a:lnTo>
                  <a:pt x="4799151" y="2017093"/>
                </a:lnTo>
                <a:lnTo>
                  <a:pt x="4800139" y="1986232"/>
                </a:lnTo>
                <a:lnTo>
                  <a:pt x="4800968" y="1955371"/>
                </a:lnTo>
                <a:lnTo>
                  <a:pt x="4801529" y="1924509"/>
                </a:lnTo>
                <a:lnTo>
                  <a:pt x="4801822" y="1901363"/>
                </a:lnTo>
                <a:lnTo>
                  <a:pt x="4801847" y="1870502"/>
                </a:lnTo>
                <a:lnTo>
                  <a:pt x="4801603" y="1839641"/>
                </a:lnTo>
                <a:lnTo>
                  <a:pt x="4801089" y="1808779"/>
                </a:lnTo>
                <a:lnTo>
                  <a:pt x="4800305" y="1777918"/>
                </a:lnTo>
                <a:lnTo>
                  <a:pt x="4799249" y="1747056"/>
                </a:lnTo>
                <a:lnTo>
                  <a:pt x="4797922" y="1716195"/>
                </a:lnTo>
                <a:lnTo>
                  <a:pt x="4796321" y="1685334"/>
                </a:lnTo>
                <a:lnTo>
                  <a:pt x="4794447" y="1654472"/>
                </a:lnTo>
                <a:lnTo>
                  <a:pt x="4792299" y="1623611"/>
                </a:lnTo>
                <a:lnTo>
                  <a:pt x="4789876" y="1592750"/>
                </a:lnTo>
                <a:lnTo>
                  <a:pt x="4787178" y="1561888"/>
                </a:lnTo>
                <a:lnTo>
                  <a:pt x="4784203" y="1531027"/>
                </a:lnTo>
                <a:lnTo>
                  <a:pt x="4780951" y="1500166"/>
                </a:lnTo>
                <a:lnTo>
                  <a:pt x="4777421" y="1469304"/>
                </a:lnTo>
                <a:lnTo>
                  <a:pt x="4773612" y="1438443"/>
                </a:lnTo>
                <a:lnTo>
                  <a:pt x="4769525" y="1407581"/>
                </a:lnTo>
                <a:lnTo>
                  <a:pt x="4765157" y="1376720"/>
                </a:lnTo>
                <a:lnTo>
                  <a:pt x="4760509" y="1345859"/>
                </a:lnTo>
                <a:lnTo>
                  <a:pt x="4755578" y="1322713"/>
                </a:lnTo>
                <a:lnTo>
                  <a:pt x="4750367" y="1291851"/>
                </a:lnTo>
                <a:lnTo>
                  <a:pt x="4744871" y="1260990"/>
                </a:lnTo>
                <a:lnTo>
                  <a:pt x="4739093" y="1230129"/>
                </a:lnTo>
                <a:lnTo>
                  <a:pt x="4733029" y="1199267"/>
                </a:lnTo>
                <a:lnTo>
                  <a:pt x="4726681" y="1168406"/>
                </a:lnTo>
                <a:lnTo>
                  <a:pt x="4720047" y="1137544"/>
                </a:lnTo>
                <a:lnTo>
                  <a:pt x="4713126" y="1106683"/>
                </a:lnTo>
                <a:lnTo>
                  <a:pt x="4705919" y="1075822"/>
                </a:lnTo>
                <a:lnTo>
                  <a:pt x="4698422" y="1052676"/>
                </a:lnTo>
                <a:lnTo>
                  <a:pt x="4690638" y="1021814"/>
                </a:lnTo>
                <a:lnTo>
                  <a:pt x="4682564" y="990953"/>
                </a:lnTo>
                <a:lnTo>
                  <a:pt x="4674200" y="960092"/>
                </a:lnTo>
                <a:lnTo>
                  <a:pt x="4665544" y="929230"/>
                </a:lnTo>
                <a:lnTo>
                  <a:pt x="4656598" y="906084"/>
                </a:lnTo>
                <a:lnTo>
                  <a:pt x="4647358" y="875223"/>
                </a:lnTo>
                <a:lnTo>
                  <a:pt x="4637825" y="844362"/>
                </a:lnTo>
                <a:lnTo>
                  <a:pt x="4628000" y="813500"/>
                </a:lnTo>
                <a:lnTo>
                  <a:pt x="4617878" y="790354"/>
                </a:lnTo>
                <a:lnTo>
                  <a:pt x="4607462" y="759493"/>
                </a:lnTo>
                <a:lnTo>
                  <a:pt x="4596751" y="728631"/>
                </a:lnTo>
                <a:lnTo>
                  <a:pt x="4585741" y="705485"/>
                </a:lnTo>
                <a:lnTo>
                  <a:pt x="4574435" y="674624"/>
                </a:lnTo>
                <a:lnTo>
                  <a:pt x="4562830" y="643763"/>
                </a:lnTo>
                <a:lnTo>
                  <a:pt x="4550926" y="620617"/>
                </a:lnTo>
                <a:lnTo>
                  <a:pt x="4538723" y="589755"/>
                </a:lnTo>
                <a:lnTo>
                  <a:pt x="4526220" y="558894"/>
                </a:lnTo>
                <a:lnTo>
                  <a:pt x="4513415" y="535748"/>
                </a:lnTo>
                <a:lnTo>
                  <a:pt x="4500308" y="504887"/>
                </a:lnTo>
                <a:lnTo>
                  <a:pt x="4486899" y="481741"/>
                </a:lnTo>
                <a:lnTo>
                  <a:pt x="4473186" y="450879"/>
                </a:lnTo>
                <a:lnTo>
                  <a:pt x="4459170" y="427733"/>
                </a:lnTo>
                <a:lnTo>
                  <a:pt x="4444849" y="396872"/>
                </a:lnTo>
                <a:lnTo>
                  <a:pt x="4430222" y="373726"/>
                </a:lnTo>
                <a:lnTo>
                  <a:pt x="4415288" y="342864"/>
                </a:lnTo>
                <a:lnTo>
                  <a:pt x="4400049" y="319718"/>
                </a:lnTo>
                <a:lnTo>
                  <a:pt x="4384501" y="296572"/>
                </a:lnTo>
                <a:lnTo>
                  <a:pt x="4368645" y="265711"/>
                </a:lnTo>
                <a:lnTo>
                  <a:pt x="4352480" y="242565"/>
                </a:lnTo>
                <a:lnTo>
                  <a:pt x="4336004" y="219419"/>
                </a:lnTo>
                <a:lnTo>
                  <a:pt x="4319219" y="188558"/>
                </a:lnTo>
                <a:lnTo>
                  <a:pt x="4302122" y="165412"/>
                </a:lnTo>
                <a:lnTo>
                  <a:pt x="4284713" y="142266"/>
                </a:lnTo>
                <a:lnTo>
                  <a:pt x="4266991" y="119120"/>
                </a:lnTo>
                <a:lnTo>
                  <a:pt x="4249030" y="95974"/>
                </a:lnTo>
                <a:lnTo>
                  <a:pt x="4230270" y="72828"/>
                </a:lnTo>
                <a:lnTo>
                  <a:pt x="4210911" y="49682"/>
                </a:lnTo>
                <a:lnTo>
                  <a:pt x="4191150" y="18820"/>
                </a:lnTo>
                <a:close/>
              </a:path>
            </a:pathLst>
          </a:custGeom>
          <a:pattFill prst="pct5">
            <a:fgClr>
              <a:schemeClr val="bg1"/>
            </a:fgClr>
            <a:bgClr>
              <a:schemeClr val="bg2"/>
            </a:bgClr>
          </a:pattFill>
          <a:effectLst>
            <a:innerShdw blurRad="50800" dist="38100" dir="10800000">
              <a:prstClr val="black">
                <a:alpha val="40000"/>
              </a:prstClr>
            </a:innerShdw>
          </a:effectLst>
        </p:spPr>
        <p:txBody>
          <a:bodyPr wrap="square" anchor="ctr">
            <a:noAutofit/>
          </a:bodyPr>
          <a:lstStyle>
            <a:lvl1pPr marL="0" indent="0" algn="ctr">
              <a:buNone/>
              <a:defRPr sz="1200">
                <a:solidFill>
                  <a:schemeClr val="tx1"/>
                </a:solidFill>
              </a:defRPr>
            </a:lvl1pPr>
          </a:lstStyle>
          <a:p>
            <a:r>
              <a:rPr lang="en-GB" dirty="0"/>
              <a:t>Click the icon to insert your image</a:t>
            </a:r>
          </a:p>
        </p:txBody>
      </p:sp>
      <p:grpSp>
        <p:nvGrpSpPr>
          <p:cNvPr id="8" name="Group 7">
            <a:extLst>
              <a:ext uri="{FF2B5EF4-FFF2-40B4-BE49-F238E27FC236}">
                <a16:creationId xmlns:a16="http://schemas.microsoft.com/office/drawing/2014/main" id="{46453A96-37AF-1544-BEE1-300A22421B87}"/>
              </a:ext>
            </a:extLst>
          </p:cNvPr>
          <p:cNvGrpSpPr/>
          <p:nvPr userDrawn="1"/>
        </p:nvGrpSpPr>
        <p:grpSpPr>
          <a:xfrm>
            <a:off x="229108" y="4301478"/>
            <a:ext cx="2878159" cy="2242669"/>
            <a:chOff x="229108" y="4301478"/>
            <a:chExt cx="2878159" cy="2242669"/>
          </a:xfrm>
        </p:grpSpPr>
        <p:sp>
          <p:nvSpPr>
            <p:cNvPr id="9" name="object 43">
              <a:extLst>
                <a:ext uri="{FF2B5EF4-FFF2-40B4-BE49-F238E27FC236}">
                  <a16:creationId xmlns:a16="http://schemas.microsoft.com/office/drawing/2014/main" id="{741CFC35-70B5-B44A-8711-FDB366FDF6D1}"/>
                </a:ext>
              </a:extLst>
            </p:cNvPr>
            <p:cNvSpPr/>
            <p:nvPr userDrawn="1"/>
          </p:nvSpPr>
          <p:spPr>
            <a:xfrm>
              <a:off x="506966" y="6217227"/>
              <a:ext cx="326920" cy="326920"/>
            </a:xfrm>
            <a:custGeom>
              <a:avLst/>
              <a:gdLst/>
              <a:ahLst/>
              <a:cxnLst/>
              <a:rect l="l" t="t" r="r" b="b"/>
              <a:pathLst>
                <a:path w="539115" h="539114">
                  <a:moveTo>
                    <a:pt x="292401" y="0"/>
                  </a:moveTo>
                  <a:lnTo>
                    <a:pt x="246322" y="0"/>
                  </a:lnTo>
                  <a:lnTo>
                    <a:pt x="200783" y="7820"/>
                  </a:lnTo>
                  <a:lnTo>
                    <a:pt x="156864" y="23460"/>
                  </a:lnTo>
                  <a:lnTo>
                    <a:pt x="115643" y="46921"/>
                  </a:lnTo>
                  <a:lnTo>
                    <a:pt x="78202" y="78202"/>
                  </a:lnTo>
                  <a:lnTo>
                    <a:pt x="46921" y="115643"/>
                  </a:lnTo>
                  <a:lnTo>
                    <a:pt x="23460" y="156864"/>
                  </a:lnTo>
                  <a:lnTo>
                    <a:pt x="7820" y="200783"/>
                  </a:lnTo>
                  <a:lnTo>
                    <a:pt x="0" y="246322"/>
                  </a:lnTo>
                  <a:lnTo>
                    <a:pt x="0" y="292401"/>
                  </a:lnTo>
                  <a:lnTo>
                    <a:pt x="7820" y="337941"/>
                  </a:lnTo>
                  <a:lnTo>
                    <a:pt x="23460" y="381860"/>
                  </a:lnTo>
                  <a:lnTo>
                    <a:pt x="46921" y="423080"/>
                  </a:lnTo>
                  <a:lnTo>
                    <a:pt x="78202" y="460522"/>
                  </a:lnTo>
                  <a:lnTo>
                    <a:pt x="115643" y="491803"/>
                  </a:lnTo>
                  <a:lnTo>
                    <a:pt x="156864" y="515263"/>
                  </a:lnTo>
                  <a:lnTo>
                    <a:pt x="200783" y="530904"/>
                  </a:lnTo>
                  <a:lnTo>
                    <a:pt x="246322" y="538724"/>
                  </a:lnTo>
                  <a:lnTo>
                    <a:pt x="292401" y="538724"/>
                  </a:lnTo>
                  <a:lnTo>
                    <a:pt x="337941" y="530904"/>
                  </a:lnTo>
                  <a:lnTo>
                    <a:pt x="381860" y="515263"/>
                  </a:lnTo>
                  <a:lnTo>
                    <a:pt x="423080" y="491803"/>
                  </a:lnTo>
                  <a:lnTo>
                    <a:pt x="460522" y="460522"/>
                  </a:lnTo>
                  <a:lnTo>
                    <a:pt x="491803" y="423080"/>
                  </a:lnTo>
                  <a:lnTo>
                    <a:pt x="515263" y="381860"/>
                  </a:lnTo>
                  <a:lnTo>
                    <a:pt x="530904" y="337941"/>
                  </a:lnTo>
                  <a:lnTo>
                    <a:pt x="538724" y="292401"/>
                  </a:lnTo>
                  <a:lnTo>
                    <a:pt x="538724" y="246322"/>
                  </a:lnTo>
                  <a:lnTo>
                    <a:pt x="530904" y="200783"/>
                  </a:lnTo>
                  <a:lnTo>
                    <a:pt x="515263" y="156864"/>
                  </a:lnTo>
                  <a:lnTo>
                    <a:pt x="491803" y="115643"/>
                  </a:lnTo>
                  <a:lnTo>
                    <a:pt x="460522" y="78202"/>
                  </a:lnTo>
                  <a:lnTo>
                    <a:pt x="423080" y="46921"/>
                  </a:lnTo>
                  <a:lnTo>
                    <a:pt x="381860" y="23460"/>
                  </a:lnTo>
                  <a:lnTo>
                    <a:pt x="337941" y="7820"/>
                  </a:lnTo>
                  <a:lnTo>
                    <a:pt x="292401" y="0"/>
                  </a:lnTo>
                  <a:close/>
                </a:path>
              </a:pathLst>
            </a:custGeom>
            <a:gradFill>
              <a:gsLst>
                <a:gs pos="33000">
                  <a:srgbClr val="EF7128"/>
                </a:gs>
                <a:gs pos="100000">
                  <a:srgbClr val="ED3F2F"/>
                </a:gs>
              </a:gsLst>
              <a:lin ang="8100000" scaled="1"/>
            </a:gradFill>
          </p:spPr>
          <p:txBody>
            <a:bodyPr wrap="square" lIns="0" tIns="0" rIns="0" bIns="0" rtlCol="0"/>
            <a:lstStyle/>
            <a:p>
              <a:endParaRPr sz="1092" dirty="0"/>
            </a:p>
          </p:txBody>
        </p:sp>
        <p:sp>
          <p:nvSpPr>
            <p:cNvPr id="10" name="object 45">
              <a:extLst>
                <a:ext uri="{FF2B5EF4-FFF2-40B4-BE49-F238E27FC236}">
                  <a16:creationId xmlns:a16="http://schemas.microsoft.com/office/drawing/2014/main" id="{F0C9B82B-C951-F948-86C3-FDF0CDC1E818}"/>
                </a:ext>
              </a:extLst>
            </p:cNvPr>
            <p:cNvSpPr/>
            <p:nvPr userDrawn="1"/>
          </p:nvSpPr>
          <p:spPr>
            <a:xfrm>
              <a:off x="229108" y="5668791"/>
              <a:ext cx="162112" cy="162112"/>
            </a:xfrm>
            <a:custGeom>
              <a:avLst/>
              <a:gdLst/>
              <a:ahLst/>
              <a:cxnLst/>
              <a:rect l="l" t="t" r="r" b="b"/>
              <a:pathLst>
                <a:path w="267334" h="267335">
                  <a:moveTo>
                    <a:pt x="154276" y="0"/>
                  </a:moveTo>
                  <a:lnTo>
                    <a:pt x="112896" y="0"/>
                  </a:lnTo>
                  <a:lnTo>
                    <a:pt x="73090" y="12668"/>
                  </a:lnTo>
                  <a:lnTo>
                    <a:pt x="38006" y="38006"/>
                  </a:lnTo>
                  <a:lnTo>
                    <a:pt x="12668" y="73089"/>
                  </a:lnTo>
                  <a:lnTo>
                    <a:pt x="0" y="112895"/>
                  </a:lnTo>
                  <a:lnTo>
                    <a:pt x="0" y="154276"/>
                  </a:lnTo>
                  <a:lnTo>
                    <a:pt x="12668" y="194082"/>
                  </a:lnTo>
                  <a:lnTo>
                    <a:pt x="38006" y="229166"/>
                  </a:lnTo>
                  <a:lnTo>
                    <a:pt x="73090" y="254503"/>
                  </a:lnTo>
                  <a:lnTo>
                    <a:pt x="112896" y="267172"/>
                  </a:lnTo>
                  <a:lnTo>
                    <a:pt x="154276" y="267172"/>
                  </a:lnTo>
                  <a:lnTo>
                    <a:pt x="194083" y="254503"/>
                  </a:lnTo>
                  <a:lnTo>
                    <a:pt x="229166" y="229166"/>
                  </a:lnTo>
                  <a:lnTo>
                    <a:pt x="254504" y="194082"/>
                  </a:lnTo>
                  <a:lnTo>
                    <a:pt x="267173" y="154276"/>
                  </a:lnTo>
                  <a:lnTo>
                    <a:pt x="267173" y="112895"/>
                  </a:lnTo>
                  <a:lnTo>
                    <a:pt x="254504" y="73089"/>
                  </a:lnTo>
                  <a:lnTo>
                    <a:pt x="229166" y="38006"/>
                  </a:lnTo>
                  <a:lnTo>
                    <a:pt x="194083" y="12668"/>
                  </a:lnTo>
                  <a:lnTo>
                    <a:pt x="154276" y="0"/>
                  </a:lnTo>
                  <a:close/>
                </a:path>
              </a:pathLst>
            </a:custGeom>
            <a:gradFill>
              <a:gsLst>
                <a:gs pos="33000">
                  <a:srgbClr val="EF7128"/>
                </a:gs>
                <a:gs pos="100000">
                  <a:srgbClr val="ED3F2F"/>
                </a:gs>
              </a:gsLst>
              <a:lin ang="8100000" scaled="1"/>
            </a:gradFill>
          </p:spPr>
          <p:txBody>
            <a:bodyPr wrap="square" lIns="0" tIns="0" rIns="0" bIns="0" rtlCol="0"/>
            <a:lstStyle/>
            <a:p>
              <a:endParaRPr sz="1092" dirty="0"/>
            </a:p>
          </p:txBody>
        </p:sp>
        <p:pic>
          <p:nvPicPr>
            <p:cNvPr id="11" name="Picture 10">
              <a:extLst>
                <a:ext uri="{FF2B5EF4-FFF2-40B4-BE49-F238E27FC236}">
                  <a16:creationId xmlns:a16="http://schemas.microsoft.com/office/drawing/2014/main" id="{3B7B6283-8002-574B-BA21-B21A8166861C}"/>
                </a:ext>
              </a:extLst>
            </p:cNvPr>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9031" y="4301478"/>
              <a:ext cx="2768236" cy="1031094"/>
            </a:xfrm>
            <a:prstGeom prst="rect">
              <a:avLst/>
            </a:prstGeom>
            <a:noFill/>
          </p:spPr>
        </p:pic>
        <p:sp>
          <p:nvSpPr>
            <p:cNvPr id="12" name="object 39">
              <a:extLst>
                <a:ext uri="{FF2B5EF4-FFF2-40B4-BE49-F238E27FC236}">
                  <a16:creationId xmlns:a16="http://schemas.microsoft.com/office/drawing/2014/main" id="{ECA274C5-1201-BB44-8B30-32A21A27B871}"/>
                </a:ext>
              </a:extLst>
            </p:cNvPr>
            <p:cNvSpPr/>
            <p:nvPr userDrawn="1"/>
          </p:nvSpPr>
          <p:spPr>
            <a:xfrm>
              <a:off x="1158955" y="5426203"/>
              <a:ext cx="785917" cy="785917"/>
            </a:xfrm>
            <a:custGeom>
              <a:avLst/>
              <a:gdLst/>
              <a:ahLst/>
              <a:cxnLst/>
              <a:rect l="l" t="t" r="r" b="b"/>
              <a:pathLst>
                <a:path w="1296034" h="1296035">
                  <a:moveTo>
                    <a:pt x="647714" y="0"/>
                  </a:moveTo>
                  <a:lnTo>
                    <a:pt x="602535" y="1567"/>
                  </a:lnTo>
                  <a:lnTo>
                    <a:pt x="557533" y="6271"/>
                  </a:lnTo>
                  <a:lnTo>
                    <a:pt x="512885" y="14110"/>
                  </a:lnTo>
                  <a:lnTo>
                    <a:pt x="468769" y="25085"/>
                  </a:lnTo>
                  <a:lnTo>
                    <a:pt x="425361" y="39196"/>
                  </a:lnTo>
                  <a:lnTo>
                    <a:pt x="382839" y="56443"/>
                  </a:lnTo>
                  <a:lnTo>
                    <a:pt x="341380" y="76825"/>
                  </a:lnTo>
                  <a:lnTo>
                    <a:pt x="301160" y="100343"/>
                  </a:lnTo>
                  <a:lnTo>
                    <a:pt x="262357" y="126996"/>
                  </a:lnTo>
                  <a:lnTo>
                    <a:pt x="225148" y="156786"/>
                  </a:lnTo>
                  <a:lnTo>
                    <a:pt x="189711" y="189711"/>
                  </a:lnTo>
                  <a:lnTo>
                    <a:pt x="156786" y="225148"/>
                  </a:lnTo>
                  <a:lnTo>
                    <a:pt x="126996" y="262357"/>
                  </a:lnTo>
                  <a:lnTo>
                    <a:pt x="100343" y="301159"/>
                  </a:lnTo>
                  <a:lnTo>
                    <a:pt x="76825" y="341379"/>
                  </a:lnTo>
                  <a:lnTo>
                    <a:pt x="56443" y="382839"/>
                  </a:lnTo>
                  <a:lnTo>
                    <a:pt x="39196" y="425361"/>
                  </a:lnTo>
                  <a:lnTo>
                    <a:pt x="25085" y="468769"/>
                  </a:lnTo>
                  <a:lnTo>
                    <a:pt x="14110" y="512885"/>
                  </a:lnTo>
                  <a:lnTo>
                    <a:pt x="6271" y="557532"/>
                  </a:lnTo>
                  <a:lnTo>
                    <a:pt x="1567" y="602534"/>
                  </a:lnTo>
                  <a:lnTo>
                    <a:pt x="0" y="647713"/>
                  </a:lnTo>
                  <a:lnTo>
                    <a:pt x="1567" y="692892"/>
                  </a:lnTo>
                  <a:lnTo>
                    <a:pt x="6271" y="737894"/>
                  </a:lnTo>
                  <a:lnTo>
                    <a:pt x="14110" y="782542"/>
                  </a:lnTo>
                  <a:lnTo>
                    <a:pt x="25085" y="826658"/>
                  </a:lnTo>
                  <a:lnTo>
                    <a:pt x="39196" y="870066"/>
                  </a:lnTo>
                  <a:lnTo>
                    <a:pt x="56443" y="912588"/>
                  </a:lnTo>
                  <a:lnTo>
                    <a:pt x="76825" y="954048"/>
                  </a:lnTo>
                  <a:lnTo>
                    <a:pt x="100343" y="994267"/>
                  </a:lnTo>
                  <a:lnTo>
                    <a:pt x="126996" y="1033070"/>
                  </a:lnTo>
                  <a:lnTo>
                    <a:pt x="156786" y="1070279"/>
                  </a:lnTo>
                  <a:lnTo>
                    <a:pt x="189711" y="1105716"/>
                  </a:lnTo>
                  <a:lnTo>
                    <a:pt x="225148" y="1138641"/>
                  </a:lnTo>
                  <a:lnTo>
                    <a:pt x="262357" y="1168431"/>
                  </a:lnTo>
                  <a:lnTo>
                    <a:pt x="301160" y="1195084"/>
                  </a:lnTo>
                  <a:lnTo>
                    <a:pt x="341380" y="1218602"/>
                  </a:lnTo>
                  <a:lnTo>
                    <a:pt x="382839" y="1238985"/>
                  </a:lnTo>
                  <a:lnTo>
                    <a:pt x="425361" y="1256231"/>
                  </a:lnTo>
                  <a:lnTo>
                    <a:pt x="468769" y="1270342"/>
                  </a:lnTo>
                  <a:lnTo>
                    <a:pt x="512885" y="1281317"/>
                  </a:lnTo>
                  <a:lnTo>
                    <a:pt x="557533" y="1289156"/>
                  </a:lnTo>
                  <a:lnTo>
                    <a:pt x="602535" y="1293860"/>
                  </a:lnTo>
                  <a:lnTo>
                    <a:pt x="647714" y="1295428"/>
                  </a:lnTo>
                  <a:lnTo>
                    <a:pt x="692893" y="1293860"/>
                  </a:lnTo>
                  <a:lnTo>
                    <a:pt x="737895" y="1289156"/>
                  </a:lnTo>
                  <a:lnTo>
                    <a:pt x="782542" y="1281317"/>
                  </a:lnTo>
                  <a:lnTo>
                    <a:pt x="826659" y="1270342"/>
                  </a:lnTo>
                  <a:lnTo>
                    <a:pt x="870066" y="1256231"/>
                  </a:lnTo>
                  <a:lnTo>
                    <a:pt x="912589" y="1238985"/>
                  </a:lnTo>
                  <a:lnTo>
                    <a:pt x="954048" y="1218602"/>
                  </a:lnTo>
                  <a:lnTo>
                    <a:pt x="994268" y="1195084"/>
                  </a:lnTo>
                  <a:lnTo>
                    <a:pt x="1033070" y="1168431"/>
                  </a:lnTo>
                  <a:lnTo>
                    <a:pt x="1070279" y="1138641"/>
                  </a:lnTo>
                  <a:lnTo>
                    <a:pt x="1105716" y="1105716"/>
                  </a:lnTo>
                  <a:lnTo>
                    <a:pt x="1138641" y="1070279"/>
                  </a:lnTo>
                  <a:lnTo>
                    <a:pt x="1168431" y="1033070"/>
                  </a:lnTo>
                  <a:lnTo>
                    <a:pt x="1195084" y="994267"/>
                  </a:lnTo>
                  <a:lnTo>
                    <a:pt x="1218602" y="954048"/>
                  </a:lnTo>
                  <a:lnTo>
                    <a:pt x="1238985" y="912588"/>
                  </a:lnTo>
                  <a:lnTo>
                    <a:pt x="1256231" y="870066"/>
                  </a:lnTo>
                  <a:lnTo>
                    <a:pt x="1270342" y="826658"/>
                  </a:lnTo>
                  <a:lnTo>
                    <a:pt x="1281317" y="782542"/>
                  </a:lnTo>
                  <a:lnTo>
                    <a:pt x="1289156" y="737894"/>
                  </a:lnTo>
                  <a:lnTo>
                    <a:pt x="1293860" y="692892"/>
                  </a:lnTo>
                  <a:lnTo>
                    <a:pt x="1295428" y="647713"/>
                  </a:lnTo>
                  <a:lnTo>
                    <a:pt x="1293860" y="602534"/>
                  </a:lnTo>
                  <a:lnTo>
                    <a:pt x="1289156" y="557532"/>
                  </a:lnTo>
                  <a:lnTo>
                    <a:pt x="1281317" y="512885"/>
                  </a:lnTo>
                  <a:lnTo>
                    <a:pt x="1270342" y="468769"/>
                  </a:lnTo>
                  <a:lnTo>
                    <a:pt x="1256231" y="425361"/>
                  </a:lnTo>
                  <a:lnTo>
                    <a:pt x="1238985" y="382839"/>
                  </a:lnTo>
                  <a:lnTo>
                    <a:pt x="1218602" y="341379"/>
                  </a:lnTo>
                  <a:lnTo>
                    <a:pt x="1195084" y="301159"/>
                  </a:lnTo>
                  <a:lnTo>
                    <a:pt x="1168431" y="262357"/>
                  </a:lnTo>
                  <a:lnTo>
                    <a:pt x="1138641" y="225148"/>
                  </a:lnTo>
                  <a:lnTo>
                    <a:pt x="1105716" y="189711"/>
                  </a:lnTo>
                  <a:lnTo>
                    <a:pt x="1070279" y="156786"/>
                  </a:lnTo>
                  <a:lnTo>
                    <a:pt x="1033070" y="126996"/>
                  </a:lnTo>
                  <a:lnTo>
                    <a:pt x="994268" y="100343"/>
                  </a:lnTo>
                  <a:lnTo>
                    <a:pt x="954048" y="76825"/>
                  </a:lnTo>
                  <a:lnTo>
                    <a:pt x="912589" y="56443"/>
                  </a:lnTo>
                  <a:lnTo>
                    <a:pt x="870066" y="39196"/>
                  </a:lnTo>
                  <a:lnTo>
                    <a:pt x="826659" y="25085"/>
                  </a:lnTo>
                  <a:lnTo>
                    <a:pt x="782542" y="14110"/>
                  </a:lnTo>
                  <a:lnTo>
                    <a:pt x="737895" y="6271"/>
                  </a:lnTo>
                  <a:lnTo>
                    <a:pt x="692893" y="1567"/>
                  </a:lnTo>
                  <a:lnTo>
                    <a:pt x="647714" y="0"/>
                  </a:lnTo>
                  <a:close/>
                </a:path>
              </a:pathLst>
            </a:custGeom>
            <a:gradFill>
              <a:gsLst>
                <a:gs pos="33000">
                  <a:srgbClr val="EF7128"/>
                </a:gs>
                <a:gs pos="100000">
                  <a:srgbClr val="ED3F2F"/>
                </a:gs>
              </a:gsLst>
              <a:lin ang="8100000" scaled="1"/>
            </a:gradFill>
          </p:spPr>
          <p:txBody>
            <a:bodyPr wrap="square" lIns="0" tIns="0" rIns="0" bIns="0" rtlCol="0"/>
            <a:lstStyle/>
            <a:p>
              <a:endParaRPr sz="1092" dirty="0"/>
            </a:p>
          </p:txBody>
        </p:sp>
      </p:grpSp>
      <p:sp>
        <p:nvSpPr>
          <p:cNvPr id="2" name="Title 1">
            <a:extLst>
              <a:ext uri="{FF2B5EF4-FFF2-40B4-BE49-F238E27FC236}">
                <a16:creationId xmlns:a16="http://schemas.microsoft.com/office/drawing/2014/main" id="{1486FA6B-8CDB-0E44-8379-28F741AB7600}"/>
              </a:ext>
            </a:extLst>
          </p:cNvPr>
          <p:cNvSpPr>
            <a:spLocks noGrp="1"/>
          </p:cNvSpPr>
          <p:nvPr>
            <p:ph type="ctrTitle" hasCustomPrompt="1"/>
          </p:nvPr>
        </p:nvSpPr>
        <p:spPr>
          <a:xfrm>
            <a:off x="442913" y="1136478"/>
            <a:ext cx="4968183" cy="1376513"/>
          </a:xfrm>
        </p:spPr>
        <p:txBody>
          <a:bodyPr lIns="0" tIns="0" bIns="144000" anchor="b" anchorCtr="0">
            <a:spAutoFit/>
          </a:bodyPr>
          <a:lstStyle>
            <a:lvl1pPr algn="l">
              <a:lnSpc>
                <a:spcPct val="100000"/>
              </a:lnSpc>
              <a:defRPr sz="4000" b="1">
                <a:solidFill>
                  <a:schemeClr val="accent1"/>
                </a:solidFill>
              </a:defRPr>
            </a:lvl1pPr>
          </a:lstStyle>
          <a:p>
            <a:r>
              <a:rPr lang="en-GB" dirty="0"/>
              <a:t>Presentation Title: Gadugi Bold 40pt</a:t>
            </a:r>
          </a:p>
        </p:txBody>
      </p:sp>
      <p:sp>
        <p:nvSpPr>
          <p:cNvPr id="3" name="Subtitle 2">
            <a:extLst>
              <a:ext uri="{FF2B5EF4-FFF2-40B4-BE49-F238E27FC236}">
                <a16:creationId xmlns:a16="http://schemas.microsoft.com/office/drawing/2014/main" id="{B6173AD2-5EBA-C94A-A10A-E3FCBB5E5F9A}"/>
              </a:ext>
            </a:extLst>
          </p:cNvPr>
          <p:cNvSpPr>
            <a:spLocks noGrp="1"/>
          </p:cNvSpPr>
          <p:nvPr>
            <p:ph type="subTitle" idx="1" hasCustomPrompt="1"/>
          </p:nvPr>
        </p:nvSpPr>
        <p:spPr>
          <a:xfrm>
            <a:off x="442913" y="2576711"/>
            <a:ext cx="4968183" cy="665210"/>
          </a:xfrm>
        </p:spPr>
        <p:txBody>
          <a:bodyPr lIns="0" tIns="144000" bIns="144000">
            <a:spAutoFit/>
          </a:bodyPr>
          <a:lstStyle>
            <a:lvl1pPr marL="0" indent="0" algn="l">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Presented by…</a:t>
            </a:r>
          </a:p>
        </p:txBody>
      </p:sp>
      <p:cxnSp>
        <p:nvCxnSpPr>
          <p:cNvPr id="14" name="Straight Connector 13">
            <a:extLst>
              <a:ext uri="{FF2B5EF4-FFF2-40B4-BE49-F238E27FC236}">
                <a16:creationId xmlns:a16="http://schemas.microsoft.com/office/drawing/2014/main" id="{693D7C67-50DF-AC4C-B782-A168B9C0E883}"/>
              </a:ext>
            </a:extLst>
          </p:cNvPr>
          <p:cNvCxnSpPr>
            <a:cxnSpLocks/>
          </p:cNvCxnSpPr>
          <p:nvPr userDrawn="1"/>
        </p:nvCxnSpPr>
        <p:spPr>
          <a:xfrm flipH="1">
            <a:off x="442913" y="2544850"/>
            <a:ext cx="1981200"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39D195C9-70A8-1442-A464-BE26875D9C70}"/>
              </a:ext>
            </a:extLst>
          </p:cNvPr>
          <p:cNvSpPr>
            <a:spLocks noGrp="1"/>
          </p:cNvSpPr>
          <p:nvPr>
            <p:ph type="body" sz="quarter" idx="10" hasCustomPrompt="1"/>
          </p:nvPr>
        </p:nvSpPr>
        <p:spPr>
          <a:xfrm>
            <a:off x="442913" y="3263643"/>
            <a:ext cx="3616469" cy="567811"/>
          </a:xfrm>
        </p:spPr>
        <p:txBody>
          <a:bodyPr wrap="square" lIns="0" tIns="144000" bIns="144000">
            <a:spAutoFit/>
          </a:bodyPr>
          <a:lstStyle>
            <a:lvl1pPr marL="0" indent="0">
              <a:buNone/>
              <a:defRPr sz="1800">
                <a:solidFill>
                  <a:schemeClr val="tx2"/>
                </a:solidFill>
              </a:defRPr>
            </a:lvl1pPr>
          </a:lstStyle>
          <a:p>
            <a:pPr lvl="0"/>
            <a:r>
              <a:rPr lang="en-GB" sz="2000" dirty="0"/>
              <a:t>Date</a:t>
            </a:r>
            <a:endParaRPr lang="en-GB" dirty="0"/>
          </a:p>
        </p:txBody>
      </p:sp>
    </p:spTree>
    <p:extLst>
      <p:ext uri="{BB962C8B-B14F-4D97-AF65-F5344CB8AC3E}">
        <p14:creationId xmlns:p14="http://schemas.microsoft.com/office/powerpoint/2010/main" val="1452133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278">
          <p15:clr>
            <a:srgbClr val="FBAE40"/>
          </p15:clr>
        </p15:guide>
        <p15:guide id="6" orient="horz" pos="40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x 5">
    <p:spTree>
      <p:nvGrpSpPr>
        <p:cNvPr id="1" name=""/>
        <p:cNvGrpSpPr/>
        <p:nvPr/>
      </p:nvGrpSpPr>
      <p:grpSpPr>
        <a:xfrm>
          <a:off x="0" y="0"/>
          <a:ext cx="0" cy="0"/>
          <a:chOff x="0" y="0"/>
          <a:chExt cx="0" cy="0"/>
        </a:xfrm>
      </p:grpSpPr>
      <p:sp>
        <p:nvSpPr>
          <p:cNvPr id="53" name="Freeform 52"/>
          <p:cNvSpPr/>
          <p:nvPr userDrawn="1"/>
        </p:nvSpPr>
        <p:spPr>
          <a:xfrm>
            <a:off x="1362144" y="1074663"/>
            <a:ext cx="1409960" cy="1368403"/>
          </a:xfrm>
          <a:custGeom>
            <a:avLst/>
            <a:gdLst>
              <a:gd name="connsiteX0" fmla="*/ 734129 w 2587746"/>
              <a:gd name="connsiteY0" fmla="*/ 0 h 2511474"/>
              <a:gd name="connsiteX1" fmla="*/ 2149983 w 2587746"/>
              <a:gd name="connsiteY1" fmla="*/ 0 h 2511474"/>
              <a:gd name="connsiteX2" fmla="*/ 2587746 w 2587746"/>
              <a:gd name="connsiteY2" fmla="*/ 437763 h 2511474"/>
              <a:gd name="connsiteX3" fmla="*/ 2587746 w 2587746"/>
              <a:gd name="connsiteY3" fmla="*/ 1768481 h 2511474"/>
              <a:gd name="connsiteX4" fmla="*/ 2238208 w 2587746"/>
              <a:gd name="connsiteY4" fmla="*/ 2197350 h 2511474"/>
              <a:gd name="connsiteX5" fmla="*/ 2236801 w 2587746"/>
              <a:gd name="connsiteY5" fmla="*/ 2197492 h 2511474"/>
              <a:gd name="connsiteX6" fmla="*/ 2217885 w 2587746"/>
              <a:gd name="connsiteY6" fmla="*/ 2254104 h 2511474"/>
              <a:gd name="connsiteX7" fmla="*/ 1722579 w 2587746"/>
              <a:gd name="connsiteY7" fmla="*/ 2500636 h 2511474"/>
              <a:gd name="connsiteX8" fmla="*/ 341471 w 2587746"/>
              <a:gd name="connsiteY8" fmla="*/ 2188893 h 2511474"/>
              <a:gd name="connsiteX9" fmla="*/ 10838 w 2587746"/>
              <a:gd name="connsiteY9" fmla="*/ 1665486 h 2511474"/>
              <a:gd name="connsiteX10" fmla="*/ 303151 w 2587746"/>
              <a:gd name="connsiteY10" fmla="*/ 370462 h 2511474"/>
              <a:gd name="connsiteX11" fmla="*/ 305260 w 2587746"/>
              <a:gd name="connsiteY11" fmla="*/ 349539 h 2511474"/>
              <a:gd name="connsiteX12" fmla="*/ 734129 w 2587746"/>
              <a:gd name="connsiteY12" fmla="*/ 0 h 251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746" h="2511474">
                <a:moveTo>
                  <a:pt x="734129" y="0"/>
                </a:moveTo>
                <a:lnTo>
                  <a:pt x="2149983" y="0"/>
                </a:lnTo>
                <a:cubicBezTo>
                  <a:pt x="2391753" y="0"/>
                  <a:pt x="2587746" y="195993"/>
                  <a:pt x="2587746" y="437763"/>
                </a:cubicBezTo>
                <a:lnTo>
                  <a:pt x="2587746" y="1768481"/>
                </a:lnTo>
                <a:cubicBezTo>
                  <a:pt x="2587746" y="1980030"/>
                  <a:pt x="2437689" y="2156531"/>
                  <a:pt x="2238208" y="2197350"/>
                </a:cubicBezTo>
                <a:lnTo>
                  <a:pt x="2236801" y="2197492"/>
                </a:lnTo>
                <a:lnTo>
                  <a:pt x="2217885" y="2254104"/>
                </a:lnTo>
                <a:cubicBezTo>
                  <a:pt x="2134145" y="2439703"/>
                  <a:pt x="1928936" y="2547215"/>
                  <a:pt x="1722579" y="2500636"/>
                </a:cubicBezTo>
                <a:lnTo>
                  <a:pt x="341471" y="2188893"/>
                </a:lnTo>
                <a:cubicBezTo>
                  <a:pt x="105634" y="2135660"/>
                  <a:pt x="-42395" y="1901323"/>
                  <a:pt x="10838" y="1665486"/>
                </a:cubicBezTo>
                <a:lnTo>
                  <a:pt x="303151" y="370462"/>
                </a:lnTo>
                <a:lnTo>
                  <a:pt x="305260" y="349539"/>
                </a:lnTo>
                <a:cubicBezTo>
                  <a:pt x="346080" y="150057"/>
                  <a:pt x="522580" y="0"/>
                  <a:pt x="734129" y="0"/>
                </a:cubicBezTo>
                <a:close/>
              </a:path>
            </a:pathLst>
          </a:cu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104"/>
          <p:cNvSpPr>
            <a:spLocks noGrp="1" noChangeAspect="1"/>
          </p:cNvSpPr>
          <p:nvPr>
            <p:ph type="pic" sz="quarter" idx="13" hasCustomPrompt="1"/>
          </p:nvPr>
        </p:nvSpPr>
        <p:spPr>
          <a:xfrm>
            <a:off x="1541203" y="1191994"/>
            <a:ext cx="1440380" cy="144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lumMod val="95000"/>
              </a:schemeClr>
            </a:fgClr>
            <a:bgClr>
              <a:schemeClr val="bg2"/>
            </a:bgClr>
          </a:pattFill>
        </p:spPr>
        <p:txBody>
          <a:bodyPr wrap="square" anchor="ctr">
            <a:noAutofit/>
          </a:bodyPr>
          <a:lstStyle>
            <a:lvl1pPr marL="0" indent="0" algn="ctr">
              <a:buNone/>
              <a:defRPr sz="1200"/>
            </a:lvl1pPr>
          </a:lstStyle>
          <a:p>
            <a:r>
              <a:rPr lang="en-US" dirty="0"/>
              <a:t>Click on icon to insert image</a:t>
            </a:r>
          </a:p>
        </p:txBody>
      </p:sp>
      <p:sp>
        <p:nvSpPr>
          <p:cNvPr id="58" name="Text Placeholder 4"/>
          <p:cNvSpPr>
            <a:spLocks noGrp="1"/>
          </p:cNvSpPr>
          <p:nvPr>
            <p:ph type="body" sz="quarter" idx="24"/>
          </p:nvPr>
        </p:nvSpPr>
        <p:spPr>
          <a:xfrm>
            <a:off x="442912" y="2748802"/>
            <a:ext cx="3636963" cy="438686"/>
          </a:xfrm>
          <a:prstGeom prst="rect">
            <a:avLst/>
          </a:prstGeom>
        </p:spPr>
        <p:txBody>
          <a:bodyPr anchor="ctr">
            <a:noAutofit/>
          </a:bodyPr>
          <a:lstStyle>
            <a:lvl1pPr marL="0" indent="0" algn="ctr">
              <a:lnSpc>
                <a:spcPct val="124000"/>
              </a:lnSpc>
              <a:buFont typeface="Arial" panose="020B0604020202020204" pitchFamily="34" charset="0"/>
              <a:buNone/>
              <a:defRPr sz="2000" b="1">
                <a:solidFill>
                  <a:srgbClr val="142C5B"/>
                </a:solidFill>
              </a:defRPr>
            </a:lvl1pPr>
          </a:lstStyle>
          <a:p>
            <a:pPr lvl="0"/>
            <a:r>
              <a:rPr lang="en-US"/>
              <a:t>Click to edit Master text styles</a:t>
            </a:r>
          </a:p>
        </p:txBody>
      </p:sp>
      <p:sp>
        <p:nvSpPr>
          <p:cNvPr id="59" name="Text Placeholder 4"/>
          <p:cNvSpPr>
            <a:spLocks noGrp="1"/>
          </p:cNvSpPr>
          <p:nvPr>
            <p:ph type="body" sz="quarter" idx="25"/>
          </p:nvPr>
        </p:nvSpPr>
        <p:spPr>
          <a:xfrm>
            <a:off x="893393" y="3232902"/>
            <a:ext cx="2736000" cy="627128"/>
          </a:xfrm>
          <a:prstGeom prst="rect">
            <a:avLst/>
          </a:prstGeom>
        </p:spPr>
        <p:txBody>
          <a:bodyPr anchor="t">
            <a:noAutofit/>
          </a:bodyPr>
          <a:lstStyle>
            <a:lvl1pPr marL="0" indent="0" algn="ctr">
              <a:lnSpc>
                <a:spcPct val="110000"/>
              </a:lnSpc>
              <a:spcBef>
                <a:spcPts val="0"/>
              </a:spcBef>
              <a:spcAft>
                <a:spcPts val="600"/>
              </a:spcAft>
              <a:buClr>
                <a:srgbClr val="266C98"/>
              </a:buClr>
              <a:buFont typeface="Arial" panose="020B0604020202020204" pitchFamily="34" charset="0"/>
              <a:buNone/>
              <a:defRPr sz="1400" b="0">
                <a:solidFill>
                  <a:schemeClr val="tx1"/>
                </a:solidFill>
              </a:defRPr>
            </a:lvl1pPr>
          </a:lstStyle>
          <a:p>
            <a:pPr lvl="0"/>
            <a:r>
              <a:rPr lang="en-US"/>
              <a:t>Click to edit Master text styles</a:t>
            </a:r>
          </a:p>
        </p:txBody>
      </p:sp>
      <p:sp>
        <p:nvSpPr>
          <p:cNvPr id="23" name="Freeform: Shape 22">
            <a:extLst>
              <a:ext uri="{FF2B5EF4-FFF2-40B4-BE49-F238E27FC236}">
                <a16:creationId xmlns:a16="http://schemas.microsoft.com/office/drawing/2014/main" id="{88132EA6-953C-499B-874C-556FAB32C38D}"/>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4" name="Slide Number Placeholder 5">
            <a:extLst>
              <a:ext uri="{FF2B5EF4-FFF2-40B4-BE49-F238E27FC236}">
                <a16:creationId xmlns:a16="http://schemas.microsoft.com/office/drawing/2014/main" id="{0CA5B645-49B9-4E4E-90FD-4B810D465C07}"/>
              </a:ext>
            </a:extLst>
          </p:cNvPr>
          <p:cNvSpPr>
            <a:spLocks noGrp="1"/>
          </p:cNvSpPr>
          <p:nvPr>
            <p:ph type="sldNum" sz="quarter" idx="36"/>
          </p:nvPr>
        </p:nvSpPr>
        <p:spPr>
          <a:xfrm>
            <a:off x="11387392"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18" name="Title 1">
            <a:extLst>
              <a:ext uri="{FF2B5EF4-FFF2-40B4-BE49-F238E27FC236}">
                <a16:creationId xmlns:a16="http://schemas.microsoft.com/office/drawing/2014/main" id="{1B3B12E7-6E11-1B4A-AD62-37DF22ABE581}"/>
              </a:ext>
            </a:extLst>
          </p:cNvPr>
          <p:cNvSpPr>
            <a:spLocks noGrp="1"/>
          </p:cNvSpPr>
          <p:nvPr>
            <p:ph type="title" hasCustomPrompt="1"/>
          </p:nvPr>
        </p:nvSpPr>
        <p:spPr>
          <a:xfrm>
            <a:off x="442913" y="365126"/>
            <a:ext cx="11306175" cy="545694"/>
          </a:xfrm>
        </p:spPr>
        <p:txBody>
          <a:bodyPr/>
          <a:lstStyle/>
          <a:p>
            <a:r>
              <a:rPr lang="en-GB" dirty="0"/>
              <a:t>Heading – Bold 28pt Navy</a:t>
            </a:r>
          </a:p>
        </p:txBody>
      </p:sp>
      <p:sp>
        <p:nvSpPr>
          <p:cNvPr id="40" name="Freeform 39">
            <a:extLst>
              <a:ext uri="{FF2B5EF4-FFF2-40B4-BE49-F238E27FC236}">
                <a16:creationId xmlns:a16="http://schemas.microsoft.com/office/drawing/2014/main" id="{DD3B674C-F955-0C45-AD25-3932E0CE8CDA}"/>
              </a:ext>
            </a:extLst>
          </p:cNvPr>
          <p:cNvSpPr/>
          <p:nvPr userDrawn="1"/>
        </p:nvSpPr>
        <p:spPr>
          <a:xfrm>
            <a:off x="9041632" y="1074663"/>
            <a:ext cx="1409960" cy="1368403"/>
          </a:xfrm>
          <a:custGeom>
            <a:avLst/>
            <a:gdLst>
              <a:gd name="connsiteX0" fmla="*/ 734129 w 2587746"/>
              <a:gd name="connsiteY0" fmla="*/ 0 h 2511474"/>
              <a:gd name="connsiteX1" fmla="*/ 2149983 w 2587746"/>
              <a:gd name="connsiteY1" fmla="*/ 0 h 2511474"/>
              <a:gd name="connsiteX2" fmla="*/ 2587746 w 2587746"/>
              <a:gd name="connsiteY2" fmla="*/ 437763 h 2511474"/>
              <a:gd name="connsiteX3" fmla="*/ 2587746 w 2587746"/>
              <a:gd name="connsiteY3" fmla="*/ 1768481 h 2511474"/>
              <a:gd name="connsiteX4" fmla="*/ 2238208 w 2587746"/>
              <a:gd name="connsiteY4" fmla="*/ 2197350 h 2511474"/>
              <a:gd name="connsiteX5" fmla="*/ 2236801 w 2587746"/>
              <a:gd name="connsiteY5" fmla="*/ 2197492 h 2511474"/>
              <a:gd name="connsiteX6" fmla="*/ 2217885 w 2587746"/>
              <a:gd name="connsiteY6" fmla="*/ 2254104 h 2511474"/>
              <a:gd name="connsiteX7" fmla="*/ 1722579 w 2587746"/>
              <a:gd name="connsiteY7" fmla="*/ 2500636 h 2511474"/>
              <a:gd name="connsiteX8" fmla="*/ 341471 w 2587746"/>
              <a:gd name="connsiteY8" fmla="*/ 2188893 h 2511474"/>
              <a:gd name="connsiteX9" fmla="*/ 10838 w 2587746"/>
              <a:gd name="connsiteY9" fmla="*/ 1665486 h 2511474"/>
              <a:gd name="connsiteX10" fmla="*/ 303151 w 2587746"/>
              <a:gd name="connsiteY10" fmla="*/ 370462 h 2511474"/>
              <a:gd name="connsiteX11" fmla="*/ 305260 w 2587746"/>
              <a:gd name="connsiteY11" fmla="*/ 349539 h 2511474"/>
              <a:gd name="connsiteX12" fmla="*/ 734129 w 2587746"/>
              <a:gd name="connsiteY12" fmla="*/ 0 h 251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746" h="2511474">
                <a:moveTo>
                  <a:pt x="734129" y="0"/>
                </a:moveTo>
                <a:lnTo>
                  <a:pt x="2149983" y="0"/>
                </a:lnTo>
                <a:cubicBezTo>
                  <a:pt x="2391753" y="0"/>
                  <a:pt x="2587746" y="195993"/>
                  <a:pt x="2587746" y="437763"/>
                </a:cubicBezTo>
                <a:lnTo>
                  <a:pt x="2587746" y="1768481"/>
                </a:lnTo>
                <a:cubicBezTo>
                  <a:pt x="2587746" y="1980030"/>
                  <a:pt x="2437689" y="2156531"/>
                  <a:pt x="2238208" y="2197350"/>
                </a:cubicBezTo>
                <a:lnTo>
                  <a:pt x="2236801" y="2197492"/>
                </a:lnTo>
                <a:lnTo>
                  <a:pt x="2217885" y="2254104"/>
                </a:lnTo>
                <a:cubicBezTo>
                  <a:pt x="2134145" y="2439703"/>
                  <a:pt x="1928936" y="2547215"/>
                  <a:pt x="1722579" y="2500636"/>
                </a:cubicBezTo>
                <a:lnTo>
                  <a:pt x="341471" y="2188893"/>
                </a:lnTo>
                <a:cubicBezTo>
                  <a:pt x="105634" y="2135660"/>
                  <a:pt x="-42395" y="1901323"/>
                  <a:pt x="10838" y="1665486"/>
                </a:cubicBezTo>
                <a:lnTo>
                  <a:pt x="303151" y="370462"/>
                </a:lnTo>
                <a:lnTo>
                  <a:pt x="305260" y="349539"/>
                </a:lnTo>
                <a:cubicBezTo>
                  <a:pt x="346080" y="150057"/>
                  <a:pt x="522580" y="0"/>
                  <a:pt x="73412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icture Placeholder 104">
            <a:extLst>
              <a:ext uri="{FF2B5EF4-FFF2-40B4-BE49-F238E27FC236}">
                <a16:creationId xmlns:a16="http://schemas.microsoft.com/office/drawing/2014/main" id="{A1FCBEF9-A36D-B74D-A7B5-2FF02F70B6EC}"/>
              </a:ext>
            </a:extLst>
          </p:cNvPr>
          <p:cNvSpPr>
            <a:spLocks noGrp="1" noChangeAspect="1"/>
          </p:cNvSpPr>
          <p:nvPr>
            <p:ph type="pic" sz="quarter" idx="37" hasCustomPrompt="1"/>
          </p:nvPr>
        </p:nvSpPr>
        <p:spPr>
          <a:xfrm>
            <a:off x="9220691" y="1191994"/>
            <a:ext cx="1440380" cy="144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lumMod val="95000"/>
              </a:schemeClr>
            </a:fgClr>
            <a:bgClr>
              <a:schemeClr val="bg2"/>
            </a:bgClr>
          </a:pattFill>
        </p:spPr>
        <p:txBody>
          <a:bodyPr wrap="square" anchor="ctr">
            <a:noAutofit/>
          </a:bodyPr>
          <a:lstStyle>
            <a:lvl1pPr marL="0" indent="0" algn="ctr">
              <a:buNone/>
              <a:defRPr sz="1200"/>
            </a:lvl1pPr>
          </a:lstStyle>
          <a:p>
            <a:r>
              <a:rPr lang="en-US" dirty="0"/>
              <a:t>Click on icon to insert image</a:t>
            </a:r>
          </a:p>
        </p:txBody>
      </p:sp>
      <p:sp>
        <p:nvSpPr>
          <p:cNvPr id="42" name="Text Placeholder 4">
            <a:extLst>
              <a:ext uri="{FF2B5EF4-FFF2-40B4-BE49-F238E27FC236}">
                <a16:creationId xmlns:a16="http://schemas.microsoft.com/office/drawing/2014/main" id="{19D65CB7-BAC1-2D4E-B2A8-CCBA6AD1EA4E}"/>
              </a:ext>
            </a:extLst>
          </p:cNvPr>
          <p:cNvSpPr>
            <a:spLocks noGrp="1"/>
          </p:cNvSpPr>
          <p:nvPr>
            <p:ph type="body" sz="quarter" idx="38"/>
          </p:nvPr>
        </p:nvSpPr>
        <p:spPr>
          <a:xfrm>
            <a:off x="8122400" y="2748802"/>
            <a:ext cx="3636963" cy="438686"/>
          </a:xfrm>
          <a:prstGeom prst="rect">
            <a:avLst/>
          </a:prstGeom>
        </p:spPr>
        <p:txBody>
          <a:bodyPr anchor="ctr">
            <a:noAutofit/>
          </a:bodyPr>
          <a:lstStyle>
            <a:lvl1pPr marL="0" indent="0" algn="ctr">
              <a:lnSpc>
                <a:spcPct val="124000"/>
              </a:lnSpc>
              <a:buFont typeface="Arial" panose="020B0604020202020204" pitchFamily="34" charset="0"/>
              <a:buNone/>
              <a:defRPr sz="2000" b="1">
                <a:solidFill>
                  <a:schemeClr val="accent3"/>
                </a:solidFill>
              </a:defRPr>
            </a:lvl1pPr>
          </a:lstStyle>
          <a:p>
            <a:pPr lvl="0"/>
            <a:r>
              <a:rPr lang="en-US"/>
              <a:t>Click to edit Master text styles</a:t>
            </a:r>
          </a:p>
        </p:txBody>
      </p:sp>
      <p:sp>
        <p:nvSpPr>
          <p:cNvPr id="43" name="Text Placeholder 4">
            <a:extLst>
              <a:ext uri="{FF2B5EF4-FFF2-40B4-BE49-F238E27FC236}">
                <a16:creationId xmlns:a16="http://schemas.microsoft.com/office/drawing/2014/main" id="{AA38CC9F-627A-4A42-AC98-B173472010C5}"/>
              </a:ext>
            </a:extLst>
          </p:cNvPr>
          <p:cNvSpPr>
            <a:spLocks noGrp="1"/>
          </p:cNvSpPr>
          <p:nvPr>
            <p:ph type="body" sz="quarter" idx="39"/>
          </p:nvPr>
        </p:nvSpPr>
        <p:spPr>
          <a:xfrm>
            <a:off x="8572881" y="3232902"/>
            <a:ext cx="2736000" cy="627128"/>
          </a:xfrm>
          <a:prstGeom prst="rect">
            <a:avLst/>
          </a:prstGeom>
        </p:spPr>
        <p:txBody>
          <a:bodyPr anchor="t">
            <a:noAutofit/>
          </a:bodyPr>
          <a:lstStyle>
            <a:lvl1pPr marL="0" indent="0" algn="ctr">
              <a:lnSpc>
                <a:spcPct val="110000"/>
              </a:lnSpc>
              <a:spcBef>
                <a:spcPts val="0"/>
              </a:spcBef>
              <a:spcAft>
                <a:spcPts val="600"/>
              </a:spcAft>
              <a:buClr>
                <a:srgbClr val="266C98"/>
              </a:buClr>
              <a:buFont typeface="Arial" panose="020B0604020202020204" pitchFamily="34" charset="0"/>
              <a:buNone/>
              <a:defRPr sz="1400" b="0">
                <a:solidFill>
                  <a:schemeClr val="tx1"/>
                </a:solidFill>
              </a:defRPr>
            </a:lvl1pPr>
          </a:lstStyle>
          <a:p>
            <a:pPr lvl="0"/>
            <a:r>
              <a:rPr lang="en-US"/>
              <a:t>Click to edit Master text styles</a:t>
            </a:r>
          </a:p>
        </p:txBody>
      </p:sp>
      <p:sp>
        <p:nvSpPr>
          <p:cNvPr id="44" name="Freeform 43">
            <a:extLst>
              <a:ext uri="{FF2B5EF4-FFF2-40B4-BE49-F238E27FC236}">
                <a16:creationId xmlns:a16="http://schemas.microsoft.com/office/drawing/2014/main" id="{2C42A4B9-0CC6-5840-9EB7-16E485A4D638}"/>
              </a:ext>
            </a:extLst>
          </p:cNvPr>
          <p:cNvSpPr/>
          <p:nvPr userDrawn="1"/>
        </p:nvSpPr>
        <p:spPr>
          <a:xfrm>
            <a:off x="5201887" y="1074663"/>
            <a:ext cx="1409960" cy="1368403"/>
          </a:xfrm>
          <a:custGeom>
            <a:avLst/>
            <a:gdLst>
              <a:gd name="connsiteX0" fmla="*/ 734129 w 2587746"/>
              <a:gd name="connsiteY0" fmla="*/ 0 h 2511474"/>
              <a:gd name="connsiteX1" fmla="*/ 2149983 w 2587746"/>
              <a:gd name="connsiteY1" fmla="*/ 0 h 2511474"/>
              <a:gd name="connsiteX2" fmla="*/ 2587746 w 2587746"/>
              <a:gd name="connsiteY2" fmla="*/ 437763 h 2511474"/>
              <a:gd name="connsiteX3" fmla="*/ 2587746 w 2587746"/>
              <a:gd name="connsiteY3" fmla="*/ 1768481 h 2511474"/>
              <a:gd name="connsiteX4" fmla="*/ 2238208 w 2587746"/>
              <a:gd name="connsiteY4" fmla="*/ 2197350 h 2511474"/>
              <a:gd name="connsiteX5" fmla="*/ 2236801 w 2587746"/>
              <a:gd name="connsiteY5" fmla="*/ 2197492 h 2511474"/>
              <a:gd name="connsiteX6" fmla="*/ 2217885 w 2587746"/>
              <a:gd name="connsiteY6" fmla="*/ 2254104 h 2511474"/>
              <a:gd name="connsiteX7" fmla="*/ 1722579 w 2587746"/>
              <a:gd name="connsiteY7" fmla="*/ 2500636 h 2511474"/>
              <a:gd name="connsiteX8" fmla="*/ 341471 w 2587746"/>
              <a:gd name="connsiteY8" fmla="*/ 2188893 h 2511474"/>
              <a:gd name="connsiteX9" fmla="*/ 10838 w 2587746"/>
              <a:gd name="connsiteY9" fmla="*/ 1665486 h 2511474"/>
              <a:gd name="connsiteX10" fmla="*/ 303151 w 2587746"/>
              <a:gd name="connsiteY10" fmla="*/ 370462 h 2511474"/>
              <a:gd name="connsiteX11" fmla="*/ 305260 w 2587746"/>
              <a:gd name="connsiteY11" fmla="*/ 349539 h 2511474"/>
              <a:gd name="connsiteX12" fmla="*/ 734129 w 2587746"/>
              <a:gd name="connsiteY12" fmla="*/ 0 h 251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746" h="2511474">
                <a:moveTo>
                  <a:pt x="734129" y="0"/>
                </a:moveTo>
                <a:lnTo>
                  <a:pt x="2149983" y="0"/>
                </a:lnTo>
                <a:cubicBezTo>
                  <a:pt x="2391753" y="0"/>
                  <a:pt x="2587746" y="195993"/>
                  <a:pt x="2587746" y="437763"/>
                </a:cubicBezTo>
                <a:lnTo>
                  <a:pt x="2587746" y="1768481"/>
                </a:lnTo>
                <a:cubicBezTo>
                  <a:pt x="2587746" y="1980030"/>
                  <a:pt x="2437689" y="2156531"/>
                  <a:pt x="2238208" y="2197350"/>
                </a:cubicBezTo>
                <a:lnTo>
                  <a:pt x="2236801" y="2197492"/>
                </a:lnTo>
                <a:lnTo>
                  <a:pt x="2217885" y="2254104"/>
                </a:lnTo>
                <a:cubicBezTo>
                  <a:pt x="2134145" y="2439703"/>
                  <a:pt x="1928936" y="2547215"/>
                  <a:pt x="1722579" y="2500636"/>
                </a:cubicBezTo>
                <a:lnTo>
                  <a:pt x="341471" y="2188893"/>
                </a:lnTo>
                <a:cubicBezTo>
                  <a:pt x="105634" y="2135660"/>
                  <a:pt x="-42395" y="1901323"/>
                  <a:pt x="10838" y="1665486"/>
                </a:cubicBezTo>
                <a:lnTo>
                  <a:pt x="303151" y="370462"/>
                </a:lnTo>
                <a:lnTo>
                  <a:pt x="305260" y="349539"/>
                </a:lnTo>
                <a:cubicBezTo>
                  <a:pt x="346080" y="150057"/>
                  <a:pt x="522580" y="0"/>
                  <a:pt x="7341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104">
            <a:extLst>
              <a:ext uri="{FF2B5EF4-FFF2-40B4-BE49-F238E27FC236}">
                <a16:creationId xmlns:a16="http://schemas.microsoft.com/office/drawing/2014/main" id="{733BD35B-930C-5342-8708-3D0142E76334}"/>
              </a:ext>
            </a:extLst>
          </p:cNvPr>
          <p:cNvSpPr>
            <a:spLocks noGrp="1" noChangeAspect="1"/>
          </p:cNvSpPr>
          <p:nvPr>
            <p:ph type="pic" sz="quarter" idx="40" hasCustomPrompt="1"/>
          </p:nvPr>
        </p:nvSpPr>
        <p:spPr>
          <a:xfrm>
            <a:off x="5380946" y="1191994"/>
            <a:ext cx="1440380" cy="144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lumMod val="95000"/>
              </a:schemeClr>
            </a:fgClr>
            <a:bgClr>
              <a:schemeClr val="bg2"/>
            </a:bgClr>
          </a:pattFill>
        </p:spPr>
        <p:txBody>
          <a:bodyPr wrap="square" anchor="ctr">
            <a:noAutofit/>
          </a:bodyPr>
          <a:lstStyle>
            <a:lvl1pPr marL="0" indent="0" algn="ctr">
              <a:buNone/>
              <a:defRPr sz="1200"/>
            </a:lvl1pPr>
          </a:lstStyle>
          <a:p>
            <a:r>
              <a:rPr lang="en-US" dirty="0"/>
              <a:t>Click on icon to insert image</a:t>
            </a:r>
          </a:p>
        </p:txBody>
      </p:sp>
      <p:sp>
        <p:nvSpPr>
          <p:cNvPr id="46" name="Text Placeholder 4">
            <a:extLst>
              <a:ext uri="{FF2B5EF4-FFF2-40B4-BE49-F238E27FC236}">
                <a16:creationId xmlns:a16="http://schemas.microsoft.com/office/drawing/2014/main" id="{A5D127DA-B49A-9643-9789-0F812FFAA61D}"/>
              </a:ext>
            </a:extLst>
          </p:cNvPr>
          <p:cNvSpPr>
            <a:spLocks noGrp="1"/>
          </p:cNvSpPr>
          <p:nvPr>
            <p:ph type="body" sz="quarter" idx="41"/>
          </p:nvPr>
        </p:nvSpPr>
        <p:spPr>
          <a:xfrm>
            <a:off x="4282655" y="2748802"/>
            <a:ext cx="3636963" cy="438686"/>
          </a:xfrm>
          <a:prstGeom prst="rect">
            <a:avLst/>
          </a:prstGeom>
        </p:spPr>
        <p:txBody>
          <a:bodyPr anchor="ctr">
            <a:noAutofit/>
          </a:bodyPr>
          <a:lstStyle>
            <a:lvl1pPr marL="0" indent="0" algn="ctr">
              <a:lnSpc>
                <a:spcPct val="124000"/>
              </a:lnSpc>
              <a:buFont typeface="Arial" panose="020B0604020202020204" pitchFamily="34" charset="0"/>
              <a:buNone/>
              <a:defRPr sz="2000" b="1">
                <a:solidFill>
                  <a:schemeClr val="accent2"/>
                </a:solidFill>
              </a:defRPr>
            </a:lvl1pPr>
          </a:lstStyle>
          <a:p>
            <a:pPr lvl="0"/>
            <a:r>
              <a:rPr lang="en-US"/>
              <a:t>Click to edit Master text styles</a:t>
            </a:r>
          </a:p>
        </p:txBody>
      </p:sp>
      <p:sp>
        <p:nvSpPr>
          <p:cNvPr id="47" name="Text Placeholder 4">
            <a:extLst>
              <a:ext uri="{FF2B5EF4-FFF2-40B4-BE49-F238E27FC236}">
                <a16:creationId xmlns:a16="http://schemas.microsoft.com/office/drawing/2014/main" id="{E36683EA-44E5-EA40-9998-36D3B983F00B}"/>
              </a:ext>
            </a:extLst>
          </p:cNvPr>
          <p:cNvSpPr>
            <a:spLocks noGrp="1"/>
          </p:cNvSpPr>
          <p:nvPr>
            <p:ph type="body" sz="quarter" idx="42"/>
          </p:nvPr>
        </p:nvSpPr>
        <p:spPr>
          <a:xfrm>
            <a:off x="4728000" y="3232902"/>
            <a:ext cx="2736000" cy="627128"/>
          </a:xfrm>
          <a:prstGeom prst="rect">
            <a:avLst/>
          </a:prstGeom>
        </p:spPr>
        <p:txBody>
          <a:bodyPr anchor="t">
            <a:noAutofit/>
          </a:bodyPr>
          <a:lstStyle>
            <a:lvl1pPr marL="0" indent="0" algn="ctr">
              <a:lnSpc>
                <a:spcPct val="110000"/>
              </a:lnSpc>
              <a:spcBef>
                <a:spcPts val="0"/>
              </a:spcBef>
              <a:spcAft>
                <a:spcPts val="600"/>
              </a:spcAft>
              <a:buClr>
                <a:srgbClr val="266C98"/>
              </a:buClr>
              <a:buFont typeface="Arial" panose="020B0604020202020204" pitchFamily="34" charset="0"/>
              <a:buNone/>
              <a:defRPr sz="1400" b="0">
                <a:solidFill>
                  <a:schemeClr val="tx1"/>
                </a:solidFill>
              </a:defRPr>
            </a:lvl1pPr>
          </a:lstStyle>
          <a:p>
            <a:pPr lvl="0"/>
            <a:r>
              <a:rPr lang="en-US"/>
              <a:t>Click to edit Master text styles</a:t>
            </a:r>
          </a:p>
        </p:txBody>
      </p:sp>
      <p:sp>
        <p:nvSpPr>
          <p:cNvPr id="48" name="Freeform 47">
            <a:extLst>
              <a:ext uri="{FF2B5EF4-FFF2-40B4-BE49-F238E27FC236}">
                <a16:creationId xmlns:a16="http://schemas.microsoft.com/office/drawing/2014/main" id="{A8BFAD5C-FB6E-8A41-B61A-A295A868586E}"/>
              </a:ext>
            </a:extLst>
          </p:cNvPr>
          <p:cNvSpPr/>
          <p:nvPr userDrawn="1"/>
        </p:nvSpPr>
        <p:spPr>
          <a:xfrm>
            <a:off x="7123737" y="3649808"/>
            <a:ext cx="1409960" cy="1368403"/>
          </a:xfrm>
          <a:custGeom>
            <a:avLst/>
            <a:gdLst>
              <a:gd name="connsiteX0" fmla="*/ 734129 w 2587746"/>
              <a:gd name="connsiteY0" fmla="*/ 0 h 2511474"/>
              <a:gd name="connsiteX1" fmla="*/ 2149983 w 2587746"/>
              <a:gd name="connsiteY1" fmla="*/ 0 h 2511474"/>
              <a:gd name="connsiteX2" fmla="*/ 2587746 w 2587746"/>
              <a:gd name="connsiteY2" fmla="*/ 437763 h 2511474"/>
              <a:gd name="connsiteX3" fmla="*/ 2587746 w 2587746"/>
              <a:gd name="connsiteY3" fmla="*/ 1768481 h 2511474"/>
              <a:gd name="connsiteX4" fmla="*/ 2238208 w 2587746"/>
              <a:gd name="connsiteY4" fmla="*/ 2197350 h 2511474"/>
              <a:gd name="connsiteX5" fmla="*/ 2236801 w 2587746"/>
              <a:gd name="connsiteY5" fmla="*/ 2197492 h 2511474"/>
              <a:gd name="connsiteX6" fmla="*/ 2217885 w 2587746"/>
              <a:gd name="connsiteY6" fmla="*/ 2254104 h 2511474"/>
              <a:gd name="connsiteX7" fmla="*/ 1722579 w 2587746"/>
              <a:gd name="connsiteY7" fmla="*/ 2500636 h 2511474"/>
              <a:gd name="connsiteX8" fmla="*/ 341471 w 2587746"/>
              <a:gd name="connsiteY8" fmla="*/ 2188893 h 2511474"/>
              <a:gd name="connsiteX9" fmla="*/ 10838 w 2587746"/>
              <a:gd name="connsiteY9" fmla="*/ 1665486 h 2511474"/>
              <a:gd name="connsiteX10" fmla="*/ 303151 w 2587746"/>
              <a:gd name="connsiteY10" fmla="*/ 370462 h 2511474"/>
              <a:gd name="connsiteX11" fmla="*/ 305260 w 2587746"/>
              <a:gd name="connsiteY11" fmla="*/ 349539 h 2511474"/>
              <a:gd name="connsiteX12" fmla="*/ 734129 w 2587746"/>
              <a:gd name="connsiteY12" fmla="*/ 0 h 251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746" h="2511474">
                <a:moveTo>
                  <a:pt x="734129" y="0"/>
                </a:moveTo>
                <a:lnTo>
                  <a:pt x="2149983" y="0"/>
                </a:lnTo>
                <a:cubicBezTo>
                  <a:pt x="2391753" y="0"/>
                  <a:pt x="2587746" y="195993"/>
                  <a:pt x="2587746" y="437763"/>
                </a:cubicBezTo>
                <a:lnTo>
                  <a:pt x="2587746" y="1768481"/>
                </a:lnTo>
                <a:cubicBezTo>
                  <a:pt x="2587746" y="1980030"/>
                  <a:pt x="2437689" y="2156531"/>
                  <a:pt x="2238208" y="2197350"/>
                </a:cubicBezTo>
                <a:lnTo>
                  <a:pt x="2236801" y="2197492"/>
                </a:lnTo>
                <a:lnTo>
                  <a:pt x="2217885" y="2254104"/>
                </a:lnTo>
                <a:cubicBezTo>
                  <a:pt x="2134145" y="2439703"/>
                  <a:pt x="1928936" y="2547215"/>
                  <a:pt x="1722579" y="2500636"/>
                </a:cubicBezTo>
                <a:lnTo>
                  <a:pt x="341471" y="2188893"/>
                </a:lnTo>
                <a:cubicBezTo>
                  <a:pt x="105634" y="2135660"/>
                  <a:pt x="-42395" y="1901323"/>
                  <a:pt x="10838" y="1665486"/>
                </a:cubicBezTo>
                <a:lnTo>
                  <a:pt x="303151" y="370462"/>
                </a:lnTo>
                <a:lnTo>
                  <a:pt x="305260" y="349539"/>
                </a:lnTo>
                <a:cubicBezTo>
                  <a:pt x="346080" y="150057"/>
                  <a:pt x="522580" y="0"/>
                  <a:pt x="734129" y="0"/>
                </a:cubicBezTo>
                <a:close/>
              </a:path>
            </a:pathLst>
          </a:cu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Picture Placeholder 104">
            <a:extLst>
              <a:ext uri="{FF2B5EF4-FFF2-40B4-BE49-F238E27FC236}">
                <a16:creationId xmlns:a16="http://schemas.microsoft.com/office/drawing/2014/main" id="{6B2AC8AD-24D1-CD42-A072-D6320625B2C2}"/>
              </a:ext>
            </a:extLst>
          </p:cNvPr>
          <p:cNvSpPr>
            <a:spLocks noGrp="1" noChangeAspect="1"/>
          </p:cNvSpPr>
          <p:nvPr>
            <p:ph type="pic" sz="quarter" idx="43" hasCustomPrompt="1"/>
          </p:nvPr>
        </p:nvSpPr>
        <p:spPr>
          <a:xfrm>
            <a:off x="7302796" y="3767139"/>
            <a:ext cx="1440380" cy="144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lumMod val="95000"/>
              </a:schemeClr>
            </a:fgClr>
            <a:bgClr>
              <a:schemeClr val="bg2"/>
            </a:bgClr>
          </a:pattFill>
        </p:spPr>
        <p:txBody>
          <a:bodyPr wrap="square" anchor="ctr">
            <a:noAutofit/>
          </a:bodyPr>
          <a:lstStyle>
            <a:lvl1pPr marL="0" indent="0" algn="ctr">
              <a:buNone/>
              <a:defRPr sz="1200"/>
            </a:lvl1pPr>
          </a:lstStyle>
          <a:p>
            <a:r>
              <a:rPr lang="en-US" dirty="0"/>
              <a:t>Click on icon to insert image</a:t>
            </a:r>
          </a:p>
        </p:txBody>
      </p:sp>
      <p:sp>
        <p:nvSpPr>
          <p:cNvPr id="50" name="Text Placeholder 4">
            <a:extLst>
              <a:ext uri="{FF2B5EF4-FFF2-40B4-BE49-F238E27FC236}">
                <a16:creationId xmlns:a16="http://schemas.microsoft.com/office/drawing/2014/main" id="{CAE88C85-37F6-BB49-B80A-4C28B4DCBF75}"/>
              </a:ext>
            </a:extLst>
          </p:cNvPr>
          <p:cNvSpPr>
            <a:spLocks noGrp="1"/>
          </p:cNvSpPr>
          <p:nvPr>
            <p:ph type="body" sz="quarter" idx="44"/>
          </p:nvPr>
        </p:nvSpPr>
        <p:spPr>
          <a:xfrm>
            <a:off x="6204505" y="5323947"/>
            <a:ext cx="3636963" cy="438686"/>
          </a:xfrm>
          <a:prstGeom prst="rect">
            <a:avLst/>
          </a:prstGeom>
        </p:spPr>
        <p:txBody>
          <a:bodyPr anchor="ctr">
            <a:noAutofit/>
          </a:bodyPr>
          <a:lstStyle>
            <a:lvl1pPr marL="0" indent="0" algn="ctr">
              <a:lnSpc>
                <a:spcPct val="124000"/>
              </a:lnSpc>
              <a:buFont typeface="Arial" panose="020B0604020202020204" pitchFamily="34" charset="0"/>
              <a:buNone/>
              <a:defRPr sz="2000" b="1">
                <a:solidFill>
                  <a:srgbClr val="142C5B"/>
                </a:solidFill>
              </a:defRPr>
            </a:lvl1pPr>
          </a:lstStyle>
          <a:p>
            <a:pPr lvl="0"/>
            <a:r>
              <a:rPr lang="en-US"/>
              <a:t>Click to edit Master text styles</a:t>
            </a:r>
          </a:p>
        </p:txBody>
      </p:sp>
      <p:sp>
        <p:nvSpPr>
          <p:cNvPr id="51" name="Text Placeholder 4">
            <a:extLst>
              <a:ext uri="{FF2B5EF4-FFF2-40B4-BE49-F238E27FC236}">
                <a16:creationId xmlns:a16="http://schemas.microsoft.com/office/drawing/2014/main" id="{4DD16D6F-169B-A44C-8A85-E0DA57ABD66F}"/>
              </a:ext>
            </a:extLst>
          </p:cNvPr>
          <p:cNvSpPr>
            <a:spLocks noGrp="1"/>
          </p:cNvSpPr>
          <p:nvPr>
            <p:ph type="body" sz="quarter" idx="45"/>
          </p:nvPr>
        </p:nvSpPr>
        <p:spPr>
          <a:xfrm>
            <a:off x="6654986" y="5808047"/>
            <a:ext cx="2736000" cy="627128"/>
          </a:xfrm>
          <a:prstGeom prst="rect">
            <a:avLst/>
          </a:prstGeom>
        </p:spPr>
        <p:txBody>
          <a:bodyPr anchor="t">
            <a:noAutofit/>
          </a:bodyPr>
          <a:lstStyle>
            <a:lvl1pPr marL="0" indent="0" algn="ctr">
              <a:lnSpc>
                <a:spcPct val="110000"/>
              </a:lnSpc>
              <a:spcBef>
                <a:spcPts val="0"/>
              </a:spcBef>
              <a:spcAft>
                <a:spcPts val="600"/>
              </a:spcAft>
              <a:buClr>
                <a:srgbClr val="266C98"/>
              </a:buClr>
              <a:buFont typeface="Arial" panose="020B0604020202020204" pitchFamily="34" charset="0"/>
              <a:buNone/>
              <a:defRPr sz="1400" b="0">
                <a:solidFill>
                  <a:schemeClr val="tx1"/>
                </a:solidFill>
              </a:defRPr>
            </a:lvl1pPr>
          </a:lstStyle>
          <a:p>
            <a:pPr lvl="0"/>
            <a:r>
              <a:rPr lang="en-US"/>
              <a:t>Click to edit Master text styles</a:t>
            </a:r>
          </a:p>
        </p:txBody>
      </p:sp>
      <p:sp>
        <p:nvSpPr>
          <p:cNvPr id="52" name="Freeform 51">
            <a:extLst>
              <a:ext uri="{FF2B5EF4-FFF2-40B4-BE49-F238E27FC236}">
                <a16:creationId xmlns:a16="http://schemas.microsoft.com/office/drawing/2014/main" id="{D395C36A-A6F3-EE49-830C-6C417C938A35}"/>
              </a:ext>
            </a:extLst>
          </p:cNvPr>
          <p:cNvSpPr/>
          <p:nvPr userDrawn="1"/>
        </p:nvSpPr>
        <p:spPr>
          <a:xfrm>
            <a:off x="3283992" y="3649808"/>
            <a:ext cx="1409960" cy="1368403"/>
          </a:xfrm>
          <a:custGeom>
            <a:avLst/>
            <a:gdLst>
              <a:gd name="connsiteX0" fmla="*/ 734129 w 2587746"/>
              <a:gd name="connsiteY0" fmla="*/ 0 h 2511474"/>
              <a:gd name="connsiteX1" fmla="*/ 2149983 w 2587746"/>
              <a:gd name="connsiteY1" fmla="*/ 0 h 2511474"/>
              <a:gd name="connsiteX2" fmla="*/ 2587746 w 2587746"/>
              <a:gd name="connsiteY2" fmla="*/ 437763 h 2511474"/>
              <a:gd name="connsiteX3" fmla="*/ 2587746 w 2587746"/>
              <a:gd name="connsiteY3" fmla="*/ 1768481 h 2511474"/>
              <a:gd name="connsiteX4" fmla="*/ 2238208 w 2587746"/>
              <a:gd name="connsiteY4" fmla="*/ 2197350 h 2511474"/>
              <a:gd name="connsiteX5" fmla="*/ 2236801 w 2587746"/>
              <a:gd name="connsiteY5" fmla="*/ 2197492 h 2511474"/>
              <a:gd name="connsiteX6" fmla="*/ 2217885 w 2587746"/>
              <a:gd name="connsiteY6" fmla="*/ 2254104 h 2511474"/>
              <a:gd name="connsiteX7" fmla="*/ 1722579 w 2587746"/>
              <a:gd name="connsiteY7" fmla="*/ 2500636 h 2511474"/>
              <a:gd name="connsiteX8" fmla="*/ 341471 w 2587746"/>
              <a:gd name="connsiteY8" fmla="*/ 2188893 h 2511474"/>
              <a:gd name="connsiteX9" fmla="*/ 10838 w 2587746"/>
              <a:gd name="connsiteY9" fmla="*/ 1665486 h 2511474"/>
              <a:gd name="connsiteX10" fmla="*/ 303151 w 2587746"/>
              <a:gd name="connsiteY10" fmla="*/ 370462 h 2511474"/>
              <a:gd name="connsiteX11" fmla="*/ 305260 w 2587746"/>
              <a:gd name="connsiteY11" fmla="*/ 349539 h 2511474"/>
              <a:gd name="connsiteX12" fmla="*/ 734129 w 2587746"/>
              <a:gd name="connsiteY12" fmla="*/ 0 h 251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746" h="2511474">
                <a:moveTo>
                  <a:pt x="734129" y="0"/>
                </a:moveTo>
                <a:lnTo>
                  <a:pt x="2149983" y="0"/>
                </a:lnTo>
                <a:cubicBezTo>
                  <a:pt x="2391753" y="0"/>
                  <a:pt x="2587746" y="195993"/>
                  <a:pt x="2587746" y="437763"/>
                </a:cubicBezTo>
                <a:lnTo>
                  <a:pt x="2587746" y="1768481"/>
                </a:lnTo>
                <a:cubicBezTo>
                  <a:pt x="2587746" y="1980030"/>
                  <a:pt x="2437689" y="2156531"/>
                  <a:pt x="2238208" y="2197350"/>
                </a:cubicBezTo>
                <a:lnTo>
                  <a:pt x="2236801" y="2197492"/>
                </a:lnTo>
                <a:lnTo>
                  <a:pt x="2217885" y="2254104"/>
                </a:lnTo>
                <a:cubicBezTo>
                  <a:pt x="2134145" y="2439703"/>
                  <a:pt x="1928936" y="2547215"/>
                  <a:pt x="1722579" y="2500636"/>
                </a:cubicBezTo>
                <a:lnTo>
                  <a:pt x="341471" y="2188893"/>
                </a:lnTo>
                <a:cubicBezTo>
                  <a:pt x="105634" y="2135660"/>
                  <a:pt x="-42395" y="1901323"/>
                  <a:pt x="10838" y="1665486"/>
                </a:cubicBezTo>
                <a:lnTo>
                  <a:pt x="303151" y="370462"/>
                </a:lnTo>
                <a:lnTo>
                  <a:pt x="305260" y="349539"/>
                </a:lnTo>
                <a:cubicBezTo>
                  <a:pt x="346080" y="150057"/>
                  <a:pt x="522580" y="0"/>
                  <a:pt x="73412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icture Placeholder 104">
            <a:extLst>
              <a:ext uri="{FF2B5EF4-FFF2-40B4-BE49-F238E27FC236}">
                <a16:creationId xmlns:a16="http://schemas.microsoft.com/office/drawing/2014/main" id="{45D039C2-A0E8-7445-87B8-6B32B1CCFF9E}"/>
              </a:ext>
            </a:extLst>
          </p:cNvPr>
          <p:cNvSpPr>
            <a:spLocks noGrp="1" noChangeAspect="1"/>
          </p:cNvSpPr>
          <p:nvPr>
            <p:ph type="pic" sz="quarter" idx="46" hasCustomPrompt="1"/>
          </p:nvPr>
        </p:nvSpPr>
        <p:spPr>
          <a:xfrm>
            <a:off x="3463051" y="3767139"/>
            <a:ext cx="1440380" cy="144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lumMod val="95000"/>
              </a:schemeClr>
            </a:fgClr>
            <a:bgClr>
              <a:schemeClr val="bg2"/>
            </a:bgClr>
          </a:pattFill>
        </p:spPr>
        <p:txBody>
          <a:bodyPr wrap="square" anchor="ctr">
            <a:noAutofit/>
          </a:bodyPr>
          <a:lstStyle>
            <a:lvl1pPr marL="0" indent="0" algn="ctr">
              <a:buNone/>
              <a:defRPr sz="1200"/>
            </a:lvl1pPr>
          </a:lstStyle>
          <a:p>
            <a:r>
              <a:rPr lang="en-US" dirty="0"/>
              <a:t>Click on icon to insert image</a:t>
            </a:r>
          </a:p>
        </p:txBody>
      </p:sp>
      <p:sp>
        <p:nvSpPr>
          <p:cNvPr id="55" name="Text Placeholder 4">
            <a:extLst>
              <a:ext uri="{FF2B5EF4-FFF2-40B4-BE49-F238E27FC236}">
                <a16:creationId xmlns:a16="http://schemas.microsoft.com/office/drawing/2014/main" id="{E0BA3669-D97F-4C45-B5A3-3D73D40CF61F}"/>
              </a:ext>
            </a:extLst>
          </p:cNvPr>
          <p:cNvSpPr>
            <a:spLocks noGrp="1"/>
          </p:cNvSpPr>
          <p:nvPr>
            <p:ph type="body" sz="quarter" idx="47"/>
          </p:nvPr>
        </p:nvSpPr>
        <p:spPr>
          <a:xfrm>
            <a:off x="2364760" y="5323947"/>
            <a:ext cx="3636963" cy="438686"/>
          </a:xfrm>
          <a:prstGeom prst="rect">
            <a:avLst/>
          </a:prstGeom>
        </p:spPr>
        <p:txBody>
          <a:bodyPr anchor="ctr">
            <a:noAutofit/>
          </a:bodyPr>
          <a:lstStyle>
            <a:lvl1pPr marL="0" indent="0" algn="ctr">
              <a:lnSpc>
                <a:spcPct val="124000"/>
              </a:lnSpc>
              <a:buFont typeface="Arial" panose="020B0604020202020204" pitchFamily="34" charset="0"/>
              <a:buNone/>
              <a:defRPr sz="2000" b="1">
                <a:solidFill>
                  <a:schemeClr val="accent4"/>
                </a:solidFill>
              </a:defRPr>
            </a:lvl1pPr>
          </a:lstStyle>
          <a:p>
            <a:pPr lvl="0"/>
            <a:r>
              <a:rPr lang="en-US"/>
              <a:t>Click to edit Master text styles</a:t>
            </a:r>
          </a:p>
        </p:txBody>
      </p:sp>
      <p:sp>
        <p:nvSpPr>
          <p:cNvPr id="56" name="Text Placeholder 4">
            <a:extLst>
              <a:ext uri="{FF2B5EF4-FFF2-40B4-BE49-F238E27FC236}">
                <a16:creationId xmlns:a16="http://schemas.microsoft.com/office/drawing/2014/main" id="{BD5BB31F-7920-EC47-B92A-BFF299F8136E}"/>
              </a:ext>
            </a:extLst>
          </p:cNvPr>
          <p:cNvSpPr>
            <a:spLocks noGrp="1"/>
          </p:cNvSpPr>
          <p:nvPr>
            <p:ph type="body" sz="quarter" idx="48"/>
          </p:nvPr>
        </p:nvSpPr>
        <p:spPr>
          <a:xfrm>
            <a:off x="2815241" y="5808047"/>
            <a:ext cx="2736000" cy="627128"/>
          </a:xfrm>
          <a:prstGeom prst="rect">
            <a:avLst/>
          </a:prstGeom>
        </p:spPr>
        <p:txBody>
          <a:bodyPr anchor="t">
            <a:noAutofit/>
          </a:bodyPr>
          <a:lstStyle>
            <a:lvl1pPr marL="0" indent="0" algn="ctr">
              <a:lnSpc>
                <a:spcPct val="110000"/>
              </a:lnSpc>
              <a:spcBef>
                <a:spcPts val="0"/>
              </a:spcBef>
              <a:spcAft>
                <a:spcPts val="600"/>
              </a:spcAft>
              <a:buClr>
                <a:srgbClr val="266C98"/>
              </a:buClr>
              <a:buFont typeface="Arial" panose="020B0604020202020204" pitchFamily="34" charset="0"/>
              <a:buNone/>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23988658"/>
      </p:ext>
    </p:extLst>
  </p:cSld>
  <p:clrMapOvr>
    <a:masterClrMapping/>
  </p:clrMapOvr>
  <p:extLst>
    <p:ext uri="{DCECCB84-F9BA-43D5-87BE-67443E8EF086}">
      <p15:sldGuideLst xmlns:p15="http://schemas.microsoft.com/office/powerpoint/2012/main">
        <p15:guide id="1" pos="2570" userDrawn="1">
          <p15:clr>
            <a:srgbClr val="FBAE40"/>
          </p15:clr>
        </p15:guide>
        <p15:guide id="2" pos="2661" userDrawn="1">
          <p15:clr>
            <a:srgbClr val="FBAE40"/>
          </p15:clr>
        </p15:guide>
        <p15:guide id="3" pos="5019" userDrawn="1">
          <p15:clr>
            <a:srgbClr val="FBAE40"/>
          </p15:clr>
        </p15:guide>
        <p15:guide id="4" pos="5110" userDrawn="1">
          <p15:clr>
            <a:srgbClr val="FBAE40"/>
          </p15:clr>
        </p15:guide>
        <p15:guide id="5"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nior Team">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F7BF95-B39F-9441-A540-77FB3BCC25B6}"/>
              </a:ext>
            </a:extLst>
          </p:cNvPr>
          <p:cNvGrpSpPr/>
          <p:nvPr userDrawn="1"/>
        </p:nvGrpSpPr>
        <p:grpSpPr>
          <a:xfrm>
            <a:off x="463024" y="1190523"/>
            <a:ext cx="1547986" cy="1548000"/>
            <a:chOff x="463024" y="1190523"/>
            <a:chExt cx="1547986" cy="1548000"/>
          </a:xfrm>
        </p:grpSpPr>
        <p:sp>
          <p:nvSpPr>
            <p:cNvPr id="92" name="Oval 91">
              <a:extLst>
                <a:ext uri="{FF2B5EF4-FFF2-40B4-BE49-F238E27FC236}">
                  <a16:creationId xmlns:a16="http://schemas.microsoft.com/office/drawing/2014/main" id="{32CB181C-9271-344B-89B7-CCF16B6B9331}"/>
                </a:ext>
              </a:extLst>
            </p:cNvPr>
            <p:cNvSpPr>
              <a:spLocks noChangeAspect="1"/>
            </p:cNvSpPr>
            <p:nvPr/>
          </p:nvSpPr>
          <p:spPr>
            <a:xfrm flipV="1">
              <a:off x="463024" y="1190523"/>
              <a:ext cx="1547986" cy="1548000"/>
            </a:xfrm>
            <a:prstGeom prst="ellipse">
              <a:avLst/>
            </a:pr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Arc 100">
              <a:extLst>
                <a:ext uri="{FF2B5EF4-FFF2-40B4-BE49-F238E27FC236}">
                  <a16:creationId xmlns:a16="http://schemas.microsoft.com/office/drawing/2014/main" id="{82FAA7BA-D0E9-6848-A877-ACE94517186F}"/>
                </a:ext>
              </a:extLst>
            </p:cNvPr>
            <p:cNvSpPr/>
            <p:nvPr userDrawn="1"/>
          </p:nvSpPr>
          <p:spPr>
            <a:xfrm rot="10800000" flipV="1">
              <a:off x="579045" y="1306550"/>
              <a:ext cx="1315946" cy="1315946"/>
            </a:xfrm>
            <a:prstGeom prst="arc">
              <a:avLst>
                <a:gd name="adj1" fmla="val 16200000"/>
                <a:gd name="adj2" fmla="val 12878801"/>
              </a:avLst>
            </a:prstGeom>
            <a:ln w="9525">
              <a:solidFill>
                <a:schemeClr val="bg1"/>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5" name="Picture Placeholder 104"/>
          <p:cNvSpPr>
            <a:spLocks noGrp="1"/>
          </p:cNvSpPr>
          <p:nvPr>
            <p:ph type="pic" sz="quarter" idx="13" hasCustomPrompt="1"/>
          </p:nvPr>
        </p:nvSpPr>
        <p:spPr>
          <a:xfrm>
            <a:off x="665517" y="1393023"/>
            <a:ext cx="1143000" cy="1143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fgClr>
            <a:bgClr>
              <a:schemeClr val="bg2"/>
            </a:bgClr>
          </a:pattFill>
        </p:spPr>
        <p:txBody>
          <a:bodyPr wrap="square" anchor="ctr">
            <a:noAutofit/>
          </a:bodyPr>
          <a:lstStyle>
            <a:lvl1pPr marL="0" indent="0" algn="ctr">
              <a:buNone/>
              <a:defRPr sz="1000"/>
            </a:lvl1pPr>
          </a:lstStyle>
          <a:p>
            <a:r>
              <a:rPr lang="en-US" dirty="0"/>
              <a:t>Click icon to insert image</a:t>
            </a:r>
          </a:p>
        </p:txBody>
      </p:sp>
      <p:sp>
        <p:nvSpPr>
          <p:cNvPr id="74" name="Text Placeholder 4"/>
          <p:cNvSpPr>
            <a:spLocks noGrp="1"/>
          </p:cNvSpPr>
          <p:nvPr>
            <p:ph type="body" sz="quarter" idx="27" hasCustomPrompt="1"/>
          </p:nvPr>
        </p:nvSpPr>
        <p:spPr>
          <a:xfrm>
            <a:off x="2213487" y="1181116"/>
            <a:ext cx="4226714" cy="622543"/>
          </a:xfrm>
        </p:spPr>
        <p:txBody>
          <a:bodyPr anchor="t" anchorCtr="0">
            <a:noAutofit/>
          </a:bodyPr>
          <a:lstStyle>
            <a:lvl1pPr marL="0" indent="0" algn="l">
              <a:lnSpc>
                <a:spcPct val="100000"/>
              </a:lnSpc>
              <a:spcBef>
                <a:spcPts val="0"/>
              </a:spcBef>
              <a:spcAft>
                <a:spcPts val="0"/>
              </a:spcAft>
              <a:buNone/>
              <a:defRPr sz="1800" b="1">
                <a:solidFill>
                  <a:srgbClr val="142C5B"/>
                </a:solidFill>
              </a:defRPr>
            </a:lvl1pPr>
          </a:lstStyle>
          <a:p>
            <a:pPr lvl="0"/>
            <a:r>
              <a:rPr lang="en-US" dirty="0"/>
              <a:t>Click to edit Master</a:t>
            </a:r>
          </a:p>
        </p:txBody>
      </p:sp>
      <p:sp>
        <p:nvSpPr>
          <p:cNvPr id="75" name="Text Placeholder 4"/>
          <p:cNvSpPr>
            <a:spLocks noGrp="1"/>
          </p:cNvSpPr>
          <p:nvPr>
            <p:ph type="body" sz="quarter" idx="28"/>
          </p:nvPr>
        </p:nvSpPr>
        <p:spPr>
          <a:xfrm>
            <a:off x="2213487" y="1862544"/>
            <a:ext cx="4267873" cy="903534"/>
          </a:xfrm>
        </p:spPr>
        <p:txBody>
          <a:bodyPr anchor="t">
            <a:noAutofit/>
          </a:bodyPr>
          <a:lstStyle>
            <a:lvl1pPr marL="0" indent="0" algn="l">
              <a:lnSpc>
                <a:spcPct val="120000"/>
              </a:lnSpc>
              <a:spcBef>
                <a:spcPts val="0"/>
              </a:spcBef>
              <a:spcAft>
                <a:spcPts val="500"/>
              </a:spcAft>
              <a:buClr>
                <a:srgbClr val="00346F"/>
              </a:buClr>
              <a:buFont typeface="Arial" panose="020B0604020202020204" pitchFamily="34" charset="0"/>
              <a:buNone/>
              <a:defRPr sz="1100" b="0">
                <a:solidFill>
                  <a:schemeClr val="tx1"/>
                </a:solidFill>
              </a:defRPr>
            </a:lvl1pPr>
          </a:lstStyle>
          <a:p>
            <a:pPr lvl="0"/>
            <a:r>
              <a:rPr lang="en-US"/>
              <a:t>Click to edit Master text styles</a:t>
            </a:r>
          </a:p>
        </p:txBody>
      </p:sp>
      <p:sp>
        <p:nvSpPr>
          <p:cNvPr id="98" name="Rectangle 97">
            <a:extLst>
              <a:ext uri="{FF2B5EF4-FFF2-40B4-BE49-F238E27FC236}">
                <a16:creationId xmlns:a16="http://schemas.microsoft.com/office/drawing/2014/main" id="{A7AB47E3-B020-45E0-BBAE-7C78427CC220}"/>
              </a:ext>
            </a:extLst>
          </p:cNvPr>
          <p:cNvSpPr/>
          <p:nvPr userDrawn="1"/>
        </p:nvSpPr>
        <p:spPr>
          <a:xfrm>
            <a:off x="6940698" y="0"/>
            <a:ext cx="5251302" cy="6868023"/>
          </a:xfrm>
          <a:prstGeom prst="rect">
            <a:avLst/>
          </a:prstGeom>
          <a:solidFill>
            <a:schemeClr val="tx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Helvetica Light"/>
            </a:endParaRPr>
          </a:p>
        </p:txBody>
      </p:sp>
      <p:sp>
        <p:nvSpPr>
          <p:cNvPr id="100" name="Text Placeholder 4">
            <a:extLst>
              <a:ext uri="{FF2B5EF4-FFF2-40B4-BE49-F238E27FC236}">
                <a16:creationId xmlns:a16="http://schemas.microsoft.com/office/drawing/2014/main" id="{A305FB4E-EE83-4EE5-A6CA-953610CC796E}"/>
              </a:ext>
            </a:extLst>
          </p:cNvPr>
          <p:cNvSpPr>
            <a:spLocks noGrp="1"/>
          </p:cNvSpPr>
          <p:nvPr>
            <p:ph type="body" sz="quarter" idx="34"/>
          </p:nvPr>
        </p:nvSpPr>
        <p:spPr>
          <a:xfrm>
            <a:off x="7309144" y="822962"/>
            <a:ext cx="4439943" cy="622543"/>
          </a:xfrm>
        </p:spPr>
        <p:txBody>
          <a:bodyPr anchor="ctr">
            <a:noAutofit/>
          </a:bodyPr>
          <a:lstStyle>
            <a:lvl1pPr marL="0" indent="0" algn="l">
              <a:lnSpc>
                <a:spcPct val="114000"/>
              </a:lnSpc>
              <a:buNone/>
              <a:defRPr sz="2000" b="1">
                <a:solidFill>
                  <a:srgbClr val="142C5B"/>
                </a:solidFill>
              </a:defRPr>
            </a:lvl1pPr>
          </a:lstStyle>
          <a:p>
            <a:pPr lvl="0"/>
            <a:r>
              <a:rPr lang="en-US"/>
              <a:t>Click to edit Master text styles</a:t>
            </a:r>
          </a:p>
        </p:txBody>
      </p:sp>
      <p:sp>
        <p:nvSpPr>
          <p:cNvPr id="121" name="Picture Placeholder 104">
            <a:extLst>
              <a:ext uri="{FF2B5EF4-FFF2-40B4-BE49-F238E27FC236}">
                <a16:creationId xmlns:a16="http://schemas.microsoft.com/office/drawing/2014/main" id="{CECD0063-B489-4765-8B05-ED6F9A6075ED}"/>
              </a:ext>
            </a:extLst>
          </p:cNvPr>
          <p:cNvSpPr>
            <a:spLocks noGrp="1" noChangeAspect="1"/>
          </p:cNvSpPr>
          <p:nvPr>
            <p:ph type="pic" sz="quarter" idx="35" hasCustomPrompt="1"/>
          </p:nvPr>
        </p:nvSpPr>
        <p:spPr>
          <a:xfrm>
            <a:off x="7835499" y="1801501"/>
            <a:ext cx="1152000" cy="1152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fgClr>
            <a:bgClr>
              <a:schemeClr val="bg2"/>
            </a:bgClr>
          </a:pattFill>
          <a:ln w="38100">
            <a:solidFill>
              <a:schemeClr val="accent1"/>
            </a:solidFill>
          </a:ln>
        </p:spPr>
        <p:txBody>
          <a:bodyPr wrap="square" anchor="ctr">
            <a:noAutofit/>
          </a:bodyPr>
          <a:lstStyle>
            <a:lvl1pPr marL="0" indent="0" algn="ctr">
              <a:buNone/>
              <a:defRPr sz="1000"/>
            </a:lvl1pPr>
          </a:lstStyle>
          <a:p>
            <a:r>
              <a:rPr lang="en-US" dirty="0"/>
              <a:t>Click icon to insert image</a:t>
            </a:r>
          </a:p>
        </p:txBody>
      </p:sp>
      <p:sp>
        <p:nvSpPr>
          <p:cNvPr id="176" name="Text Placeholder 4">
            <a:extLst>
              <a:ext uri="{FF2B5EF4-FFF2-40B4-BE49-F238E27FC236}">
                <a16:creationId xmlns:a16="http://schemas.microsoft.com/office/drawing/2014/main" id="{A5B01D14-9D3E-4601-A73E-84C07288E3A8}"/>
              </a:ext>
            </a:extLst>
          </p:cNvPr>
          <p:cNvSpPr>
            <a:spLocks noGrp="1"/>
          </p:cNvSpPr>
          <p:nvPr>
            <p:ph type="body" sz="quarter" idx="39" hasCustomPrompt="1"/>
          </p:nvPr>
        </p:nvSpPr>
        <p:spPr>
          <a:xfrm>
            <a:off x="7309572" y="3090231"/>
            <a:ext cx="2162603" cy="727670"/>
          </a:xfrm>
        </p:spPr>
        <p:txBody>
          <a:bodyPr anchor="t" anchorCtr="0">
            <a:noAutofit/>
          </a:bodyPr>
          <a:lstStyle>
            <a:lvl1pPr marL="0" indent="0" algn="ctr">
              <a:lnSpc>
                <a:spcPct val="100000"/>
              </a:lnSpc>
              <a:spcBef>
                <a:spcPts val="0"/>
              </a:spcBef>
              <a:spcAft>
                <a:spcPts val="0"/>
              </a:spcAft>
              <a:buNone/>
              <a:defRPr sz="1600" b="1">
                <a:solidFill>
                  <a:schemeClr val="tx1"/>
                </a:solidFill>
              </a:defRPr>
            </a:lvl1pPr>
          </a:lstStyle>
          <a:p>
            <a:pPr lvl="0"/>
            <a:r>
              <a:rPr lang="en-US" dirty="0"/>
              <a:t>Click to edit Master</a:t>
            </a:r>
          </a:p>
        </p:txBody>
      </p:sp>
      <p:sp>
        <p:nvSpPr>
          <p:cNvPr id="181" name="Freeform: Shape 180">
            <a:extLst>
              <a:ext uri="{FF2B5EF4-FFF2-40B4-BE49-F238E27FC236}">
                <a16:creationId xmlns:a16="http://schemas.microsoft.com/office/drawing/2014/main" id="{BBA79DA7-FCCE-422E-8A5B-BD18D742B992}"/>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82" name="Slide Number Placeholder 5">
            <a:extLst>
              <a:ext uri="{FF2B5EF4-FFF2-40B4-BE49-F238E27FC236}">
                <a16:creationId xmlns:a16="http://schemas.microsoft.com/office/drawing/2014/main" id="{D4F54440-FFF4-4E3A-BEA6-86C6443FD364}"/>
              </a:ext>
            </a:extLst>
          </p:cNvPr>
          <p:cNvSpPr>
            <a:spLocks noGrp="1"/>
          </p:cNvSpPr>
          <p:nvPr>
            <p:ph type="sldNum" sz="quarter" idx="43"/>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125" name="Text Placeholder 4">
            <a:extLst>
              <a:ext uri="{FF2B5EF4-FFF2-40B4-BE49-F238E27FC236}">
                <a16:creationId xmlns:a16="http://schemas.microsoft.com/office/drawing/2014/main" id="{34577A1E-AE1F-184D-8B16-1E71ED8CB890}"/>
              </a:ext>
            </a:extLst>
          </p:cNvPr>
          <p:cNvSpPr>
            <a:spLocks noGrp="1"/>
          </p:cNvSpPr>
          <p:nvPr>
            <p:ph type="body" sz="quarter" idx="46" hasCustomPrompt="1"/>
          </p:nvPr>
        </p:nvSpPr>
        <p:spPr>
          <a:xfrm>
            <a:off x="2213137" y="3023348"/>
            <a:ext cx="4226714" cy="622543"/>
          </a:xfrm>
        </p:spPr>
        <p:txBody>
          <a:bodyPr anchor="t" anchorCtr="0">
            <a:noAutofit/>
          </a:bodyPr>
          <a:lstStyle>
            <a:lvl1pPr marL="0" indent="0" algn="l">
              <a:lnSpc>
                <a:spcPct val="100000"/>
              </a:lnSpc>
              <a:spcBef>
                <a:spcPts val="0"/>
              </a:spcBef>
              <a:spcAft>
                <a:spcPts val="0"/>
              </a:spcAft>
              <a:buNone/>
              <a:defRPr sz="1800" b="1">
                <a:solidFill>
                  <a:schemeClr val="accent2"/>
                </a:solidFill>
              </a:defRPr>
            </a:lvl1pPr>
          </a:lstStyle>
          <a:p>
            <a:pPr lvl="0"/>
            <a:r>
              <a:rPr lang="en-US" dirty="0"/>
              <a:t>Click to edit Master</a:t>
            </a:r>
          </a:p>
        </p:txBody>
      </p:sp>
      <p:sp>
        <p:nvSpPr>
          <p:cNvPr id="126" name="Text Placeholder 4">
            <a:extLst>
              <a:ext uri="{FF2B5EF4-FFF2-40B4-BE49-F238E27FC236}">
                <a16:creationId xmlns:a16="http://schemas.microsoft.com/office/drawing/2014/main" id="{38981D9E-1AAD-E748-A24C-A4165B7B4599}"/>
              </a:ext>
            </a:extLst>
          </p:cNvPr>
          <p:cNvSpPr>
            <a:spLocks noGrp="1"/>
          </p:cNvSpPr>
          <p:nvPr>
            <p:ph type="body" sz="quarter" idx="47"/>
          </p:nvPr>
        </p:nvSpPr>
        <p:spPr>
          <a:xfrm>
            <a:off x="2213137" y="3704776"/>
            <a:ext cx="4267873" cy="903534"/>
          </a:xfrm>
        </p:spPr>
        <p:txBody>
          <a:bodyPr anchor="t">
            <a:noAutofit/>
          </a:bodyPr>
          <a:lstStyle>
            <a:lvl1pPr marL="0" indent="0" algn="l">
              <a:lnSpc>
                <a:spcPct val="120000"/>
              </a:lnSpc>
              <a:spcBef>
                <a:spcPts val="0"/>
              </a:spcBef>
              <a:spcAft>
                <a:spcPts val="500"/>
              </a:spcAft>
              <a:buClr>
                <a:srgbClr val="00346F"/>
              </a:buClr>
              <a:buFont typeface="Arial" panose="020B0604020202020204" pitchFamily="34" charset="0"/>
              <a:buNone/>
              <a:defRPr sz="1100" b="0">
                <a:solidFill>
                  <a:schemeClr val="tx1"/>
                </a:solidFill>
              </a:defRPr>
            </a:lvl1pPr>
          </a:lstStyle>
          <a:p>
            <a:pPr lvl="0"/>
            <a:r>
              <a:rPr lang="en-US"/>
              <a:t>Click to edit Master text styles</a:t>
            </a:r>
          </a:p>
        </p:txBody>
      </p:sp>
      <p:sp>
        <p:nvSpPr>
          <p:cNvPr id="127" name="Text Placeholder 4">
            <a:extLst>
              <a:ext uri="{FF2B5EF4-FFF2-40B4-BE49-F238E27FC236}">
                <a16:creationId xmlns:a16="http://schemas.microsoft.com/office/drawing/2014/main" id="{EF22C026-F3C2-6B45-B2E6-8AC5D3C41A53}"/>
              </a:ext>
            </a:extLst>
          </p:cNvPr>
          <p:cNvSpPr>
            <a:spLocks noGrp="1"/>
          </p:cNvSpPr>
          <p:nvPr>
            <p:ph type="body" sz="quarter" idx="48" hasCustomPrompt="1"/>
          </p:nvPr>
        </p:nvSpPr>
        <p:spPr>
          <a:xfrm>
            <a:off x="2202713" y="4808956"/>
            <a:ext cx="4226714" cy="622543"/>
          </a:xfrm>
        </p:spPr>
        <p:txBody>
          <a:bodyPr anchor="t" anchorCtr="0">
            <a:noAutofit/>
          </a:bodyPr>
          <a:lstStyle>
            <a:lvl1pPr marL="0" indent="0" algn="l">
              <a:lnSpc>
                <a:spcPct val="100000"/>
              </a:lnSpc>
              <a:spcBef>
                <a:spcPts val="0"/>
              </a:spcBef>
              <a:spcAft>
                <a:spcPts val="0"/>
              </a:spcAft>
              <a:buNone/>
              <a:defRPr sz="1800" b="1">
                <a:solidFill>
                  <a:schemeClr val="accent3"/>
                </a:solidFill>
              </a:defRPr>
            </a:lvl1pPr>
          </a:lstStyle>
          <a:p>
            <a:pPr lvl="0"/>
            <a:r>
              <a:rPr lang="en-US" dirty="0"/>
              <a:t>Click to edit Master</a:t>
            </a:r>
          </a:p>
        </p:txBody>
      </p:sp>
      <p:sp>
        <p:nvSpPr>
          <p:cNvPr id="128" name="Text Placeholder 4">
            <a:extLst>
              <a:ext uri="{FF2B5EF4-FFF2-40B4-BE49-F238E27FC236}">
                <a16:creationId xmlns:a16="http://schemas.microsoft.com/office/drawing/2014/main" id="{A65442FE-BBFD-F44E-A954-57849F6901C6}"/>
              </a:ext>
            </a:extLst>
          </p:cNvPr>
          <p:cNvSpPr>
            <a:spLocks noGrp="1"/>
          </p:cNvSpPr>
          <p:nvPr>
            <p:ph type="body" sz="quarter" idx="49"/>
          </p:nvPr>
        </p:nvSpPr>
        <p:spPr>
          <a:xfrm>
            <a:off x="2202713" y="5490384"/>
            <a:ext cx="4267873" cy="903534"/>
          </a:xfrm>
        </p:spPr>
        <p:txBody>
          <a:bodyPr anchor="t">
            <a:noAutofit/>
          </a:bodyPr>
          <a:lstStyle>
            <a:lvl1pPr marL="0" indent="0" algn="l">
              <a:lnSpc>
                <a:spcPct val="120000"/>
              </a:lnSpc>
              <a:spcBef>
                <a:spcPts val="0"/>
              </a:spcBef>
              <a:spcAft>
                <a:spcPts val="500"/>
              </a:spcAft>
              <a:buClr>
                <a:srgbClr val="00346F"/>
              </a:buClr>
              <a:buFont typeface="Arial" panose="020B0604020202020204" pitchFamily="34" charset="0"/>
              <a:buNone/>
              <a:defRPr sz="1100" b="0">
                <a:solidFill>
                  <a:schemeClr val="tx1"/>
                </a:solidFill>
              </a:defRPr>
            </a:lvl1pPr>
          </a:lstStyle>
          <a:p>
            <a:pPr lvl="0"/>
            <a:r>
              <a:rPr lang="en-US"/>
              <a:t>Click to edit Master text styles</a:t>
            </a:r>
          </a:p>
        </p:txBody>
      </p:sp>
      <p:sp>
        <p:nvSpPr>
          <p:cNvPr id="129" name="Title 1">
            <a:extLst>
              <a:ext uri="{FF2B5EF4-FFF2-40B4-BE49-F238E27FC236}">
                <a16:creationId xmlns:a16="http://schemas.microsoft.com/office/drawing/2014/main" id="{E6575DA0-600D-2F44-9674-FE4067FEEE7D}"/>
              </a:ext>
            </a:extLst>
          </p:cNvPr>
          <p:cNvSpPr>
            <a:spLocks noGrp="1"/>
          </p:cNvSpPr>
          <p:nvPr>
            <p:ph type="title" hasCustomPrompt="1"/>
          </p:nvPr>
        </p:nvSpPr>
        <p:spPr>
          <a:xfrm>
            <a:off x="442913" y="365126"/>
            <a:ext cx="6038097" cy="545694"/>
          </a:xfrm>
        </p:spPr>
        <p:txBody>
          <a:bodyPr/>
          <a:lstStyle/>
          <a:p>
            <a:r>
              <a:rPr lang="en-GB" dirty="0"/>
              <a:t>Heading – Bold 28pt Navy</a:t>
            </a:r>
          </a:p>
        </p:txBody>
      </p:sp>
      <p:sp>
        <p:nvSpPr>
          <p:cNvPr id="130" name="Picture Placeholder 104">
            <a:extLst>
              <a:ext uri="{FF2B5EF4-FFF2-40B4-BE49-F238E27FC236}">
                <a16:creationId xmlns:a16="http://schemas.microsoft.com/office/drawing/2014/main" id="{2E712972-0780-D440-950F-CC849861FDBC}"/>
              </a:ext>
            </a:extLst>
          </p:cNvPr>
          <p:cNvSpPr>
            <a:spLocks noGrp="1" noChangeAspect="1"/>
          </p:cNvSpPr>
          <p:nvPr>
            <p:ph type="pic" sz="quarter" idx="50" hasCustomPrompt="1"/>
          </p:nvPr>
        </p:nvSpPr>
        <p:spPr>
          <a:xfrm>
            <a:off x="10112412" y="1801501"/>
            <a:ext cx="1152000" cy="1152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fgClr>
            <a:bgClr>
              <a:schemeClr val="bg2"/>
            </a:bgClr>
          </a:pattFill>
          <a:ln w="38100">
            <a:solidFill>
              <a:schemeClr val="accent2"/>
            </a:solidFill>
          </a:ln>
        </p:spPr>
        <p:txBody>
          <a:bodyPr wrap="square" anchor="ctr">
            <a:noAutofit/>
          </a:bodyPr>
          <a:lstStyle>
            <a:lvl1pPr marL="0" indent="0" algn="ctr">
              <a:buNone/>
              <a:defRPr sz="1000"/>
            </a:lvl1pPr>
          </a:lstStyle>
          <a:p>
            <a:r>
              <a:rPr lang="en-US" dirty="0"/>
              <a:t>Click icon to insert image</a:t>
            </a:r>
          </a:p>
        </p:txBody>
      </p:sp>
      <p:sp>
        <p:nvSpPr>
          <p:cNvPr id="131" name="Text Placeholder 4">
            <a:extLst>
              <a:ext uri="{FF2B5EF4-FFF2-40B4-BE49-F238E27FC236}">
                <a16:creationId xmlns:a16="http://schemas.microsoft.com/office/drawing/2014/main" id="{0C885D0C-46BA-CA46-8CA2-6AC0F9BA2A10}"/>
              </a:ext>
            </a:extLst>
          </p:cNvPr>
          <p:cNvSpPr>
            <a:spLocks noGrp="1"/>
          </p:cNvSpPr>
          <p:nvPr>
            <p:ph type="body" sz="quarter" idx="51" hasCustomPrompt="1"/>
          </p:nvPr>
        </p:nvSpPr>
        <p:spPr>
          <a:xfrm>
            <a:off x="9586485" y="3090231"/>
            <a:ext cx="2162603" cy="727670"/>
          </a:xfrm>
        </p:spPr>
        <p:txBody>
          <a:bodyPr anchor="t" anchorCtr="0">
            <a:noAutofit/>
          </a:bodyPr>
          <a:lstStyle>
            <a:lvl1pPr marL="0" indent="0" algn="ctr">
              <a:lnSpc>
                <a:spcPct val="100000"/>
              </a:lnSpc>
              <a:spcBef>
                <a:spcPts val="0"/>
              </a:spcBef>
              <a:spcAft>
                <a:spcPts val="0"/>
              </a:spcAft>
              <a:buNone/>
              <a:defRPr sz="1600" b="1">
                <a:solidFill>
                  <a:schemeClr val="tx1"/>
                </a:solidFill>
              </a:defRPr>
            </a:lvl1pPr>
          </a:lstStyle>
          <a:p>
            <a:pPr lvl="0"/>
            <a:r>
              <a:rPr lang="en-US" dirty="0"/>
              <a:t>Click to edit Master</a:t>
            </a:r>
          </a:p>
        </p:txBody>
      </p:sp>
      <p:sp>
        <p:nvSpPr>
          <p:cNvPr id="132" name="Picture Placeholder 104">
            <a:extLst>
              <a:ext uri="{FF2B5EF4-FFF2-40B4-BE49-F238E27FC236}">
                <a16:creationId xmlns:a16="http://schemas.microsoft.com/office/drawing/2014/main" id="{95B23A6D-9521-0848-AC59-3E1614F533C2}"/>
              </a:ext>
            </a:extLst>
          </p:cNvPr>
          <p:cNvSpPr>
            <a:spLocks noGrp="1" noChangeAspect="1"/>
          </p:cNvSpPr>
          <p:nvPr>
            <p:ph type="pic" sz="quarter" idx="52" hasCustomPrompt="1"/>
          </p:nvPr>
        </p:nvSpPr>
        <p:spPr>
          <a:xfrm>
            <a:off x="7835072" y="4106554"/>
            <a:ext cx="1152000" cy="1152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fgClr>
            <a:bgClr>
              <a:schemeClr val="bg2"/>
            </a:bgClr>
          </a:pattFill>
          <a:ln w="38100">
            <a:solidFill>
              <a:schemeClr val="accent3"/>
            </a:solidFill>
          </a:ln>
        </p:spPr>
        <p:txBody>
          <a:bodyPr wrap="square" anchor="ctr">
            <a:noAutofit/>
          </a:bodyPr>
          <a:lstStyle>
            <a:lvl1pPr marL="0" indent="0" algn="ctr">
              <a:buNone/>
              <a:defRPr sz="1000"/>
            </a:lvl1pPr>
          </a:lstStyle>
          <a:p>
            <a:r>
              <a:rPr lang="en-US" dirty="0"/>
              <a:t>Click icon to insert image</a:t>
            </a:r>
          </a:p>
        </p:txBody>
      </p:sp>
      <p:sp>
        <p:nvSpPr>
          <p:cNvPr id="133" name="Text Placeholder 4">
            <a:extLst>
              <a:ext uri="{FF2B5EF4-FFF2-40B4-BE49-F238E27FC236}">
                <a16:creationId xmlns:a16="http://schemas.microsoft.com/office/drawing/2014/main" id="{F22487C1-5388-E74D-A949-0E4B6955EB12}"/>
              </a:ext>
            </a:extLst>
          </p:cNvPr>
          <p:cNvSpPr>
            <a:spLocks noGrp="1"/>
          </p:cNvSpPr>
          <p:nvPr>
            <p:ph type="body" sz="quarter" idx="53" hasCustomPrompt="1"/>
          </p:nvPr>
        </p:nvSpPr>
        <p:spPr>
          <a:xfrm>
            <a:off x="7309145" y="5395284"/>
            <a:ext cx="2162603" cy="727670"/>
          </a:xfrm>
        </p:spPr>
        <p:txBody>
          <a:bodyPr anchor="t" anchorCtr="0">
            <a:noAutofit/>
          </a:bodyPr>
          <a:lstStyle>
            <a:lvl1pPr marL="0" indent="0" algn="ctr">
              <a:lnSpc>
                <a:spcPct val="100000"/>
              </a:lnSpc>
              <a:spcBef>
                <a:spcPts val="0"/>
              </a:spcBef>
              <a:spcAft>
                <a:spcPts val="0"/>
              </a:spcAft>
              <a:buNone/>
              <a:defRPr sz="1600" b="1">
                <a:solidFill>
                  <a:schemeClr val="tx1"/>
                </a:solidFill>
              </a:defRPr>
            </a:lvl1pPr>
          </a:lstStyle>
          <a:p>
            <a:pPr lvl="0"/>
            <a:r>
              <a:rPr lang="en-US" dirty="0"/>
              <a:t>Click to edit Master</a:t>
            </a:r>
          </a:p>
        </p:txBody>
      </p:sp>
      <p:sp>
        <p:nvSpPr>
          <p:cNvPr id="134" name="Picture Placeholder 104">
            <a:extLst>
              <a:ext uri="{FF2B5EF4-FFF2-40B4-BE49-F238E27FC236}">
                <a16:creationId xmlns:a16="http://schemas.microsoft.com/office/drawing/2014/main" id="{41B6B151-2DE6-4349-BC42-F380251A06E7}"/>
              </a:ext>
            </a:extLst>
          </p:cNvPr>
          <p:cNvSpPr>
            <a:spLocks noGrp="1" noChangeAspect="1"/>
          </p:cNvSpPr>
          <p:nvPr>
            <p:ph type="pic" sz="quarter" idx="54" hasCustomPrompt="1"/>
          </p:nvPr>
        </p:nvSpPr>
        <p:spPr>
          <a:xfrm>
            <a:off x="10112412" y="4106554"/>
            <a:ext cx="1152000" cy="1152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fgClr>
            <a:bgClr>
              <a:schemeClr val="bg2"/>
            </a:bgClr>
          </a:pattFill>
          <a:ln w="38100">
            <a:solidFill>
              <a:schemeClr val="accent4"/>
            </a:solidFill>
          </a:ln>
        </p:spPr>
        <p:txBody>
          <a:bodyPr wrap="square" anchor="ctr">
            <a:noAutofit/>
          </a:bodyPr>
          <a:lstStyle>
            <a:lvl1pPr marL="0" indent="0" algn="ctr">
              <a:buNone/>
              <a:defRPr sz="1000"/>
            </a:lvl1pPr>
          </a:lstStyle>
          <a:p>
            <a:r>
              <a:rPr lang="en-US" dirty="0"/>
              <a:t>Click icon to insert image</a:t>
            </a:r>
          </a:p>
        </p:txBody>
      </p:sp>
      <p:sp>
        <p:nvSpPr>
          <p:cNvPr id="135" name="Text Placeholder 4">
            <a:extLst>
              <a:ext uri="{FF2B5EF4-FFF2-40B4-BE49-F238E27FC236}">
                <a16:creationId xmlns:a16="http://schemas.microsoft.com/office/drawing/2014/main" id="{C0BADFB6-1850-A94A-9C9F-292B02A9E049}"/>
              </a:ext>
            </a:extLst>
          </p:cNvPr>
          <p:cNvSpPr>
            <a:spLocks noGrp="1"/>
          </p:cNvSpPr>
          <p:nvPr>
            <p:ph type="body" sz="quarter" idx="55" hasCustomPrompt="1"/>
          </p:nvPr>
        </p:nvSpPr>
        <p:spPr>
          <a:xfrm>
            <a:off x="9586485" y="5395284"/>
            <a:ext cx="2162603" cy="727670"/>
          </a:xfrm>
        </p:spPr>
        <p:txBody>
          <a:bodyPr anchor="t" anchorCtr="0">
            <a:noAutofit/>
          </a:bodyPr>
          <a:lstStyle>
            <a:lvl1pPr marL="0" indent="0" algn="ctr">
              <a:lnSpc>
                <a:spcPct val="100000"/>
              </a:lnSpc>
              <a:spcBef>
                <a:spcPts val="0"/>
              </a:spcBef>
              <a:spcAft>
                <a:spcPts val="0"/>
              </a:spcAft>
              <a:buNone/>
              <a:defRPr sz="1600" b="1">
                <a:solidFill>
                  <a:schemeClr val="tx1"/>
                </a:solidFill>
              </a:defRPr>
            </a:lvl1pPr>
          </a:lstStyle>
          <a:p>
            <a:pPr lvl="0"/>
            <a:r>
              <a:rPr lang="en-US" dirty="0"/>
              <a:t>Click to edit Master</a:t>
            </a:r>
          </a:p>
        </p:txBody>
      </p:sp>
      <p:grpSp>
        <p:nvGrpSpPr>
          <p:cNvPr id="136" name="Group 135">
            <a:extLst>
              <a:ext uri="{FF2B5EF4-FFF2-40B4-BE49-F238E27FC236}">
                <a16:creationId xmlns:a16="http://schemas.microsoft.com/office/drawing/2014/main" id="{F31126FF-BE9D-CE4E-ABE1-2D1009682984}"/>
              </a:ext>
            </a:extLst>
          </p:cNvPr>
          <p:cNvGrpSpPr/>
          <p:nvPr userDrawn="1"/>
        </p:nvGrpSpPr>
        <p:grpSpPr>
          <a:xfrm>
            <a:off x="461951" y="4782598"/>
            <a:ext cx="1547986" cy="1548000"/>
            <a:chOff x="463024" y="1190523"/>
            <a:chExt cx="1547986" cy="1548000"/>
          </a:xfrm>
        </p:grpSpPr>
        <p:sp>
          <p:nvSpPr>
            <p:cNvPr id="137" name="Oval 136">
              <a:extLst>
                <a:ext uri="{FF2B5EF4-FFF2-40B4-BE49-F238E27FC236}">
                  <a16:creationId xmlns:a16="http://schemas.microsoft.com/office/drawing/2014/main" id="{953C4C63-FD16-0344-9782-B8D76235D088}"/>
                </a:ext>
              </a:extLst>
            </p:cNvPr>
            <p:cNvSpPr>
              <a:spLocks noChangeAspect="1"/>
            </p:cNvSpPr>
            <p:nvPr/>
          </p:nvSpPr>
          <p:spPr>
            <a:xfrm flipV="1">
              <a:off x="463024" y="1190523"/>
              <a:ext cx="1547986" cy="15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Arc 137">
              <a:extLst>
                <a:ext uri="{FF2B5EF4-FFF2-40B4-BE49-F238E27FC236}">
                  <a16:creationId xmlns:a16="http://schemas.microsoft.com/office/drawing/2014/main" id="{5E997DC8-5B10-E34B-8784-DE0C5EAA4262}"/>
                </a:ext>
              </a:extLst>
            </p:cNvPr>
            <p:cNvSpPr/>
            <p:nvPr userDrawn="1"/>
          </p:nvSpPr>
          <p:spPr>
            <a:xfrm rot="10800000" flipV="1">
              <a:off x="579045" y="1306550"/>
              <a:ext cx="1315946" cy="1315946"/>
            </a:xfrm>
            <a:prstGeom prst="arc">
              <a:avLst>
                <a:gd name="adj1" fmla="val 16200000"/>
                <a:gd name="adj2" fmla="val 12878801"/>
              </a:avLst>
            </a:prstGeom>
            <a:ln w="9525">
              <a:solidFill>
                <a:schemeClr val="bg1"/>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9" name="Picture Placeholder 104">
            <a:extLst>
              <a:ext uri="{FF2B5EF4-FFF2-40B4-BE49-F238E27FC236}">
                <a16:creationId xmlns:a16="http://schemas.microsoft.com/office/drawing/2014/main" id="{EBF730DC-EBDE-5441-BD66-136E0ACA4121}"/>
              </a:ext>
            </a:extLst>
          </p:cNvPr>
          <p:cNvSpPr>
            <a:spLocks noGrp="1"/>
          </p:cNvSpPr>
          <p:nvPr>
            <p:ph type="pic" sz="quarter" idx="56" hasCustomPrompt="1"/>
          </p:nvPr>
        </p:nvSpPr>
        <p:spPr>
          <a:xfrm>
            <a:off x="664444" y="4985098"/>
            <a:ext cx="1143000" cy="1143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fgClr>
            <a:bgClr>
              <a:schemeClr val="bg2"/>
            </a:bgClr>
          </a:pattFill>
        </p:spPr>
        <p:txBody>
          <a:bodyPr vert="horz" wrap="square" lIns="91440" tIns="45720" rIns="91440" bIns="45720" rtlCol="0" anchor="ctr">
            <a:noAutofit/>
          </a:bodyPr>
          <a:lstStyle>
            <a:lvl1pPr>
              <a:defRPr lang="en-US" sz="1000" dirty="0"/>
            </a:lvl1pPr>
          </a:lstStyle>
          <a:p>
            <a:pPr marL="0" lvl="0" indent="0" algn="ctr">
              <a:buNone/>
            </a:pPr>
            <a:r>
              <a:rPr lang="en-US" dirty="0"/>
              <a:t>Click icon to insert image</a:t>
            </a:r>
          </a:p>
        </p:txBody>
      </p:sp>
      <p:grpSp>
        <p:nvGrpSpPr>
          <p:cNvPr id="140" name="Group 139">
            <a:extLst>
              <a:ext uri="{FF2B5EF4-FFF2-40B4-BE49-F238E27FC236}">
                <a16:creationId xmlns:a16="http://schemas.microsoft.com/office/drawing/2014/main" id="{DD6A06AC-AB8D-6D4A-A590-C8085FAD080B}"/>
              </a:ext>
            </a:extLst>
          </p:cNvPr>
          <p:cNvGrpSpPr/>
          <p:nvPr userDrawn="1"/>
        </p:nvGrpSpPr>
        <p:grpSpPr>
          <a:xfrm>
            <a:off x="480714" y="2993689"/>
            <a:ext cx="1547986" cy="1548000"/>
            <a:chOff x="463024" y="1190523"/>
            <a:chExt cx="1547986" cy="1548000"/>
          </a:xfrm>
        </p:grpSpPr>
        <p:sp>
          <p:nvSpPr>
            <p:cNvPr id="141" name="Oval 140">
              <a:extLst>
                <a:ext uri="{FF2B5EF4-FFF2-40B4-BE49-F238E27FC236}">
                  <a16:creationId xmlns:a16="http://schemas.microsoft.com/office/drawing/2014/main" id="{43543AD7-34C3-5446-9293-BC3DF5ED925D}"/>
                </a:ext>
              </a:extLst>
            </p:cNvPr>
            <p:cNvSpPr>
              <a:spLocks noChangeAspect="1"/>
            </p:cNvSpPr>
            <p:nvPr/>
          </p:nvSpPr>
          <p:spPr>
            <a:xfrm flipV="1">
              <a:off x="463024" y="1190523"/>
              <a:ext cx="1547986" cy="15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Arc 141">
              <a:extLst>
                <a:ext uri="{FF2B5EF4-FFF2-40B4-BE49-F238E27FC236}">
                  <a16:creationId xmlns:a16="http://schemas.microsoft.com/office/drawing/2014/main" id="{68C096AE-F022-E046-8B60-9EB6DB81C7B3}"/>
                </a:ext>
              </a:extLst>
            </p:cNvPr>
            <p:cNvSpPr/>
            <p:nvPr userDrawn="1"/>
          </p:nvSpPr>
          <p:spPr>
            <a:xfrm rot="10800000" flipV="1">
              <a:off x="579045" y="1306550"/>
              <a:ext cx="1315946" cy="1315946"/>
            </a:xfrm>
            <a:prstGeom prst="arc">
              <a:avLst>
                <a:gd name="adj1" fmla="val 16200000"/>
                <a:gd name="adj2" fmla="val 12878801"/>
              </a:avLst>
            </a:prstGeom>
            <a:ln w="9525">
              <a:solidFill>
                <a:schemeClr val="bg1"/>
              </a:solid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3" name="Picture Placeholder 104">
            <a:extLst>
              <a:ext uri="{FF2B5EF4-FFF2-40B4-BE49-F238E27FC236}">
                <a16:creationId xmlns:a16="http://schemas.microsoft.com/office/drawing/2014/main" id="{B6CCC6CA-C780-9D48-A805-8BF794089081}"/>
              </a:ext>
            </a:extLst>
          </p:cNvPr>
          <p:cNvSpPr>
            <a:spLocks noGrp="1"/>
          </p:cNvSpPr>
          <p:nvPr>
            <p:ph type="pic" sz="quarter" idx="57" hasCustomPrompt="1"/>
          </p:nvPr>
        </p:nvSpPr>
        <p:spPr>
          <a:xfrm>
            <a:off x="683207" y="3196189"/>
            <a:ext cx="1143000" cy="1143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fgClr>
            <a:bgClr>
              <a:schemeClr val="bg2"/>
            </a:bgClr>
          </a:pattFill>
        </p:spPr>
        <p:txBody>
          <a:bodyPr vert="horz" wrap="square" lIns="91440" tIns="45720" rIns="91440" bIns="45720" rtlCol="0" anchor="ctr">
            <a:noAutofit/>
          </a:bodyPr>
          <a:lstStyle>
            <a:lvl1pPr>
              <a:defRPr lang="en-US" sz="1000" dirty="0"/>
            </a:lvl1pPr>
          </a:lstStyle>
          <a:p>
            <a:pPr marL="0" lvl="0" indent="0" algn="ctr">
              <a:buNone/>
            </a:pPr>
            <a:r>
              <a:rPr lang="en-US" dirty="0"/>
              <a:t>Click icon to insert image</a:t>
            </a:r>
          </a:p>
        </p:txBody>
      </p:sp>
    </p:spTree>
    <p:extLst>
      <p:ext uri="{BB962C8B-B14F-4D97-AF65-F5344CB8AC3E}">
        <p14:creationId xmlns:p14="http://schemas.microsoft.com/office/powerpoint/2010/main" val="2229194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lient Testimonial">
    <p:spTree>
      <p:nvGrpSpPr>
        <p:cNvPr id="1" name=""/>
        <p:cNvGrpSpPr/>
        <p:nvPr/>
      </p:nvGrpSpPr>
      <p:grpSpPr>
        <a:xfrm>
          <a:off x="0" y="0"/>
          <a:ext cx="0" cy="0"/>
          <a:chOff x="0" y="0"/>
          <a:chExt cx="0" cy="0"/>
        </a:xfrm>
      </p:grpSpPr>
      <p:sp>
        <p:nvSpPr>
          <p:cNvPr id="46" name="Freeform 45">
            <a:extLst>
              <a:ext uri="{FF2B5EF4-FFF2-40B4-BE49-F238E27FC236}">
                <a16:creationId xmlns:a16="http://schemas.microsoft.com/office/drawing/2014/main" id="{D1568843-DDE4-7945-A15B-7329EDC8E704}"/>
              </a:ext>
            </a:extLst>
          </p:cNvPr>
          <p:cNvSpPr/>
          <p:nvPr userDrawn="1"/>
        </p:nvSpPr>
        <p:spPr>
          <a:xfrm>
            <a:off x="-12210" y="441325"/>
            <a:ext cx="9291257" cy="1551220"/>
          </a:xfrm>
          <a:custGeom>
            <a:avLst/>
            <a:gdLst>
              <a:gd name="connsiteX0" fmla="*/ 0 w 9291257"/>
              <a:gd name="connsiteY0" fmla="*/ 0 h 1551220"/>
              <a:gd name="connsiteX1" fmla="*/ 123810 w 9291257"/>
              <a:gd name="connsiteY1" fmla="*/ 0 h 1551220"/>
              <a:gd name="connsiteX2" fmla="*/ 228520 w 9291257"/>
              <a:gd name="connsiteY2" fmla="*/ 0 h 1551220"/>
              <a:gd name="connsiteX3" fmla="*/ 9291257 w 9291257"/>
              <a:gd name="connsiteY3" fmla="*/ 0 h 1551220"/>
              <a:gd name="connsiteX4" fmla="*/ 7729023 w 9291257"/>
              <a:gd name="connsiteY4" fmla="*/ 1551220 h 1551220"/>
              <a:gd name="connsiteX5" fmla="*/ 228520 w 9291257"/>
              <a:gd name="connsiteY5" fmla="*/ 1551220 h 1551220"/>
              <a:gd name="connsiteX6" fmla="*/ 123810 w 9291257"/>
              <a:gd name="connsiteY6" fmla="*/ 1551220 h 1551220"/>
              <a:gd name="connsiteX7" fmla="*/ 0 w 9291257"/>
              <a:gd name="connsiteY7" fmla="*/ 1551220 h 155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1257" h="1551220">
                <a:moveTo>
                  <a:pt x="0" y="0"/>
                </a:moveTo>
                <a:lnTo>
                  <a:pt x="123810" y="0"/>
                </a:lnTo>
                <a:lnTo>
                  <a:pt x="228520" y="0"/>
                </a:lnTo>
                <a:lnTo>
                  <a:pt x="9291257" y="0"/>
                </a:lnTo>
                <a:lnTo>
                  <a:pt x="7729023" y="1551220"/>
                </a:lnTo>
                <a:lnTo>
                  <a:pt x="228520" y="1551220"/>
                </a:lnTo>
                <a:lnTo>
                  <a:pt x="123810" y="1551220"/>
                </a:lnTo>
                <a:lnTo>
                  <a:pt x="0" y="1551220"/>
                </a:lnTo>
                <a:close/>
              </a:path>
            </a:pathLst>
          </a:cu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10000"/>
              </a:lnSpc>
            </a:pPr>
            <a:endParaRPr lang="en-GB"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19" name="Text Placeholder 19">
            <a:extLst>
              <a:ext uri="{FF2B5EF4-FFF2-40B4-BE49-F238E27FC236}">
                <a16:creationId xmlns:a16="http://schemas.microsoft.com/office/drawing/2014/main" id="{C2D0341A-0CFF-4263-B33A-229526FE97AE}"/>
              </a:ext>
            </a:extLst>
          </p:cNvPr>
          <p:cNvSpPr>
            <a:spLocks noGrp="1"/>
          </p:cNvSpPr>
          <p:nvPr>
            <p:ph type="body" sz="quarter" idx="14" hasCustomPrompt="1"/>
          </p:nvPr>
        </p:nvSpPr>
        <p:spPr>
          <a:xfrm>
            <a:off x="1227551" y="437077"/>
            <a:ext cx="6712489" cy="1551219"/>
          </a:xfrm>
        </p:spPr>
        <p:txBody>
          <a:bodyPr anchor="ctr">
            <a:noAutofit/>
          </a:bodyPr>
          <a:lstStyle>
            <a:lvl1pPr marL="0" indent="0" algn="l">
              <a:lnSpc>
                <a:spcPct val="110000"/>
              </a:lnSpc>
              <a:spcBef>
                <a:spcPts val="0"/>
              </a:spcBef>
              <a:buNone/>
              <a:defRPr sz="2400" b="1">
                <a:solidFill>
                  <a:schemeClr val="bg1"/>
                </a:solidFill>
                <a:latin typeface="+mj-lt"/>
              </a:defRPr>
            </a:lvl1pPr>
          </a:lstStyle>
          <a:p>
            <a:pPr lvl="0"/>
            <a:r>
              <a:rPr lang="en-US" dirty="0"/>
              <a:t>Click To Edit Master Text</a:t>
            </a:r>
          </a:p>
        </p:txBody>
      </p:sp>
      <p:sp>
        <p:nvSpPr>
          <p:cNvPr id="23" name="Freeform: Shape 22">
            <a:extLst>
              <a:ext uri="{FF2B5EF4-FFF2-40B4-BE49-F238E27FC236}">
                <a16:creationId xmlns:a16="http://schemas.microsoft.com/office/drawing/2014/main" id="{B29C82E4-9305-4BF2-9A87-EF949E4F5E9E}"/>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4" name="Slide Number Placeholder 5">
            <a:extLst>
              <a:ext uri="{FF2B5EF4-FFF2-40B4-BE49-F238E27FC236}">
                <a16:creationId xmlns:a16="http://schemas.microsoft.com/office/drawing/2014/main" id="{AFF87CCD-1244-4D91-88AA-5FB80BA5260C}"/>
              </a:ext>
            </a:extLst>
          </p:cNvPr>
          <p:cNvSpPr txBox="1">
            <a:spLocks/>
          </p:cNvSpPr>
          <p:nvPr userDrawn="1"/>
        </p:nvSpPr>
        <p:spPr>
          <a:xfrm>
            <a:off x="11349670" y="6446152"/>
            <a:ext cx="86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2066E3-CA02-4CFD-B2F6-56999925DBAC}" type="slidenum">
              <a:rPr lang="en-US" smtClean="0"/>
              <a:pPr/>
              <a:t>‹#›</a:t>
            </a:fld>
            <a:endParaRPr lang="en-US" dirty="0"/>
          </a:p>
        </p:txBody>
      </p:sp>
      <p:sp>
        <p:nvSpPr>
          <p:cNvPr id="27" name="Picture Placeholder 46">
            <a:extLst>
              <a:ext uri="{FF2B5EF4-FFF2-40B4-BE49-F238E27FC236}">
                <a16:creationId xmlns:a16="http://schemas.microsoft.com/office/drawing/2014/main" id="{2855CE86-5AD3-46FA-B7BA-31A280DA233D}"/>
              </a:ext>
            </a:extLst>
          </p:cNvPr>
          <p:cNvSpPr>
            <a:spLocks noGrp="1"/>
          </p:cNvSpPr>
          <p:nvPr>
            <p:ph type="pic" sz="quarter" idx="42"/>
          </p:nvPr>
        </p:nvSpPr>
        <p:spPr>
          <a:xfrm>
            <a:off x="455069" y="864972"/>
            <a:ext cx="672682" cy="645980"/>
          </a:xfrm>
        </p:spPr>
        <p:txBody>
          <a:bodyPr>
            <a:normAutofit/>
          </a:bodyPr>
          <a:lstStyle>
            <a:lvl1pPr marL="0" indent="0">
              <a:buNone/>
              <a:defRPr sz="200"/>
            </a:lvl1pPr>
          </a:lstStyle>
          <a:p>
            <a:r>
              <a:rPr lang="en-US" dirty="0"/>
              <a:t>Click icon to add picture</a:t>
            </a:r>
          </a:p>
        </p:txBody>
      </p:sp>
      <p:sp>
        <p:nvSpPr>
          <p:cNvPr id="44" name="Picture Placeholder 43">
            <a:extLst>
              <a:ext uri="{FF2B5EF4-FFF2-40B4-BE49-F238E27FC236}">
                <a16:creationId xmlns:a16="http://schemas.microsoft.com/office/drawing/2014/main" id="{017F0DE6-1CD9-C441-B5DB-94511DB02033}"/>
              </a:ext>
            </a:extLst>
          </p:cNvPr>
          <p:cNvSpPr>
            <a:spLocks noGrp="1"/>
          </p:cNvSpPr>
          <p:nvPr>
            <p:ph type="pic" sz="quarter" idx="43" hasCustomPrompt="1"/>
          </p:nvPr>
        </p:nvSpPr>
        <p:spPr>
          <a:xfrm>
            <a:off x="3195432" y="0"/>
            <a:ext cx="8996568" cy="6774466"/>
          </a:xfrm>
          <a:custGeom>
            <a:avLst/>
            <a:gdLst>
              <a:gd name="connsiteX0" fmla="*/ 6752449 w 8996568"/>
              <a:gd name="connsiteY0" fmla="*/ 0 h 6774466"/>
              <a:gd name="connsiteX1" fmla="*/ 8996568 w 8996568"/>
              <a:gd name="connsiteY1" fmla="*/ 0 h 6774466"/>
              <a:gd name="connsiteX2" fmla="*/ 8996568 w 8996568"/>
              <a:gd name="connsiteY2" fmla="*/ 5584761 h 6774466"/>
              <a:gd name="connsiteX3" fmla="*/ 7810730 w 8996568"/>
              <a:gd name="connsiteY3" fmla="*/ 6774466 h 6774466"/>
              <a:gd name="connsiteX4" fmla="*/ 0 w 8996568"/>
              <a:gd name="connsiteY4" fmla="*/ 6774466 h 6774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568" h="6774466">
                <a:moveTo>
                  <a:pt x="6752449" y="0"/>
                </a:moveTo>
                <a:lnTo>
                  <a:pt x="8996568" y="0"/>
                </a:lnTo>
                <a:lnTo>
                  <a:pt x="8996568" y="5584761"/>
                </a:lnTo>
                <a:lnTo>
                  <a:pt x="7810730" y="6774466"/>
                </a:lnTo>
                <a:lnTo>
                  <a:pt x="0" y="6774466"/>
                </a:ln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GB" dirty="0"/>
              <a:t>Click icon to insert image</a:t>
            </a:r>
          </a:p>
        </p:txBody>
      </p:sp>
      <p:sp>
        <p:nvSpPr>
          <p:cNvPr id="57" name="Text Placeholder 56">
            <a:extLst>
              <a:ext uri="{FF2B5EF4-FFF2-40B4-BE49-F238E27FC236}">
                <a16:creationId xmlns:a16="http://schemas.microsoft.com/office/drawing/2014/main" id="{7ACEAF4C-16C4-8D41-803A-FB13B3361FB3}"/>
              </a:ext>
            </a:extLst>
          </p:cNvPr>
          <p:cNvSpPr>
            <a:spLocks noGrp="1"/>
          </p:cNvSpPr>
          <p:nvPr>
            <p:ph type="body" sz="quarter" idx="13" hasCustomPrompt="1"/>
          </p:nvPr>
        </p:nvSpPr>
        <p:spPr>
          <a:xfrm>
            <a:off x="442914" y="2263921"/>
            <a:ext cx="7043153" cy="4157002"/>
          </a:xfrm>
          <a:custGeom>
            <a:avLst/>
            <a:gdLst>
              <a:gd name="connsiteX0" fmla="*/ 0 w 7043153"/>
              <a:gd name="connsiteY0" fmla="*/ 0 h 4157002"/>
              <a:gd name="connsiteX1" fmla="*/ 7043153 w 7043153"/>
              <a:gd name="connsiteY1" fmla="*/ 0 h 4157002"/>
              <a:gd name="connsiteX2" fmla="*/ 2891973 w 7043153"/>
              <a:gd name="connsiteY2" fmla="*/ 4157002 h 4157002"/>
              <a:gd name="connsiteX3" fmla="*/ 0 w 7043153"/>
              <a:gd name="connsiteY3" fmla="*/ 4157002 h 4157002"/>
            </a:gdLst>
            <a:ahLst/>
            <a:cxnLst>
              <a:cxn ang="0">
                <a:pos x="connsiteX0" y="connsiteY0"/>
              </a:cxn>
              <a:cxn ang="0">
                <a:pos x="connsiteX1" y="connsiteY1"/>
              </a:cxn>
              <a:cxn ang="0">
                <a:pos x="connsiteX2" y="connsiteY2"/>
              </a:cxn>
              <a:cxn ang="0">
                <a:pos x="connsiteX3" y="connsiteY3"/>
              </a:cxn>
            </a:cxnLst>
            <a:rect l="l" t="t" r="r" b="b"/>
            <a:pathLst>
              <a:path w="7043153" h="4157002">
                <a:moveTo>
                  <a:pt x="0" y="0"/>
                </a:moveTo>
                <a:lnTo>
                  <a:pt x="7043153" y="0"/>
                </a:lnTo>
                <a:lnTo>
                  <a:pt x="2891973" y="4157002"/>
                </a:lnTo>
                <a:lnTo>
                  <a:pt x="0" y="4157002"/>
                </a:lnTo>
                <a:close/>
              </a:path>
            </a:pathLst>
          </a:custGeom>
          <a:noFill/>
        </p:spPr>
        <p:txBody>
          <a:bodyPr wrap="square">
            <a:noAutofit/>
          </a:bodyPr>
          <a:lstStyle>
            <a:lvl1pPr marL="0" indent="0" algn="l">
              <a:lnSpc>
                <a:spcPct val="120000"/>
              </a:lnSpc>
              <a:spcBef>
                <a:spcPts val="0"/>
              </a:spcBef>
              <a:buNone/>
              <a:defRPr sz="1600" b="0">
                <a:solidFill>
                  <a:schemeClr val="tx1"/>
                </a:solidFill>
                <a:latin typeface="+mn-lt"/>
              </a:defRPr>
            </a:lvl1pPr>
          </a:lstStyle>
          <a:p>
            <a:pPr lvl="0"/>
            <a:r>
              <a:rPr lang="en-US" dirty="0"/>
              <a:t>Click To Edit Master Text</a:t>
            </a:r>
          </a:p>
        </p:txBody>
      </p:sp>
    </p:spTree>
    <p:extLst>
      <p:ext uri="{BB962C8B-B14F-4D97-AF65-F5344CB8AC3E}">
        <p14:creationId xmlns:p14="http://schemas.microsoft.com/office/powerpoint/2010/main" val="381233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x 2">
    <p:spTree>
      <p:nvGrpSpPr>
        <p:cNvPr id="1" name=""/>
        <p:cNvGrpSpPr/>
        <p:nvPr/>
      </p:nvGrpSpPr>
      <p:grpSpPr>
        <a:xfrm>
          <a:off x="0" y="0"/>
          <a:ext cx="0" cy="0"/>
          <a:chOff x="0" y="0"/>
          <a:chExt cx="0" cy="0"/>
        </a:xfrm>
      </p:grpSpPr>
      <p:sp>
        <p:nvSpPr>
          <p:cNvPr id="23" name="Freeform 22"/>
          <p:cNvSpPr/>
          <p:nvPr userDrawn="1"/>
        </p:nvSpPr>
        <p:spPr>
          <a:xfrm rot="1350560">
            <a:off x="9659614" y="-258082"/>
            <a:ext cx="3225942" cy="2981322"/>
          </a:xfrm>
          <a:custGeom>
            <a:avLst/>
            <a:gdLst>
              <a:gd name="connsiteX0" fmla="*/ 1 w 3225942"/>
              <a:gd name="connsiteY0" fmla="*/ 824859 h 2981322"/>
              <a:gd name="connsiteX1" fmla="*/ 1990469 w 3225942"/>
              <a:gd name="connsiteY1" fmla="*/ 0 h 2981322"/>
              <a:gd name="connsiteX2" fmla="*/ 3225942 w 3225942"/>
              <a:gd name="connsiteY2" fmla="*/ 2981322 h 2981322"/>
              <a:gd name="connsiteX3" fmla="*/ 660413 w 3225942"/>
              <a:gd name="connsiteY3" fmla="*/ 2981322 h 2981322"/>
              <a:gd name="connsiteX4" fmla="*/ 0 w 3225942"/>
              <a:gd name="connsiteY4" fmla="*/ 2320909 h 2981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942" h="2981322">
                <a:moveTo>
                  <a:pt x="1" y="824859"/>
                </a:moveTo>
                <a:lnTo>
                  <a:pt x="1990469" y="0"/>
                </a:lnTo>
                <a:lnTo>
                  <a:pt x="3225942" y="2981322"/>
                </a:lnTo>
                <a:lnTo>
                  <a:pt x="660413" y="2981322"/>
                </a:lnTo>
                <a:cubicBezTo>
                  <a:pt x="295677" y="2981322"/>
                  <a:pt x="0" y="2685645"/>
                  <a:pt x="0" y="2320909"/>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userDrawn="1"/>
        </p:nvSpPr>
        <p:spPr>
          <a:xfrm rot="1350560">
            <a:off x="-758558" y="3975630"/>
            <a:ext cx="4073481" cy="3305267"/>
          </a:xfrm>
          <a:custGeom>
            <a:avLst/>
            <a:gdLst>
              <a:gd name="connsiteX0" fmla="*/ 48074 w 4073481"/>
              <a:gd name="connsiteY0" fmla="*/ 51899 h 3305267"/>
              <a:gd name="connsiteX1" fmla="*/ 305136 w 4073481"/>
              <a:gd name="connsiteY1" fmla="*/ 0 h 3305267"/>
              <a:gd name="connsiteX2" fmla="*/ 3413068 w 4073481"/>
              <a:gd name="connsiteY2" fmla="*/ 0 h 3305267"/>
              <a:gd name="connsiteX3" fmla="*/ 4073481 w 4073481"/>
              <a:gd name="connsiteY3" fmla="*/ 660413 h 3305267"/>
              <a:gd name="connsiteX4" fmla="*/ 4073481 w 4073481"/>
              <a:gd name="connsiteY4" fmla="*/ 2171677 h 3305267"/>
              <a:gd name="connsiteX5" fmla="*/ 1338012 w 4073481"/>
              <a:gd name="connsiteY5" fmla="*/ 3305267 h 3305267"/>
              <a:gd name="connsiteX6" fmla="*/ 0 w 4073481"/>
              <a:gd name="connsiteY6" fmla="*/ 76509 h 330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3481" h="3305267">
                <a:moveTo>
                  <a:pt x="48074" y="51899"/>
                </a:moveTo>
                <a:cubicBezTo>
                  <a:pt x="127084" y="18480"/>
                  <a:pt x="213952" y="0"/>
                  <a:pt x="305136" y="0"/>
                </a:cubicBezTo>
                <a:lnTo>
                  <a:pt x="3413068" y="0"/>
                </a:lnTo>
                <a:cubicBezTo>
                  <a:pt x="3777804" y="0"/>
                  <a:pt x="4073481" y="295677"/>
                  <a:pt x="4073481" y="660413"/>
                </a:cubicBezTo>
                <a:lnTo>
                  <a:pt x="4073481" y="2171677"/>
                </a:lnTo>
                <a:lnTo>
                  <a:pt x="1338012" y="3305267"/>
                </a:lnTo>
                <a:lnTo>
                  <a:pt x="0" y="76509"/>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42E7B2F-C59E-4358-AD9A-FA8A09AE61F5}"/>
              </a:ext>
            </a:extLst>
          </p:cNvPr>
          <p:cNvSpPr/>
          <p:nvPr userDrawn="1"/>
        </p:nvSpPr>
        <p:spPr>
          <a:xfrm>
            <a:off x="442913" y="1275740"/>
            <a:ext cx="2520000" cy="2520000"/>
          </a:xfrm>
          <a:prstGeom prst="rect">
            <a:avLst/>
          </a:pr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2" descr="Image result for personal calendar on mobile + desktop big calendar grid"/>
          <p:cNvSpPr>
            <a:spLocks noChangeAspect="1" noChangeArrowheads="1"/>
          </p:cNvSpPr>
          <p:nvPr userDrawn="1"/>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Text Placeholder 9"/>
          <p:cNvSpPr>
            <a:spLocks noGrp="1"/>
          </p:cNvSpPr>
          <p:nvPr>
            <p:ph type="body" sz="quarter" idx="17"/>
          </p:nvPr>
        </p:nvSpPr>
        <p:spPr>
          <a:xfrm>
            <a:off x="442913" y="5852385"/>
            <a:ext cx="5556496" cy="804213"/>
          </a:xfrm>
          <a:prstGeom prst="rect">
            <a:avLst/>
          </a:prstGeom>
        </p:spPr>
        <p:txBody>
          <a:bodyPr anchor="t" anchorCtr="0">
            <a:noAutofit/>
          </a:bodyPr>
          <a:lstStyle>
            <a:lvl1pPr marL="0" indent="0" algn="ctr">
              <a:lnSpc>
                <a:spcPct val="110000"/>
              </a:lnSpc>
              <a:spcBef>
                <a:spcPts val="0"/>
              </a:spcBef>
              <a:buNone/>
              <a:defRPr sz="1400" b="0">
                <a:solidFill>
                  <a:schemeClr val="tx1"/>
                </a:solidFill>
              </a:defRPr>
            </a:lvl1pPr>
          </a:lstStyle>
          <a:p>
            <a:pPr lvl="0"/>
            <a:r>
              <a:rPr lang="en-US"/>
              <a:t>Click to edit Master text styles</a:t>
            </a:r>
          </a:p>
        </p:txBody>
      </p:sp>
      <p:sp>
        <p:nvSpPr>
          <p:cNvPr id="28" name="Freeform: Shape 27">
            <a:extLst>
              <a:ext uri="{FF2B5EF4-FFF2-40B4-BE49-F238E27FC236}">
                <a16:creationId xmlns:a16="http://schemas.microsoft.com/office/drawing/2014/main" id="{1BBB8251-650D-4715-8775-BB1BA2BB2E6F}"/>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9" name="Slide Number Placeholder 5">
            <a:extLst>
              <a:ext uri="{FF2B5EF4-FFF2-40B4-BE49-F238E27FC236}">
                <a16:creationId xmlns:a16="http://schemas.microsoft.com/office/drawing/2014/main" id="{991ABA14-8371-4FCF-BE4E-B42DBF27AEC8}"/>
              </a:ext>
            </a:extLst>
          </p:cNvPr>
          <p:cNvSpPr>
            <a:spLocks noGrp="1"/>
          </p:cNvSpPr>
          <p:nvPr>
            <p:ph type="sldNum" sz="quarter" idx="31"/>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6" name="Picture Placeholder 5">
            <a:extLst>
              <a:ext uri="{FF2B5EF4-FFF2-40B4-BE49-F238E27FC236}">
                <a16:creationId xmlns:a16="http://schemas.microsoft.com/office/drawing/2014/main" id="{46641BB1-04E5-4069-9D95-098C037E8A46}"/>
              </a:ext>
            </a:extLst>
          </p:cNvPr>
          <p:cNvSpPr>
            <a:spLocks noGrp="1"/>
          </p:cNvSpPr>
          <p:nvPr>
            <p:ph type="pic" sz="quarter" idx="32" hasCustomPrompt="1"/>
          </p:nvPr>
        </p:nvSpPr>
        <p:spPr>
          <a:xfrm>
            <a:off x="604432" y="1452895"/>
            <a:ext cx="5261548" cy="4240908"/>
          </a:xfrm>
          <a:pattFill prst="pct5">
            <a:fgClr>
              <a:schemeClr val="bg1"/>
            </a:fgClr>
            <a:bgClr>
              <a:schemeClr val="bg2"/>
            </a:bgClr>
          </a:pattFill>
          <a:ln w="19050">
            <a:solidFill>
              <a:schemeClr val="bg1"/>
            </a:solidFill>
          </a:ln>
        </p:spPr>
        <p:txBody>
          <a:bodyPr anchor="ctr">
            <a:normAutofit/>
          </a:bodyPr>
          <a:lstStyle>
            <a:lvl1pPr marL="0" indent="0" algn="ctr">
              <a:buNone/>
              <a:defRPr sz="1200"/>
            </a:lvl1pPr>
          </a:lstStyle>
          <a:p>
            <a:r>
              <a:rPr lang="en-US" dirty="0"/>
              <a:t>Click icon to insert image</a:t>
            </a:r>
          </a:p>
        </p:txBody>
      </p:sp>
      <p:sp>
        <p:nvSpPr>
          <p:cNvPr id="2" name="Title 1">
            <a:extLst>
              <a:ext uri="{FF2B5EF4-FFF2-40B4-BE49-F238E27FC236}">
                <a16:creationId xmlns:a16="http://schemas.microsoft.com/office/drawing/2014/main" id="{2A5726A1-6EC2-EF4A-9D45-3CA9ECC144AD}"/>
              </a:ext>
            </a:extLst>
          </p:cNvPr>
          <p:cNvSpPr>
            <a:spLocks noGrp="1"/>
          </p:cNvSpPr>
          <p:nvPr>
            <p:ph type="title"/>
          </p:nvPr>
        </p:nvSpPr>
        <p:spPr/>
        <p:txBody>
          <a:bodyPr/>
          <a:lstStyle/>
          <a:p>
            <a:r>
              <a:rPr lang="en-US"/>
              <a:t>Click to edit Master title style</a:t>
            </a:r>
            <a:endParaRPr lang="en-GB"/>
          </a:p>
        </p:txBody>
      </p:sp>
      <p:sp>
        <p:nvSpPr>
          <p:cNvPr id="24" name="Rectangle 23">
            <a:extLst>
              <a:ext uri="{FF2B5EF4-FFF2-40B4-BE49-F238E27FC236}">
                <a16:creationId xmlns:a16="http://schemas.microsoft.com/office/drawing/2014/main" id="{6233D2A0-A204-DF4A-9B67-A5F649093012}"/>
              </a:ext>
            </a:extLst>
          </p:cNvPr>
          <p:cNvSpPr/>
          <p:nvPr userDrawn="1"/>
        </p:nvSpPr>
        <p:spPr>
          <a:xfrm>
            <a:off x="6143360" y="1264112"/>
            <a:ext cx="2520000" cy="25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9">
            <a:extLst>
              <a:ext uri="{FF2B5EF4-FFF2-40B4-BE49-F238E27FC236}">
                <a16:creationId xmlns:a16="http://schemas.microsoft.com/office/drawing/2014/main" id="{73A43A7C-643D-F84F-ABE8-BE370255CBBD}"/>
              </a:ext>
            </a:extLst>
          </p:cNvPr>
          <p:cNvSpPr>
            <a:spLocks noGrp="1"/>
          </p:cNvSpPr>
          <p:nvPr>
            <p:ph type="body" sz="quarter" idx="33"/>
          </p:nvPr>
        </p:nvSpPr>
        <p:spPr>
          <a:xfrm>
            <a:off x="6143360" y="5840757"/>
            <a:ext cx="5556496" cy="804213"/>
          </a:xfrm>
          <a:prstGeom prst="rect">
            <a:avLst/>
          </a:prstGeom>
        </p:spPr>
        <p:txBody>
          <a:bodyPr anchor="t" anchorCtr="0">
            <a:noAutofit/>
          </a:bodyPr>
          <a:lstStyle>
            <a:lvl1pPr marL="0" indent="0" algn="ctr">
              <a:lnSpc>
                <a:spcPct val="110000"/>
              </a:lnSpc>
              <a:spcBef>
                <a:spcPts val="0"/>
              </a:spcBef>
              <a:buNone/>
              <a:defRPr sz="1400" b="0">
                <a:solidFill>
                  <a:schemeClr val="tx1"/>
                </a:solidFill>
              </a:defRPr>
            </a:lvl1pPr>
          </a:lstStyle>
          <a:p>
            <a:pPr lvl="0"/>
            <a:r>
              <a:rPr lang="en-US"/>
              <a:t>Click to edit Master text styles</a:t>
            </a:r>
          </a:p>
        </p:txBody>
      </p:sp>
      <p:sp>
        <p:nvSpPr>
          <p:cNvPr id="27" name="Picture Placeholder 5">
            <a:extLst>
              <a:ext uri="{FF2B5EF4-FFF2-40B4-BE49-F238E27FC236}">
                <a16:creationId xmlns:a16="http://schemas.microsoft.com/office/drawing/2014/main" id="{D0E484F9-B00A-AC4D-A99B-6181FA9D6D36}"/>
              </a:ext>
            </a:extLst>
          </p:cNvPr>
          <p:cNvSpPr>
            <a:spLocks noGrp="1"/>
          </p:cNvSpPr>
          <p:nvPr>
            <p:ph type="pic" sz="quarter" idx="34" hasCustomPrompt="1"/>
          </p:nvPr>
        </p:nvSpPr>
        <p:spPr>
          <a:xfrm>
            <a:off x="6304879" y="1441267"/>
            <a:ext cx="5261548" cy="4240908"/>
          </a:xfrm>
          <a:pattFill prst="pct5">
            <a:fgClr>
              <a:schemeClr val="bg1"/>
            </a:fgClr>
            <a:bgClr>
              <a:schemeClr val="bg2"/>
            </a:bgClr>
          </a:pattFill>
          <a:ln w="19050">
            <a:solidFill>
              <a:schemeClr val="bg1"/>
            </a:solidFill>
          </a:ln>
        </p:spPr>
        <p:txBody>
          <a:bodyPr anchor="ctr">
            <a:normAutofit/>
          </a:bodyPr>
          <a:lstStyle>
            <a:lvl1pPr marL="0" indent="0" algn="ctr">
              <a:buNone/>
              <a:defRPr sz="1200"/>
            </a:lvl1pPr>
          </a:lstStyle>
          <a:p>
            <a:r>
              <a:rPr lang="en-US" dirty="0"/>
              <a:t>Click icon to insert image</a:t>
            </a:r>
          </a:p>
        </p:txBody>
      </p:sp>
    </p:spTree>
    <p:extLst>
      <p:ext uri="{BB962C8B-B14F-4D97-AF65-F5344CB8AC3E}">
        <p14:creationId xmlns:p14="http://schemas.microsoft.com/office/powerpoint/2010/main" val="3959125814"/>
      </p:ext>
    </p:extLst>
  </p:cSld>
  <p:clrMapOvr>
    <a:masterClrMapping/>
  </p:clrMapOvr>
  <p:extLst>
    <p:ext uri="{DCECCB84-F9BA-43D5-87BE-67443E8EF086}">
      <p15:sldGuideLst xmlns:p15="http://schemas.microsoft.com/office/powerpoint/2012/main">
        <p15:guide id="1" pos="3795" userDrawn="1">
          <p15:clr>
            <a:srgbClr val="FBAE40"/>
          </p15:clr>
        </p15:guide>
        <p15:guide id="2" pos="388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x 4">
    <p:spTree>
      <p:nvGrpSpPr>
        <p:cNvPr id="1" name=""/>
        <p:cNvGrpSpPr/>
        <p:nvPr/>
      </p:nvGrpSpPr>
      <p:grpSpPr>
        <a:xfrm>
          <a:off x="0" y="0"/>
          <a:ext cx="0" cy="0"/>
          <a:chOff x="0" y="0"/>
          <a:chExt cx="0" cy="0"/>
        </a:xfrm>
      </p:grpSpPr>
      <p:sp>
        <p:nvSpPr>
          <p:cNvPr id="23" name="Freeform 22"/>
          <p:cNvSpPr/>
          <p:nvPr userDrawn="1"/>
        </p:nvSpPr>
        <p:spPr>
          <a:xfrm rot="1350560">
            <a:off x="9659614" y="-258082"/>
            <a:ext cx="3225942" cy="2981322"/>
          </a:xfrm>
          <a:custGeom>
            <a:avLst/>
            <a:gdLst>
              <a:gd name="connsiteX0" fmla="*/ 1 w 3225942"/>
              <a:gd name="connsiteY0" fmla="*/ 824859 h 2981322"/>
              <a:gd name="connsiteX1" fmla="*/ 1990469 w 3225942"/>
              <a:gd name="connsiteY1" fmla="*/ 0 h 2981322"/>
              <a:gd name="connsiteX2" fmla="*/ 3225942 w 3225942"/>
              <a:gd name="connsiteY2" fmla="*/ 2981322 h 2981322"/>
              <a:gd name="connsiteX3" fmla="*/ 660413 w 3225942"/>
              <a:gd name="connsiteY3" fmla="*/ 2981322 h 2981322"/>
              <a:gd name="connsiteX4" fmla="*/ 0 w 3225942"/>
              <a:gd name="connsiteY4" fmla="*/ 2320909 h 2981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942" h="2981322">
                <a:moveTo>
                  <a:pt x="1" y="824859"/>
                </a:moveTo>
                <a:lnTo>
                  <a:pt x="1990469" y="0"/>
                </a:lnTo>
                <a:lnTo>
                  <a:pt x="3225942" y="2981322"/>
                </a:lnTo>
                <a:lnTo>
                  <a:pt x="660413" y="2981322"/>
                </a:lnTo>
                <a:cubicBezTo>
                  <a:pt x="295677" y="2981322"/>
                  <a:pt x="0" y="2685645"/>
                  <a:pt x="0" y="2320909"/>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userDrawn="1"/>
        </p:nvSpPr>
        <p:spPr>
          <a:xfrm rot="1350560">
            <a:off x="-758558" y="3975630"/>
            <a:ext cx="4073481" cy="3305267"/>
          </a:xfrm>
          <a:custGeom>
            <a:avLst/>
            <a:gdLst>
              <a:gd name="connsiteX0" fmla="*/ 48074 w 4073481"/>
              <a:gd name="connsiteY0" fmla="*/ 51899 h 3305267"/>
              <a:gd name="connsiteX1" fmla="*/ 305136 w 4073481"/>
              <a:gd name="connsiteY1" fmla="*/ 0 h 3305267"/>
              <a:gd name="connsiteX2" fmla="*/ 3413068 w 4073481"/>
              <a:gd name="connsiteY2" fmla="*/ 0 h 3305267"/>
              <a:gd name="connsiteX3" fmla="*/ 4073481 w 4073481"/>
              <a:gd name="connsiteY3" fmla="*/ 660413 h 3305267"/>
              <a:gd name="connsiteX4" fmla="*/ 4073481 w 4073481"/>
              <a:gd name="connsiteY4" fmla="*/ 2171677 h 3305267"/>
              <a:gd name="connsiteX5" fmla="*/ 1338012 w 4073481"/>
              <a:gd name="connsiteY5" fmla="*/ 3305267 h 3305267"/>
              <a:gd name="connsiteX6" fmla="*/ 0 w 4073481"/>
              <a:gd name="connsiteY6" fmla="*/ 76509 h 330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3481" h="3305267">
                <a:moveTo>
                  <a:pt x="48074" y="51899"/>
                </a:moveTo>
                <a:cubicBezTo>
                  <a:pt x="127084" y="18480"/>
                  <a:pt x="213952" y="0"/>
                  <a:pt x="305136" y="0"/>
                </a:cubicBezTo>
                <a:lnTo>
                  <a:pt x="3413068" y="0"/>
                </a:lnTo>
                <a:cubicBezTo>
                  <a:pt x="3777804" y="0"/>
                  <a:pt x="4073481" y="295677"/>
                  <a:pt x="4073481" y="660413"/>
                </a:cubicBezTo>
                <a:lnTo>
                  <a:pt x="4073481" y="2171677"/>
                </a:lnTo>
                <a:lnTo>
                  <a:pt x="1338012" y="3305267"/>
                </a:lnTo>
                <a:lnTo>
                  <a:pt x="0" y="76509"/>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42E7B2F-C59E-4358-AD9A-FA8A09AE61F5}"/>
              </a:ext>
            </a:extLst>
          </p:cNvPr>
          <p:cNvSpPr/>
          <p:nvPr userDrawn="1"/>
        </p:nvSpPr>
        <p:spPr>
          <a:xfrm>
            <a:off x="468067" y="1035817"/>
            <a:ext cx="2353385" cy="2520000"/>
          </a:xfrm>
          <a:prstGeom prst="rect">
            <a:avLst/>
          </a:pr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2" descr="Image result for personal calendar on mobile + desktop big calendar grid"/>
          <p:cNvSpPr>
            <a:spLocks noChangeAspect="1" noChangeArrowheads="1"/>
          </p:cNvSpPr>
          <p:nvPr userDrawn="1"/>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Text Placeholder 9"/>
          <p:cNvSpPr>
            <a:spLocks noGrp="1"/>
          </p:cNvSpPr>
          <p:nvPr>
            <p:ph type="body" sz="quarter" idx="17"/>
          </p:nvPr>
        </p:nvSpPr>
        <p:spPr>
          <a:xfrm>
            <a:off x="468067" y="4712888"/>
            <a:ext cx="2675183" cy="1703787"/>
          </a:xfrm>
          <a:prstGeom prst="rect">
            <a:avLst/>
          </a:prstGeom>
        </p:spPr>
        <p:txBody>
          <a:bodyPr anchor="t" anchorCtr="0">
            <a:noAutofit/>
          </a:bodyPr>
          <a:lstStyle>
            <a:lvl1pPr marL="0" indent="0" algn="ctr">
              <a:lnSpc>
                <a:spcPct val="110000"/>
              </a:lnSpc>
              <a:spcBef>
                <a:spcPts val="0"/>
              </a:spcBef>
              <a:buNone/>
              <a:defRPr sz="1400" b="0">
                <a:solidFill>
                  <a:schemeClr val="tx1"/>
                </a:solidFill>
              </a:defRPr>
            </a:lvl1pPr>
          </a:lstStyle>
          <a:p>
            <a:pPr lvl="0"/>
            <a:r>
              <a:rPr lang="en-US"/>
              <a:t>Click to edit Master text styles</a:t>
            </a:r>
          </a:p>
        </p:txBody>
      </p:sp>
      <p:sp>
        <p:nvSpPr>
          <p:cNvPr id="28" name="Freeform: Shape 27">
            <a:extLst>
              <a:ext uri="{FF2B5EF4-FFF2-40B4-BE49-F238E27FC236}">
                <a16:creationId xmlns:a16="http://schemas.microsoft.com/office/drawing/2014/main" id="{1BBB8251-650D-4715-8775-BB1BA2BB2E6F}"/>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9" name="Slide Number Placeholder 5">
            <a:extLst>
              <a:ext uri="{FF2B5EF4-FFF2-40B4-BE49-F238E27FC236}">
                <a16:creationId xmlns:a16="http://schemas.microsoft.com/office/drawing/2014/main" id="{991ABA14-8371-4FCF-BE4E-B42DBF27AEC8}"/>
              </a:ext>
            </a:extLst>
          </p:cNvPr>
          <p:cNvSpPr>
            <a:spLocks noGrp="1"/>
          </p:cNvSpPr>
          <p:nvPr>
            <p:ph type="sldNum" sz="quarter" idx="31"/>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6" name="Picture Placeholder 5">
            <a:extLst>
              <a:ext uri="{FF2B5EF4-FFF2-40B4-BE49-F238E27FC236}">
                <a16:creationId xmlns:a16="http://schemas.microsoft.com/office/drawing/2014/main" id="{46641BB1-04E5-4069-9D95-098C037E8A46}"/>
              </a:ext>
            </a:extLst>
          </p:cNvPr>
          <p:cNvSpPr>
            <a:spLocks noGrp="1"/>
          </p:cNvSpPr>
          <p:nvPr>
            <p:ph type="pic" sz="quarter" idx="32" hasCustomPrompt="1"/>
          </p:nvPr>
        </p:nvSpPr>
        <p:spPr>
          <a:xfrm>
            <a:off x="629586" y="1212972"/>
            <a:ext cx="2353385" cy="3322761"/>
          </a:xfrm>
          <a:pattFill prst="pct5">
            <a:fgClr>
              <a:schemeClr val="bg1"/>
            </a:fgClr>
            <a:bgClr>
              <a:schemeClr val="bg2"/>
            </a:bgClr>
          </a:pattFill>
          <a:ln w="19050">
            <a:solidFill>
              <a:schemeClr val="bg1"/>
            </a:solidFill>
          </a:ln>
        </p:spPr>
        <p:txBody>
          <a:bodyPr anchor="ctr">
            <a:normAutofit/>
          </a:bodyPr>
          <a:lstStyle>
            <a:lvl1pPr marL="0" indent="0" algn="ctr">
              <a:buNone/>
              <a:defRPr sz="1200"/>
            </a:lvl1pPr>
          </a:lstStyle>
          <a:p>
            <a:r>
              <a:rPr lang="en-US" dirty="0"/>
              <a:t>Click icon to insert image</a:t>
            </a:r>
          </a:p>
        </p:txBody>
      </p:sp>
      <p:sp>
        <p:nvSpPr>
          <p:cNvPr id="2" name="Title 1">
            <a:extLst>
              <a:ext uri="{FF2B5EF4-FFF2-40B4-BE49-F238E27FC236}">
                <a16:creationId xmlns:a16="http://schemas.microsoft.com/office/drawing/2014/main" id="{2A5726A1-6EC2-EF4A-9D45-3CA9ECC144AD}"/>
              </a:ext>
            </a:extLst>
          </p:cNvPr>
          <p:cNvSpPr>
            <a:spLocks noGrp="1"/>
          </p:cNvSpPr>
          <p:nvPr>
            <p:ph type="title"/>
          </p:nvPr>
        </p:nvSpPr>
        <p:spPr/>
        <p:txBody>
          <a:bodyPr/>
          <a:lstStyle/>
          <a:p>
            <a:r>
              <a:rPr lang="en-US"/>
              <a:t>Click to edit Master title style</a:t>
            </a:r>
            <a:endParaRPr lang="en-GB"/>
          </a:p>
        </p:txBody>
      </p:sp>
      <p:sp>
        <p:nvSpPr>
          <p:cNvPr id="24" name="Rectangle 23">
            <a:extLst>
              <a:ext uri="{FF2B5EF4-FFF2-40B4-BE49-F238E27FC236}">
                <a16:creationId xmlns:a16="http://schemas.microsoft.com/office/drawing/2014/main" id="{5DA89188-224C-524A-AF22-470FE282012B}"/>
              </a:ext>
            </a:extLst>
          </p:cNvPr>
          <p:cNvSpPr/>
          <p:nvPr userDrawn="1"/>
        </p:nvSpPr>
        <p:spPr>
          <a:xfrm>
            <a:off x="3319759" y="1035817"/>
            <a:ext cx="2353385" cy="25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9">
            <a:extLst>
              <a:ext uri="{FF2B5EF4-FFF2-40B4-BE49-F238E27FC236}">
                <a16:creationId xmlns:a16="http://schemas.microsoft.com/office/drawing/2014/main" id="{756A57BC-9185-EF4A-8C1E-14A14780A3FC}"/>
              </a:ext>
            </a:extLst>
          </p:cNvPr>
          <p:cNvSpPr>
            <a:spLocks noGrp="1"/>
          </p:cNvSpPr>
          <p:nvPr>
            <p:ph type="body" sz="quarter" idx="33"/>
          </p:nvPr>
        </p:nvSpPr>
        <p:spPr>
          <a:xfrm>
            <a:off x="3319759" y="4712888"/>
            <a:ext cx="2675183" cy="1703787"/>
          </a:xfrm>
          <a:prstGeom prst="rect">
            <a:avLst/>
          </a:prstGeom>
        </p:spPr>
        <p:txBody>
          <a:bodyPr anchor="t" anchorCtr="0">
            <a:noAutofit/>
          </a:bodyPr>
          <a:lstStyle>
            <a:lvl1pPr marL="0" indent="0" algn="ctr">
              <a:lnSpc>
                <a:spcPct val="110000"/>
              </a:lnSpc>
              <a:spcBef>
                <a:spcPts val="0"/>
              </a:spcBef>
              <a:buNone/>
              <a:defRPr sz="1400" b="0">
                <a:solidFill>
                  <a:schemeClr val="tx1"/>
                </a:solidFill>
              </a:defRPr>
            </a:lvl1pPr>
          </a:lstStyle>
          <a:p>
            <a:pPr lvl="0"/>
            <a:r>
              <a:rPr lang="en-US"/>
              <a:t>Click to edit Master text styles</a:t>
            </a:r>
          </a:p>
        </p:txBody>
      </p:sp>
      <p:sp>
        <p:nvSpPr>
          <p:cNvPr id="27" name="Picture Placeholder 5">
            <a:extLst>
              <a:ext uri="{FF2B5EF4-FFF2-40B4-BE49-F238E27FC236}">
                <a16:creationId xmlns:a16="http://schemas.microsoft.com/office/drawing/2014/main" id="{354370F1-F221-A240-AA12-11466ECF5C5D}"/>
              </a:ext>
            </a:extLst>
          </p:cNvPr>
          <p:cNvSpPr>
            <a:spLocks noGrp="1"/>
          </p:cNvSpPr>
          <p:nvPr>
            <p:ph type="pic" sz="quarter" idx="34" hasCustomPrompt="1"/>
          </p:nvPr>
        </p:nvSpPr>
        <p:spPr>
          <a:xfrm>
            <a:off x="3481278" y="1212972"/>
            <a:ext cx="2353385" cy="3322761"/>
          </a:xfrm>
          <a:pattFill prst="pct5">
            <a:fgClr>
              <a:schemeClr val="bg1"/>
            </a:fgClr>
            <a:bgClr>
              <a:schemeClr val="bg2"/>
            </a:bgClr>
          </a:pattFill>
          <a:ln w="19050">
            <a:solidFill>
              <a:schemeClr val="bg1"/>
            </a:solidFill>
          </a:ln>
        </p:spPr>
        <p:txBody>
          <a:bodyPr anchor="ctr">
            <a:normAutofit/>
          </a:bodyPr>
          <a:lstStyle>
            <a:lvl1pPr marL="0" indent="0" algn="ctr">
              <a:buNone/>
              <a:defRPr sz="1200"/>
            </a:lvl1pPr>
          </a:lstStyle>
          <a:p>
            <a:r>
              <a:rPr lang="en-US" dirty="0"/>
              <a:t>Click icon to insert image</a:t>
            </a:r>
          </a:p>
        </p:txBody>
      </p:sp>
      <p:sp>
        <p:nvSpPr>
          <p:cNvPr id="30" name="Rectangle 29">
            <a:extLst>
              <a:ext uri="{FF2B5EF4-FFF2-40B4-BE49-F238E27FC236}">
                <a16:creationId xmlns:a16="http://schemas.microsoft.com/office/drawing/2014/main" id="{8F770425-D7AB-EF46-8BC0-97FC1D7CA501}"/>
              </a:ext>
            </a:extLst>
          </p:cNvPr>
          <p:cNvSpPr/>
          <p:nvPr userDrawn="1"/>
        </p:nvSpPr>
        <p:spPr>
          <a:xfrm>
            <a:off x="6186441" y="1035817"/>
            <a:ext cx="2353385" cy="25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9">
            <a:extLst>
              <a:ext uri="{FF2B5EF4-FFF2-40B4-BE49-F238E27FC236}">
                <a16:creationId xmlns:a16="http://schemas.microsoft.com/office/drawing/2014/main" id="{6AFE4CF7-1128-8544-AB80-1D4366DC9E46}"/>
              </a:ext>
            </a:extLst>
          </p:cNvPr>
          <p:cNvSpPr>
            <a:spLocks noGrp="1"/>
          </p:cNvSpPr>
          <p:nvPr>
            <p:ph type="body" sz="quarter" idx="35"/>
          </p:nvPr>
        </p:nvSpPr>
        <p:spPr>
          <a:xfrm>
            <a:off x="6186441" y="4712888"/>
            <a:ext cx="2675183" cy="1703787"/>
          </a:xfrm>
          <a:prstGeom prst="rect">
            <a:avLst/>
          </a:prstGeom>
        </p:spPr>
        <p:txBody>
          <a:bodyPr anchor="t" anchorCtr="0">
            <a:noAutofit/>
          </a:bodyPr>
          <a:lstStyle>
            <a:lvl1pPr marL="0" indent="0" algn="ctr">
              <a:lnSpc>
                <a:spcPct val="110000"/>
              </a:lnSpc>
              <a:spcBef>
                <a:spcPts val="0"/>
              </a:spcBef>
              <a:buNone/>
              <a:defRPr sz="1400" b="0">
                <a:solidFill>
                  <a:schemeClr val="tx1"/>
                </a:solidFill>
              </a:defRPr>
            </a:lvl1pPr>
          </a:lstStyle>
          <a:p>
            <a:pPr lvl="0"/>
            <a:r>
              <a:rPr lang="en-US"/>
              <a:t>Click to edit Master text styles</a:t>
            </a:r>
          </a:p>
        </p:txBody>
      </p:sp>
      <p:sp>
        <p:nvSpPr>
          <p:cNvPr id="32" name="Picture Placeholder 5">
            <a:extLst>
              <a:ext uri="{FF2B5EF4-FFF2-40B4-BE49-F238E27FC236}">
                <a16:creationId xmlns:a16="http://schemas.microsoft.com/office/drawing/2014/main" id="{4ED8CF18-2C6F-CC40-A5B1-099D290424C9}"/>
              </a:ext>
            </a:extLst>
          </p:cNvPr>
          <p:cNvSpPr>
            <a:spLocks noGrp="1"/>
          </p:cNvSpPr>
          <p:nvPr>
            <p:ph type="pic" sz="quarter" idx="36" hasCustomPrompt="1"/>
          </p:nvPr>
        </p:nvSpPr>
        <p:spPr>
          <a:xfrm>
            <a:off x="6347960" y="1212972"/>
            <a:ext cx="2353385" cy="3322761"/>
          </a:xfrm>
          <a:pattFill prst="pct5">
            <a:fgClr>
              <a:schemeClr val="bg1"/>
            </a:fgClr>
            <a:bgClr>
              <a:schemeClr val="bg2"/>
            </a:bgClr>
          </a:pattFill>
          <a:ln w="19050">
            <a:solidFill>
              <a:schemeClr val="bg1"/>
            </a:solidFill>
          </a:ln>
        </p:spPr>
        <p:txBody>
          <a:bodyPr anchor="ctr">
            <a:normAutofit/>
          </a:bodyPr>
          <a:lstStyle>
            <a:lvl1pPr marL="0" indent="0" algn="ctr">
              <a:buNone/>
              <a:defRPr sz="1200"/>
            </a:lvl1pPr>
          </a:lstStyle>
          <a:p>
            <a:r>
              <a:rPr lang="en-US" dirty="0"/>
              <a:t>Click icon to insert image</a:t>
            </a:r>
          </a:p>
        </p:txBody>
      </p:sp>
      <p:sp>
        <p:nvSpPr>
          <p:cNvPr id="33" name="Rectangle 32">
            <a:extLst>
              <a:ext uri="{FF2B5EF4-FFF2-40B4-BE49-F238E27FC236}">
                <a16:creationId xmlns:a16="http://schemas.microsoft.com/office/drawing/2014/main" id="{547EAE89-B3E6-A147-A959-AB8131E1290F}"/>
              </a:ext>
            </a:extLst>
          </p:cNvPr>
          <p:cNvSpPr/>
          <p:nvPr userDrawn="1"/>
        </p:nvSpPr>
        <p:spPr>
          <a:xfrm>
            <a:off x="9069289" y="1035817"/>
            <a:ext cx="2353385" cy="25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9">
            <a:extLst>
              <a:ext uri="{FF2B5EF4-FFF2-40B4-BE49-F238E27FC236}">
                <a16:creationId xmlns:a16="http://schemas.microsoft.com/office/drawing/2014/main" id="{51879B03-F7E1-B34F-9FB9-EB59CA615F5F}"/>
              </a:ext>
            </a:extLst>
          </p:cNvPr>
          <p:cNvSpPr>
            <a:spLocks noGrp="1"/>
          </p:cNvSpPr>
          <p:nvPr>
            <p:ph type="body" sz="quarter" idx="37"/>
          </p:nvPr>
        </p:nvSpPr>
        <p:spPr>
          <a:xfrm>
            <a:off x="9069289" y="4712888"/>
            <a:ext cx="2675183" cy="1703787"/>
          </a:xfrm>
          <a:prstGeom prst="rect">
            <a:avLst/>
          </a:prstGeom>
        </p:spPr>
        <p:txBody>
          <a:bodyPr anchor="t" anchorCtr="0">
            <a:noAutofit/>
          </a:bodyPr>
          <a:lstStyle>
            <a:lvl1pPr marL="0" indent="0" algn="ctr">
              <a:lnSpc>
                <a:spcPct val="110000"/>
              </a:lnSpc>
              <a:spcBef>
                <a:spcPts val="0"/>
              </a:spcBef>
              <a:buNone/>
              <a:defRPr sz="1400" b="0">
                <a:solidFill>
                  <a:schemeClr val="tx1"/>
                </a:solidFill>
              </a:defRPr>
            </a:lvl1pPr>
          </a:lstStyle>
          <a:p>
            <a:pPr lvl="0"/>
            <a:r>
              <a:rPr lang="en-US"/>
              <a:t>Click to edit Master text styles</a:t>
            </a:r>
          </a:p>
        </p:txBody>
      </p:sp>
      <p:sp>
        <p:nvSpPr>
          <p:cNvPr id="36" name="Picture Placeholder 5">
            <a:extLst>
              <a:ext uri="{FF2B5EF4-FFF2-40B4-BE49-F238E27FC236}">
                <a16:creationId xmlns:a16="http://schemas.microsoft.com/office/drawing/2014/main" id="{12C7CDEE-F8F1-1641-8364-D9DDB889C63C}"/>
              </a:ext>
            </a:extLst>
          </p:cNvPr>
          <p:cNvSpPr>
            <a:spLocks noGrp="1"/>
          </p:cNvSpPr>
          <p:nvPr>
            <p:ph type="pic" sz="quarter" idx="38" hasCustomPrompt="1"/>
          </p:nvPr>
        </p:nvSpPr>
        <p:spPr>
          <a:xfrm>
            <a:off x="9230808" y="1212972"/>
            <a:ext cx="2353385" cy="3322761"/>
          </a:xfrm>
          <a:pattFill prst="pct5">
            <a:fgClr>
              <a:schemeClr val="bg1"/>
            </a:fgClr>
            <a:bgClr>
              <a:schemeClr val="bg2"/>
            </a:bgClr>
          </a:pattFill>
          <a:ln w="19050">
            <a:solidFill>
              <a:schemeClr val="bg1"/>
            </a:solidFill>
          </a:ln>
        </p:spPr>
        <p:txBody>
          <a:bodyPr anchor="ctr">
            <a:normAutofit/>
          </a:bodyPr>
          <a:lstStyle>
            <a:lvl1pPr marL="0" indent="0" algn="ctr">
              <a:buNone/>
              <a:defRPr sz="1200"/>
            </a:lvl1pPr>
          </a:lstStyle>
          <a:p>
            <a:r>
              <a:rPr lang="en-US" dirty="0"/>
              <a:t>Click icon to insert image</a:t>
            </a:r>
          </a:p>
        </p:txBody>
      </p:sp>
    </p:spTree>
    <p:extLst>
      <p:ext uri="{BB962C8B-B14F-4D97-AF65-F5344CB8AC3E}">
        <p14:creationId xmlns:p14="http://schemas.microsoft.com/office/powerpoint/2010/main" val="807374750"/>
      </p:ext>
    </p:extLst>
  </p:cSld>
  <p:clrMapOvr>
    <a:masterClrMapping/>
  </p:clrMapOvr>
  <p:extLst>
    <p:ext uri="{DCECCB84-F9BA-43D5-87BE-67443E8EF086}">
      <p15:sldGuideLst xmlns:p15="http://schemas.microsoft.com/office/powerpoint/2012/main">
        <p15:guide id="1" pos="1980" userDrawn="1">
          <p15:clr>
            <a:srgbClr val="FBAE40"/>
          </p15:clr>
        </p15:guide>
        <p15:guide id="2" pos="2071" userDrawn="1">
          <p15:clr>
            <a:srgbClr val="FBAE40"/>
          </p15:clr>
        </p15:guide>
        <p15:guide id="3" pos="5700" userDrawn="1">
          <p15:clr>
            <a:srgbClr val="FBAE40"/>
          </p15:clr>
        </p15:guide>
        <p15:guide id="4" pos="5609" userDrawn="1">
          <p15:clr>
            <a:srgbClr val="FBAE40"/>
          </p15:clr>
        </p15:guide>
        <p15:guide id="5" pos="3885" userDrawn="1">
          <p15:clr>
            <a:srgbClr val="FBAE40"/>
          </p15:clr>
        </p15:guide>
        <p15:guide id="6" pos="37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ctangle Image + Tex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3E5235-CC32-4719-A4DF-ACE3FAF43518}"/>
              </a:ext>
            </a:extLst>
          </p:cNvPr>
          <p:cNvSpPr/>
          <p:nvPr userDrawn="1"/>
        </p:nvSpPr>
        <p:spPr>
          <a:xfrm>
            <a:off x="-1" y="2974206"/>
            <a:ext cx="12204791" cy="38837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6D15B41-6D5C-445B-B94E-AFE5842D1420}"/>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1" name="Slide Number Placeholder 5">
            <a:extLst>
              <a:ext uri="{FF2B5EF4-FFF2-40B4-BE49-F238E27FC236}">
                <a16:creationId xmlns:a16="http://schemas.microsoft.com/office/drawing/2014/main" id="{E8B90E0B-507A-4003-B2AD-78D9DC880C6A}"/>
              </a:ext>
            </a:extLst>
          </p:cNvPr>
          <p:cNvSpPr>
            <a:spLocks noGrp="1"/>
          </p:cNvSpPr>
          <p:nvPr>
            <p:ph type="sldNum" sz="quarter" idx="36"/>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4" name="Rectangle 3"/>
          <p:cNvSpPr/>
          <p:nvPr userDrawn="1"/>
        </p:nvSpPr>
        <p:spPr>
          <a:xfrm>
            <a:off x="446777" y="450584"/>
            <a:ext cx="3255793" cy="3566780"/>
          </a:xfrm>
          <a:prstGeom prst="rect">
            <a:avLst/>
          </a:pr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p:cNvSpPr>
            <a:spLocks noGrp="1"/>
          </p:cNvSpPr>
          <p:nvPr>
            <p:ph type="body" sz="quarter" idx="13"/>
          </p:nvPr>
        </p:nvSpPr>
        <p:spPr>
          <a:xfrm>
            <a:off x="5426439" y="695771"/>
            <a:ext cx="6322649" cy="2274510"/>
          </a:xfrm>
          <a:prstGeom prst="rect">
            <a:avLst/>
          </a:prstGeom>
        </p:spPr>
        <p:txBody>
          <a:bodyPr anchor="t" anchorCtr="0">
            <a:noAutofit/>
          </a:bodyPr>
          <a:lstStyle>
            <a:lvl1pPr marL="0" indent="0" algn="l">
              <a:lnSpc>
                <a:spcPct val="120000"/>
              </a:lnSpc>
              <a:spcBef>
                <a:spcPts val="0"/>
              </a:spcBef>
              <a:buFont typeface="+mj-lt"/>
              <a:buNone/>
              <a:defRPr sz="2400" b="0">
                <a:solidFill>
                  <a:schemeClr val="accent1"/>
                </a:solidFill>
              </a:defRPr>
            </a:lvl1pPr>
          </a:lstStyle>
          <a:p>
            <a:pPr lvl="0"/>
            <a:r>
              <a:rPr lang="en-US"/>
              <a:t>Click to edit Master text styles</a:t>
            </a:r>
          </a:p>
        </p:txBody>
      </p:sp>
      <p:sp>
        <p:nvSpPr>
          <p:cNvPr id="7" name="Picture Placeholder 14"/>
          <p:cNvSpPr>
            <a:spLocks noGrp="1"/>
          </p:cNvSpPr>
          <p:nvPr>
            <p:ph type="pic" sz="quarter" idx="16" hasCustomPrompt="1"/>
          </p:nvPr>
        </p:nvSpPr>
        <p:spPr>
          <a:xfrm>
            <a:off x="728084" y="695771"/>
            <a:ext cx="4281220" cy="5238570"/>
          </a:xfrm>
          <a:prstGeom prst="roundRect">
            <a:avLst>
              <a:gd name="adj" fmla="val 0"/>
            </a:avLst>
          </a:prstGeom>
          <a:pattFill prst="pct5">
            <a:fgClr>
              <a:schemeClr val="bg1"/>
            </a:fgClr>
            <a:bgClr>
              <a:schemeClr val="bg2"/>
            </a:bgClr>
          </a:pattFill>
          <a:ln w="28575">
            <a:solidFill>
              <a:schemeClr val="bg1"/>
            </a:solidFill>
          </a:ln>
        </p:spPr>
        <p:txBody>
          <a:bodyPr anchor="ctr">
            <a:normAutofit/>
          </a:bodyPr>
          <a:lstStyle>
            <a:lvl1pPr marL="0" indent="0" algn="ctr">
              <a:buNone/>
              <a:defRPr sz="1200"/>
            </a:lvl1pPr>
          </a:lstStyle>
          <a:p>
            <a:r>
              <a:rPr lang="en-US" dirty="0"/>
              <a:t>Click icon to insert image</a:t>
            </a:r>
          </a:p>
        </p:txBody>
      </p:sp>
      <p:sp>
        <p:nvSpPr>
          <p:cNvPr id="12" name="Text Placeholder 7">
            <a:extLst>
              <a:ext uri="{FF2B5EF4-FFF2-40B4-BE49-F238E27FC236}">
                <a16:creationId xmlns:a16="http://schemas.microsoft.com/office/drawing/2014/main" id="{DC155C63-17A2-4B24-85F6-06CD6C2672D1}"/>
              </a:ext>
            </a:extLst>
          </p:cNvPr>
          <p:cNvSpPr>
            <a:spLocks noGrp="1"/>
          </p:cNvSpPr>
          <p:nvPr>
            <p:ph type="body" sz="quarter" idx="37"/>
          </p:nvPr>
        </p:nvSpPr>
        <p:spPr>
          <a:xfrm>
            <a:off x="5426438" y="3195817"/>
            <a:ext cx="6322649" cy="3237730"/>
          </a:xfrm>
          <a:prstGeom prst="rect">
            <a:avLst/>
          </a:prstGeom>
        </p:spPr>
        <p:txBody>
          <a:bodyPr anchor="t" anchorCtr="0">
            <a:noAutofit/>
          </a:bodyPr>
          <a:lstStyle>
            <a:lvl1pPr marL="0" indent="0" algn="l">
              <a:lnSpc>
                <a:spcPct val="120000"/>
              </a:lnSpc>
              <a:spcBef>
                <a:spcPts val="0"/>
              </a:spcBef>
              <a:spcAft>
                <a:spcPts val="600"/>
              </a:spcAft>
              <a:buFont typeface="+mj-lt"/>
              <a:buNone/>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12488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Blank">
    <p:spTree>
      <p:nvGrpSpPr>
        <p:cNvPr id="1" name=""/>
        <p:cNvGrpSpPr/>
        <p:nvPr/>
      </p:nvGrpSpPr>
      <p:grpSpPr>
        <a:xfrm>
          <a:off x="0" y="0"/>
          <a:ext cx="0" cy="0"/>
          <a:chOff x="0" y="0"/>
          <a:chExt cx="0" cy="0"/>
        </a:xfrm>
      </p:grpSpPr>
      <p:sp>
        <p:nvSpPr>
          <p:cNvPr id="6" name="Text Placeholder 4"/>
          <p:cNvSpPr>
            <a:spLocks noGrp="1"/>
          </p:cNvSpPr>
          <p:nvPr>
            <p:ph type="body" sz="quarter" idx="18"/>
          </p:nvPr>
        </p:nvSpPr>
        <p:spPr>
          <a:xfrm>
            <a:off x="4079874" y="365126"/>
            <a:ext cx="7699749" cy="563312"/>
          </a:xfrm>
          <a:prstGeom prst="rect">
            <a:avLst/>
          </a:prstGeom>
        </p:spPr>
        <p:txBody>
          <a:bodyPr anchor="ctr">
            <a:noAutofit/>
          </a:bodyPr>
          <a:lstStyle>
            <a:lvl1pPr marL="0" indent="0" algn="l">
              <a:buNone/>
              <a:defRPr sz="2800" b="1">
                <a:solidFill>
                  <a:schemeClr val="accent1"/>
                </a:solidFill>
              </a:defRPr>
            </a:lvl1pPr>
          </a:lstStyle>
          <a:p>
            <a:pPr lvl="0"/>
            <a:r>
              <a:rPr lang="en-US"/>
              <a:t>Click to edit Master text styles</a:t>
            </a:r>
          </a:p>
        </p:txBody>
      </p:sp>
      <p:sp>
        <p:nvSpPr>
          <p:cNvPr id="16" name="Freeform: Shape 15">
            <a:extLst>
              <a:ext uri="{FF2B5EF4-FFF2-40B4-BE49-F238E27FC236}">
                <a16:creationId xmlns:a16="http://schemas.microsoft.com/office/drawing/2014/main" id="{78A6CCEF-2BC7-4E2A-82D6-DBB4789F9819}"/>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7" name="Slide Number Placeholder 5">
            <a:extLst>
              <a:ext uri="{FF2B5EF4-FFF2-40B4-BE49-F238E27FC236}">
                <a16:creationId xmlns:a16="http://schemas.microsoft.com/office/drawing/2014/main" id="{290DDA92-C66A-45A4-BD27-A886983226F3}"/>
              </a:ext>
            </a:extLst>
          </p:cNvPr>
          <p:cNvSpPr>
            <a:spLocks noGrp="1"/>
          </p:cNvSpPr>
          <p:nvPr>
            <p:ph type="sldNum" sz="quarter" idx="36"/>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18" name="Rectangle 17">
            <a:extLst>
              <a:ext uri="{FF2B5EF4-FFF2-40B4-BE49-F238E27FC236}">
                <a16:creationId xmlns:a16="http://schemas.microsoft.com/office/drawing/2014/main" id="{03492027-A30B-204C-BE25-8B0BB51BBC61}"/>
              </a:ext>
            </a:extLst>
          </p:cNvPr>
          <p:cNvSpPr/>
          <p:nvPr userDrawn="1"/>
        </p:nvSpPr>
        <p:spPr>
          <a:xfrm>
            <a:off x="468067" y="441325"/>
            <a:ext cx="2520000" cy="25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5">
            <a:extLst>
              <a:ext uri="{FF2B5EF4-FFF2-40B4-BE49-F238E27FC236}">
                <a16:creationId xmlns:a16="http://schemas.microsoft.com/office/drawing/2014/main" id="{67991FC7-1A2C-E84A-9FDF-6B276444A282}"/>
              </a:ext>
            </a:extLst>
          </p:cNvPr>
          <p:cNvSpPr>
            <a:spLocks noGrp="1"/>
          </p:cNvSpPr>
          <p:nvPr>
            <p:ph type="pic" sz="quarter" idx="32" hasCustomPrompt="1"/>
          </p:nvPr>
        </p:nvSpPr>
        <p:spPr>
          <a:xfrm>
            <a:off x="629586" y="618480"/>
            <a:ext cx="3291231" cy="5818992"/>
          </a:xfrm>
          <a:pattFill prst="pct5">
            <a:fgClr>
              <a:schemeClr val="bg1"/>
            </a:fgClr>
            <a:bgClr>
              <a:schemeClr val="bg2"/>
            </a:bgClr>
          </a:pattFill>
          <a:ln w="19050">
            <a:solidFill>
              <a:schemeClr val="bg1"/>
            </a:solidFill>
          </a:ln>
        </p:spPr>
        <p:txBody>
          <a:bodyPr anchor="ctr">
            <a:normAutofit/>
          </a:bodyPr>
          <a:lstStyle>
            <a:lvl1pPr marL="0" indent="0" algn="ctr">
              <a:buNone/>
              <a:defRPr sz="1200"/>
            </a:lvl1pPr>
          </a:lstStyle>
          <a:p>
            <a:r>
              <a:rPr lang="en-US" dirty="0"/>
              <a:t>Click icon to insert image</a:t>
            </a:r>
          </a:p>
        </p:txBody>
      </p:sp>
    </p:spTree>
    <p:extLst>
      <p:ext uri="{BB962C8B-B14F-4D97-AF65-F5344CB8AC3E}">
        <p14:creationId xmlns:p14="http://schemas.microsoft.com/office/powerpoint/2010/main" val="349302894"/>
      </p:ext>
    </p:extLst>
  </p:cSld>
  <p:clrMapOvr>
    <a:masterClrMapping/>
  </p:clrMapOvr>
  <p:extLst>
    <p:ext uri="{DCECCB84-F9BA-43D5-87BE-67443E8EF086}">
      <p15:sldGuideLst xmlns:p15="http://schemas.microsoft.com/office/powerpoint/2012/main">
        <p15:guide id="1" pos="2479" userDrawn="1">
          <p15:clr>
            <a:srgbClr val="FBAE40"/>
          </p15:clr>
        </p15:guide>
        <p15:guide id="2" pos="257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m Image + 3 Poi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79AE60-D494-0E4E-B51A-CCD91ADEBE16}"/>
              </a:ext>
            </a:extLst>
          </p:cNvPr>
          <p:cNvSpPr>
            <a:spLocks noGrp="1"/>
          </p:cNvSpPr>
          <p:nvPr>
            <p:ph type="pic" sz="quarter" idx="24" hasCustomPrompt="1"/>
          </p:nvPr>
        </p:nvSpPr>
        <p:spPr>
          <a:xfrm>
            <a:off x="0" y="1016000"/>
            <a:ext cx="12192000" cy="2098675"/>
          </a:xfrm>
          <a:pattFill prst="pct5">
            <a:fgClr>
              <a:schemeClr val="bg1"/>
            </a:fgClr>
            <a:bgClr>
              <a:schemeClr val="bg2"/>
            </a:bgClr>
          </a:pattFill>
        </p:spPr>
        <p:txBody>
          <a:bodyPr anchor="ctr">
            <a:normAutofit/>
          </a:bodyPr>
          <a:lstStyle>
            <a:lvl1pPr marL="0" indent="0" algn="ctr">
              <a:buNone/>
              <a:defRPr sz="1200"/>
            </a:lvl1pPr>
          </a:lstStyle>
          <a:p>
            <a:r>
              <a:rPr lang="en-GB" dirty="0"/>
              <a:t>Click icon to insert image</a:t>
            </a:r>
          </a:p>
        </p:txBody>
      </p:sp>
      <p:sp>
        <p:nvSpPr>
          <p:cNvPr id="84" name="Freeform: Shape 83">
            <a:extLst>
              <a:ext uri="{FF2B5EF4-FFF2-40B4-BE49-F238E27FC236}">
                <a16:creationId xmlns:a16="http://schemas.microsoft.com/office/drawing/2014/main" id="{5595E3F7-2687-4248-9A80-3D183C24711A}"/>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85" name="Slide Number Placeholder 5">
            <a:extLst>
              <a:ext uri="{FF2B5EF4-FFF2-40B4-BE49-F238E27FC236}">
                <a16:creationId xmlns:a16="http://schemas.microsoft.com/office/drawing/2014/main" id="{9944CE06-E7A2-43A4-9A13-B63A1242B78A}"/>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52A0CEB-9ED0-364C-9171-D3823A91CAF8}"/>
              </a:ext>
            </a:extLst>
          </p:cNvPr>
          <p:cNvSpPr>
            <a:spLocks noGrp="1"/>
          </p:cNvSpPr>
          <p:nvPr>
            <p:ph type="title"/>
          </p:nvPr>
        </p:nvSpPr>
        <p:spPr/>
        <p:txBody>
          <a:bodyPr/>
          <a:lstStyle/>
          <a:p>
            <a:r>
              <a:rPr lang="en-US"/>
              <a:t>Click to edit Master title style</a:t>
            </a:r>
            <a:endParaRPr lang="en-GB"/>
          </a:p>
        </p:txBody>
      </p:sp>
      <p:sp>
        <p:nvSpPr>
          <p:cNvPr id="53" name="Text Placeholder 94">
            <a:extLst>
              <a:ext uri="{FF2B5EF4-FFF2-40B4-BE49-F238E27FC236}">
                <a16:creationId xmlns:a16="http://schemas.microsoft.com/office/drawing/2014/main" id="{5F067AC8-E01D-6547-B0DA-400C791484FC}"/>
              </a:ext>
            </a:extLst>
          </p:cNvPr>
          <p:cNvSpPr>
            <a:spLocks noGrp="1"/>
          </p:cNvSpPr>
          <p:nvPr>
            <p:ph type="body" sz="quarter" idx="17"/>
          </p:nvPr>
        </p:nvSpPr>
        <p:spPr>
          <a:xfrm>
            <a:off x="1142547" y="5261947"/>
            <a:ext cx="2874282" cy="1154727"/>
          </a:xfrm>
        </p:spPr>
        <p:txBody>
          <a:bodyPr anchor="t" anchorCtr="0">
            <a:noAutofit/>
          </a:bodyPr>
          <a:lstStyle>
            <a:lvl1pPr marL="0" indent="0" algn="ctr">
              <a:lnSpc>
                <a:spcPct val="110000"/>
              </a:lnSpc>
              <a:spcBef>
                <a:spcPts val="0"/>
              </a:spcBef>
              <a:buNone/>
              <a:defRPr sz="1200"/>
            </a:lvl1pPr>
            <a:lvl2pPr marL="457200" indent="0">
              <a:buNone/>
              <a:defRPr sz="1800"/>
            </a:lvl2pPr>
          </a:lstStyle>
          <a:p>
            <a:pPr lvl="0"/>
            <a:r>
              <a:rPr lang="en-US"/>
              <a:t>Click to edit Master text styles</a:t>
            </a:r>
          </a:p>
        </p:txBody>
      </p:sp>
      <p:sp>
        <p:nvSpPr>
          <p:cNvPr id="54" name="Text Placeholder 94">
            <a:extLst>
              <a:ext uri="{FF2B5EF4-FFF2-40B4-BE49-F238E27FC236}">
                <a16:creationId xmlns:a16="http://schemas.microsoft.com/office/drawing/2014/main" id="{2360A128-ACB8-4A41-B0F5-A143AD6C7CAD}"/>
              </a:ext>
            </a:extLst>
          </p:cNvPr>
          <p:cNvSpPr>
            <a:spLocks noGrp="1"/>
          </p:cNvSpPr>
          <p:nvPr>
            <p:ph type="body" sz="quarter" idx="21"/>
          </p:nvPr>
        </p:nvSpPr>
        <p:spPr>
          <a:xfrm>
            <a:off x="4636861" y="5261947"/>
            <a:ext cx="2955406" cy="1154727"/>
          </a:xfrm>
        </p:spPr>
        <p:txBody>
          <a:bodyPr anchor="t" anchorCtr="0">
            <a:noAutofit/>
          </a:bodyPr>
          <a:lstStyle>
            <a:lvl1pPr marL="0" indent="0" algn="ctr">
              <a:lnSpc>
                <a:spcPct val="110000"/>
              </a:lnSpc>
              <a:spcBef>
                <a:spcPts val="0"/>
              </a:spcBef>
              <a:buNone/>
              <a:defRPr sz="1200"/>
            </a:lvl1pPr>
            <a:lvl2pPr marL="457200" indent="0">
              <a:buNone/>
              <a:defRPr sz="1800"/>
            </a:lvl2pPr>
          </a:lstStyle>
          <a:p>
            <a:pPr lvl="0"/>
            <a:r>
              <a:rPr lang="en-US"/>
              <a:t>Click to edit Master text styles</a:t>
            </a:r>
          </a:p>
        </p:txBody>
      </p:sp>
      <p:sp>
        <p:nvSpPr>
          <p:cNvPr id="61" name="Text Placeholder 94">
            <a:extLst>
              <a:ext uri="{FF2B5EF4-FFF2-40B4-BE49-F238E27FC236}">
                <a16:creationId xmlns:a16="http://schemas.microsoft.com/office/drawing/2014/main" id="{E94112C6-FB64-2B41-949F-EF5429A15FA2}"/>
              </a:ext>
            </a:extLst>
          </p:cNvPr>
          <p:cNvSpPr>
            <a:spLocks noGrp="1"/>
          </p:cNvSpPr>
          <p:nvPr>
            <p:ph type="body" sz="quarter" idx="23"/>
          </p:nvPr>
        </p:nvSpPr>
        <p:spPr>
          <a:xfrm>
            <a:off x="8159811" y="5261947"/>
            <a:ext cx="2889642" cy="1154727"/>
          </a:xfrm>
        </p:spPr>
        <p:txBody>
          <a:bodyPr anchor="t" anchorCtr="0">
            <a:noAutofit/>
          </a:bodyPr>
          <a:lstStyle>
            <a:lvl1pPr marL="0" indent="0" algn="ctr">
              <a:lnSpc>
                <a:spcPct val="110000"/>
              </a:lnSpc>
              <a:spcBef>
                <a:spcPts val="0"/>
              </a:spcBef>
              <a:buNone/>
              <a:defRPr sz="1200"/>
            </a:lvl1pPr>
            <a:lvl2pPr marL="457200" indent="0">
              <a:buNone/>
              <a:defRPr sz="1800"/>
            </a:lvl2pPr>
          </a:lstStyle>
          <a:p>
            <a:pPr lvl="0"/>
            <a:r>
              <a:rPr lang="en-US"/>
              <a:t>Click to edit Master text styles</a:t>
            </a:r>
          </a:p>
        </p:txBody>
      </p:sp>
      <p:sp>
        <p:nvSpPr>
          <p:cNvPr id="66" name="Text Placeholder 94">
            <a:extLst>
              <a:ext uri="{FF2B5EF4-FFF2-40B4-BE49-F238E27FC236}">
                <a16:creationId xmlns:a16="http://schemas.microsoft.com/office/drawing/2014/main" id="{26FC53EA-CF49-B54A-B40B-AF8F080BC026}"/>
              </a:ext>
            </a:extLst>
          </p:cNvPr>
          <p:cNvSpPr>
            <a:spLocks noGrp="1"/>
          </p:cNvSpPr>
          <p:nvPr>
            <p:ph type="body" sz="quarter" idx="36" hasCustomPrompt="1"/>
          </p:nvPr>
        </p:nvSpPr>
        <p:spPr>
          <a:xfrm>
            <a:off x="1142547" y="4779348"/>
            <a:ext cx="2874282" cy="482600"/>
          </a:xfrm>
        </p:spPr>
        <p:txBody>
          <a:bodyPr anchor="ctr" anchorCtr="0">
            <a:noAutofit/>
          </a:bodyPr>
          <a:lstStyle>
            <a:lvl1pPr marL="0" indent="0" algn="ctr">
              <a:lnSpc>
                <a:spcPct val="110000"/>
              </a:lnSpc>
              <a:spcBef>
                <a:spcPts val="0"/>
              </a:spcBef>
              <a:buNone/>
              <a:defRPr sz="1600" b="1">
                <a:solidFill>
                  <a:schemeClr val="accent1"/>
                </a:solidFill>
              </a:defRPr>
            </a:lvl1pPr>
            <a:lvl2pPr marL="457200" indent="0">
              <a:buNone/>
              <a:defRPr sz="1800"/>
            </a:lvl2pPr>
          </a:lstStyle>
          <a:p>
            <a:pPr lvl="0"/>
            <a:r>
              <a:rPr lang="en-US" dirty="0"/>
              <a:t>Title</a:t>
            </a:r>
          </a:p>
        </p:txBody>
      </p:sp>
      <p:sp>
        <p:nvSpPr>
          <p:cNvPr id="67" name="Text Placeholder 94">
            <a:extLst>
              <a:ext uri="{FF2B5EF4-FFF2-40B4-BE49-F238E27FC236}">
                <a16:creationId xmlns:a16="http://schemas.microsoft.com/office/drawing/2014/main" id="{10C345A1-E038-0347-B417-22A6C1E8F8EA}"/>
              </a:ext>
            </a:extLst>
          </p:cNvPr>
          <p:cNvSpPr>
            <a:spLocks noGrp="1"/>
          </p:cNvSpPr>
          <p:nvPr>
            <p:ph type="body" sz="quarter" idx="37" hasCustomPrompt="1"/>
          </p:nvPr>
        </p:nvSpPr>
        <p:spPr>
          <a:xfrm>
            <a:off x="4636861" y="4779348"/>
            <a:ext cx="2955406" cy="482600"/>
          </a:xfrm>
        </p:spPr>
        <p:txBody>
          <a:bodyPr anchor="ctr" anchorCtr="0">
            <a:noAutofit/>
          </a:bodyPr>
          <a:lstStyle>
            <a:lvl1pPr marL="0" indent="0" algn="ctr">
              <a:lnSpc>
                <a:spcPct val="110000"/>
              </a:lnSpc>
              <a:spcBef>
                <a:spcPts val="0"/>
              </a:spcBef>
              <a:buNone/>
              <a:defRPr sz="1600" b="1">
                <a:solidFill>
                  <a:schemeClr val="accent2"/>
                </a:solidFill>
              </a:defRPr>
            </a:lvl1pPr>
            <a:lvl2pPr marL="457200" indent="0">
              <a:buNone/>
              <a:defRPr sz="1800"/>
            </a:lvl2pPr>
          </a:lstStyle>
          <a:p>
            <a:pPr lvl="0"/>
            <a:r>
              <a:rPr lang="en-US" dirty="0"/>
              <a:t>Title</a:t>
            </a:r>
          </a:p>
        </p:txBody>
      </p:sp>
      <p:sp>
        <p:nvSpPr>
          <p:cNvPr id="74" name="Text Placeholder 94">
            <a:extLst>
              <a:ext uri="{FF2B5EF4-FFF2-40B4-BE49-F238E27FC236}">
                <a16:creationId xmlns:a16="http://schemas.microsoft.com/office/drawing/2014/main" id="{EF81F6E6-2977-E349-85DF-A8CB0F14305B}"/>
              </a:ext>
            </a:extLst>
          </p:cNvPr>
          <p:cNvSpPr>
            <a:spLocks noGrp="1"/>
          </p:cNvSpPr>
          <p:nvPr>
            <p:ph type="body" sz="quarter" idx="39" hasCustomPrompt="1"/>
          </p:nvPr>
        </p:nvSpPr>
        <p:spPr>
          <a:xfrm>
            <a:off x="8159811" y="4779348"/>
            <a:ext cx="2889642" cy="482600"/>
          </a:xfrm>
        </p:spPr>
        <p:txBody>
          <a:bodyPr anchor="ctr" anchorCtr="0">
            <a:noAutofit/>
          </a:bodyPr>
          <a:lstStyle>
            <a:lvl1pPr marL="0" indent="0" algn="ctr">
              <a:lnSpc>
                <a:spcPct val="110000"/>
              </a:lnSpc>
              <a:spcBef>
                <a:spcPts val="0"/>
              </a:spcBef>
              <a:buNone/>
              <a:defRPr sz="1600" b="1">
                <a:solidFill>
                  <a:schemeClr val="accent3"/>
                </a:solidFill>
              </a:defRPr>
            </a:lvl1pPr>
            <a:lvl2pPr marL="457200" indent="0">
              <a:buNone/>
              <a:defRPr sz="1800"/>
            </a:lvl2pPr>
          </a:lstStyle>
          <a:p>
            <a:pPr lvl="0"/>
            <a:r>
              <a:rPr lang="en-US" dirty="0"/>
              <a:t>Title</a:t>
            </a:r>
          </a:p>
        </p:txBody>
      </p:sp>
    </p:spTree>
    <p:extLst>
      <p:ext uri="{BB962C8B-B14F-4D97-AF65-F5344CB8AC3E}">
        <p14:creationId xmlns:p14="http://schemas.microsoft.com/office/powerpoint/2010/main" val="1223153587"/>
      </p:ext>
    </p:extLst>
  </p:cSld>
  <p:clrMapOvr>
    <a:masterClrMapping/>
  </p:clrMapOvr>
  <p:extLst>
    <p:ext uri="{DCECCB84-F9BA-43D5-87BE-67443E8EF086}">
      <p15:sldGuideLst xmlns:p15="http://schemas.microsoft.com/office/powerpoint/2012/main">
        <p15:guide id="1" pos="1617" userDrawn="1">
          <p15:clr>
            <a:srgbClr val="FBAE40"/>
          </p15:clr>
        </p15:guide>
        <p15:guide id="2" pos="1708" userDrawn="1">
          <p15:clr>
            <a:srgbClr val="FBAE40"/>
          </p15:clr>
        </p15:guide>
        <p15:guide id="3" pos="5972" userDrawn="1">
          <p15:clr>
            <a:srgbClr val="FBAE40"/>
          </p15:clr>
        </p15:guide>
        <p15:guide id="4" pos="6063" userDrawn="1">
          <p15:clr>
            <a:srgbClr val="FBAE40"/>
          </p15:clr>
        </p15:guide>
        <p15:guide id="5" pos="3069" userDrawn="1">
          <p15:clr>
            <a:srgbClr val="FBAE40"/>
          </p15:clr>
        </p15:guide>
        <p15:guide id="6" pos="3160" userDrawn="1">
          <p15:clr>
            <a:srgbClr val="FBAE40"/>
          </p15:clr>
        </p15:guide>
        <p15:guide id="7" pos="4520" userDrawn="1">
          <p15:clr>
            <a:srgbClr val="FBAE40"/>
          </p15:clr>
        </p15:guide>
        <p15:guide id="8" pos="461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m Image - 4 Poi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79AE60-D494-0E4E-B51A-CCD91ADEBE16}"/>
              </a:ext>
            </a:extLst>
          </p:cNvPr>
          <p:cNvSpPr>
            <a:spLocks noGrp="1"/>
          </p:cNvSpPr>
          <p:nvPr>
            <p:ph type="pic" sz="quarter" idx="24" hasCustomPrompt="1"/>
          </p:nvPr>
        </p:nvSpPr>
        <p:spPr>
          <a:xfrm>
            <a:off x="0" y="1016000"/>
            <a:ext cx="12192000" cy="2098675"/>
          </a:xfrm>
          <a:pattFill prst="pct5">
            <a:fgClr>
              <a:schemeClr val="bg1"/>
            </a:fgClr>
            <a:bgClr>
              <a:schemeClr val="bg2"/>
            </a:bgClr>
          </a:pattFill>
        </p:spPr>
        <p:txBody>
          <a:bodyPr anchor="ctr">
            <a:normAutofit/>
          </a:bodyPr>
          <a:lstStyle>
            <a:lvl1pPr marL="0" indent="0" algn="ctr">
              <a:buNone/>
              <a:defRPr sz="1200"/>
            </a:lvl1pPr>
          </a:lstStyle>
          <a:p>
            <a:r>
              <a:rPr lang="en-GB" dirty="0"/>
              <a:t>Click icon to insert image</a:t>
            </a:r>
          </a:p>
        </p:txBody>
      </p:sp>
      <p:sp>
        <p:nvSpPr>
          <p:cNvPr id="84" name="Freeform: Shape 83">
            <a:extLst>
              <a:ext uri="{FF2B5EF4-FFF2-40B4-BE49-F238E27FC236}">
                <a16:creationId xmlns:a16="http://schemas.microsoft.com/office/drawing/2014/main" id="{5595E3F7-2687-4248-9A80-3D183C24711A}"/>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85" name="Slide Number Placeholder 5">
            <a:extLst>
              <a:ext uri="{FF2B5EF4-FFF2-40B4-BE49-F238E27FC236}">
                <a16:creationId xmlns:a16="http://schemas.microsoft.com/office/drawing/2014/main" id="{9944CE06-E7A2-43A4-9A13-B63A1242B78A}"/>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52A0CEB-9ED0-364C-9171-D3823A91CAF8}"/>
              </a:ext>
            </a:extLst>
          </p:cNvPr>
          <p:cNvSpPr>
            <a:spLocks noGrp="1"/>
          </p:cNvSpPr>
          <p:nvPr>
            <p:ph type="title"/>
          </p:nvPr>
        </p:nvSpPr>
        <p:spPr/>
        <p:txBody>
          <a:bodyPr/>
          <a:lstStyle/>
          <a:p>
            <a:r>
              <a:rPr lang="en-US"/>
              <a:t>Click to edit Master title style</a:t>
            </a:r>
            <a:endParaRPr lang="en-GB"/>
          </a:p>
        </p:txBody>
      </p:sp>
      <p:sp>
        <p:nvSpPr>
          <p:cNvPr id="53" name="Text Placeholder 94">
            <a:extLst>
              <a:ext uri="{FF2B5EF4-FFF2-40B4-BE49-F238E27FC236}">
                <a16:creationId xmlns:a16="http://schemas.microsoft.com/office/drawing/2014/main" id="{5F067AC8-E01D-6547-B0DA-400C791484FC}"/>
              </a:ext>
            </a:extLst>
          </p:cNvPr>
          <p:cNvSpPr>
            <a:spLocks noGrp="1"/>
          </p:cNvSpPr>
          <p:nvPr>
            <p:ph type="body" sz="quarter" idx="17"/>
          </p:nvPr>
        </p:nvSpPr>
        <p:spPr>
          <a:xfrm>
            <a:off x="879111" y="5261947"/>
            <a:ext cx="2124076" cy="1154727"/>
          </a:xfrm>
        </p:spPr>
        <p:txBody>
          <a:bodyPr anchor="t" anchorCtr="0">
            <a:noAutofit/>
          </a:bodyPr>
          <a:lstStyle>
            <a:lvl1pPr marL="0" indent="0" algn="ctr">
              <a:lnSpc>
                <a:spcPct val="110000"/>
              </a:lnSpc>
              <a:spcBef>
                <a:spcPts val="0"/>
              </a:spcBef>
              <a:buNone/>
              <a:defRPr sz="1200"/>
            </a:lvl1pPr>
            <a:lvl2pPr marL="457200" indent="0">
              <a:buNone/>
              <a:defRPr sz="1800"/>
            </a:lvl2pPr>
          </a:lstStyle>
          <a:p>
            <a:pPr lvl="0"/>
            <a:r>
              <a:rPr lang="en-US"/>
              <a:t>Click to edit Master text styles</a:t>
            </a:r>
          </a:p>
        </p:txBody>
      </p:sp>
      <p:sp>
        <p:nvSpPr>
          <p:cNvPr id="54" name="Text Placeholder 94">
            <a:extLst>
              <a:ext uri="{FF2B5EF4-FFF2-40B4-BE49-F238E27FC236}">
                <a16:creationId xmlns:a16="http://schemas.microsoft.com/office/drawing/2014/main" id="{2360A128-ACB8-4A41-B0F5-A143AD6C7CAD}"/>
              </a:ext>
            </a:extLst>
          </p:cNvPr>
          <p:cNvSpPr>
            <a:spLocks noGrp="1"/>
          </p:cNvSpPr>
          <p:nvPr>
            <p:ph type="body" sz="quarter" idx="21"/>
          </p:nvPr>
        </p:nvSpPr>
        <p:spPr>
          <a:xfrm>
            <a:off x="3596551" y="5261947"/>
            <a:ext cx="2120400" cy="1154727"/>
          </a:xfrm>
        </p:spPr>
        <p:txBody>
          <a:bodyPr anchor="t" anchorCtr="0">
            <a:noAutofit/>
          </a:bodyPr>
          <a:lstStyle>
            <a:lvl1pPr marL="0" indent="0" algn="ctr">
              <a:lnSpc>
                <a:spcPct val="110000"/>
              </a:lnSpc>
              <a:spcBef>
                <a:spcPts val="0"/>
              </a:spcBef>
              <a:buNone/>
              <a:defRPr sz="1200"/>
            </a:lvl1pPr>
            <a:lvl2pPr marL="457200" indent="0">
              <a:buNone/>
              <a:defRPr sz="1800"/>
            </a:lvl2pPr>
          </a:lstStyle>
          <a:p>
            <a:pPr lvl="0"/>
            <a:r>
              <a:rPr lang="en-US"/>
              <a:t>Click to edit Master text styles</a:t>
            </a:r>
          </a:p>
        </p:txBody>
      </p:sp>
      <p:sp>
        <p:nvSpPr>
          <p:cNvPr id="61" name="Text Placeholder 94">
            <a:extLst>
              <a:ext uri="{FF2B5EF4-FFF2-40B4-BE49-F238E27FC236}">
                <a16:creationId xmlns:a16="http://schemas.microsoft.com/office/drawing/2014/main" id="{E94112C6-FB64-2B41-949F-EF5429A15FA2}"/>
              </a:ext>
            </a:extLst>
          </p:cNvPr>
          <p:cNvSpPr>
            <a:spLocks noGrp="1"/>
          </p:cNvSpPr>
          <p:nvPr>
            <p:ph type="body" sz="quarter" idx="23"/>
          </p:nvPr>
        </p:nvSpPr>
        <p:spPr>
          <a:xfrm>
            <a:off x="9202158" y="5261947"/>
            <a:ext cx="2120400" cy="1154727"/>
          </a:xfrm>
        </p:spPr>
        <p:txBody>
          <a:bodyPr anchor="t" anchorCtr="0">
            <a:noAutofit/>
          </a:bodyPr>
          <a:lstStyle>
            <a:lvl1pPr marL="0" indent="0" algn="ctr">
              <a:lnSpc>
                <a:spcPct val="110000"/>
              </a:lnSpc>
              <a:spcBef>
                <a:spcPts val="0"/>
              </a:spcBef>
              <a:buNone/>
              <a:defRPr sz="1200"/>
            </a:lvl1pPr>
            <a:lvl2pPr marL="457200" indent="0">
              <a:buNone/>
              <a:defRPr sz="1800"/>
            </a:lvl2pPr>
          </a:lstStyle>
          <a:p>
            <a:pPr lvl="0"/>
            <a:r>
              <a:rPr lang="en-US"/>
              <a:t>Click to edit Master text styles</a:t>
            </a:r>
          </a:p>
        </p:txBody>
      </p:sp>
      <p:sp>
        <p:nvSpPr>
          <p:cNvPr id="64" name="Text Placeholder 94">
            <a:extLst>
              <a:ext uri="{FF2B5EF4-FFF2-40B4-BE49-F238E27FC236}">
                <a16:creationId xmlns:a16="http://schemas.microsoft.com/office/drawing/2014/main" id="{B16F1755-0965-5B49-90ED-DBAA7CD15131}"/>
              </a:ext>
            </a:extLst>
          </p:cNvPr>
          <p:cNvSpPr>
            <a:spLocks noGrp="1"/>
          </p:cNvSpPr>
          <p:nvPr>
            <p:ph type="body" sz="quarter" idx="27"/>
          </p:nvPr>
        </p:nvSpPr>
        <p:spPr>
          <a:xfrm>
            <a:off x="6475051" y="5261947"/>
            <a:ext cx="2120400" cy="1154727"/>
          </a:xfrm>
        </p:spPr>
        <p:txBody>
          <a:bodyPr anchor="t" anchorCtr="0">
            <a:noAutofit/>
          </a:bodyPr>
          <a:lstStyle>
            <a:lvl1pPr marL="0" indent="0" algn="ctr">
              <a:lnSpc>
                <a:spcPct val="110000"/>
              </a:lnSpc>
              <a:spcBef>
                <a:spcPts val="0"/>
              </a:spcBef>
              <a:buNone/>
              <a:defRPr sz="1200"/>
            </a:lvl1pPr>
            <a:lvl2pPr marL="457200" indent="0">
              <a:buNone/>
              <a:defRPr sz="1800"/>
            </a:lvl2pPr>
          </a:lstStyle>
          <a:p>
            <a:pPr lvl="0"/>
            <a:r>
              <a:rPr lang="en-US"/>
              <a:t>Click to edit Master text styles</a:t>
            </a:r>
          </a:p>
        </p:txBody>
      </p:sp>
      <p:sp>
        <p:nvSpPr>
          <p:cNvPr id="66" name="Text Placeholder 94">
            <a:extLst>
              <a:ext uri="{FF2B5EF4-FFF2-40B4-BE49-F238E27FC236}">
                <a16:creationId xmlns:a16="http://schemas.microsoft.com/office/drawing/2014/main" id="{26FC53EA-CF49-B54A-B40B-AF8F080BC026}"/>
              </a:ext>
            </a:extLst>
          </p:cNvPr>
          <p:cNvSpPr>
            <a:spLocks noGrp="1"/>
          </p:cNvSpPr>
          <p:nvPr>
            <p:ph type="body" sz="quarter" idx="36" hasCustomPrompt="1"/>
          </p:nvPr>
        </p:nvSpPr>
        <p:spPr>
          <a:xfrm>
            <a:off x="879111" y="4779348"/>
            <a:ext cx="2124076" cy="482600"/>
          </a:xfrm>
        </p:spPr>
        <p:txBody>
          <a:bodyPr anchor="ctr" anchorCtr="0">
            <a:noAutofit/>
          </a:bodyPr>
          <a:lstStyle>
            <a:lvl1pPr marL="0" indent="0" algn="ctr">
              <a:lnSpc>
                <a:spcPct val="110000"/>
              </a:lnSpc>
              <a:spcBef>
                <a:spcPts val="0"/>
              </a:spcBef>
              <a:buNone/>
              <a:defRPr sz="1600" b="1">
                <a:solidFill>
                  <a:schemeClr val="accent1"/>
                </a:solidFill>
              </a:defRPr>
            </a:lvl1pPr>
            <a:lvl2pPr marL="457200" indent="0">
              <a:buNone/>
              <a:defRPr sz="1800"/>
            </a:lvl2pPr>
          </a:lstStyle>
          <a:p>
            <a:pPr lvl="0"/>
            <a:r>
              <a:rPr lang="en-US" dirty="0"/>
              <a:t>Title</a:t>
            </a:r>
          </a:p>
        </p:txBody>
      </p:sp>
      <p:sp>
        <p:nvSpPr>
          <p:cNvPr id="67" name="Text Placeholder 94">
            <a:extLst>
              <a:ext uri="{FF2B5EF4-FFF2-40B4-BE49-F238E27FC236}">
                <a16:creationId xmlns:a16="http://schemas.microsoft.com/office/drawing/2014/main" id="{10C345A1-E038-0347-B417-22A6C1E8F8EA}"/>
              </a:ext>
            </a:extLst>
          </p:cNvPr>
          <p:cNvSpPr>
            <a:spLocks noGrp="1"/>
          </p:cNvSpPr>
          <p:nvPr>
            <p:ph type="body" sz="quarter" idx="37" hasCustomPrompt="1"/>
          </p:nvPr>
        </p:nvSpPr>
        <p:spPr>
          <a:xfrm>
            <a:off x="3596551" y="4779348"/>
            <a:ext cx="2120400" cy="482600"/>
          </a:xfrm>
        </p:spPr>
        <p:txBody>
          <a:bodyPr anchor="ctr" anchorCtr="0">
            <a:noAutofit/>
          </a:bodyPr>
          <a:lstStyle>
            <a:lvl1pPr marL="0" indent="0" algn="ctr">
              <a:lnSpc>
                <a:spcPct val="110000"/>
              </a:lnSpc>
              <a:spcBef>
                <a:spcPts val="0"/>
              </a:spcBef>
              <a:buNone/>
              <a:defRPr sz="1600" b="1">
                <a:solidFill>
                  <a:schemeClr val="accent2"/>
                </a:solidFill>
              </a:defRPr>
            </a:lvl1pPr>
            <a:lvl2pPr marL="457200" indent="0">
              <a:buNone/>
              <a:defRPr sz="1800"/>
            </a:lvl2pPr>
          </a:lstStyle>
          <a:p>
            <a:pPr lvl="0"/>
            <a:r>
              <a:rPr lang="en-US" dirty="0"/>
              <a:t>Title</a:t>
            </a:r>
          </a:p>
        </p:txBody>
      </p:sp>
      <p:sp>
        <p:nvSpPr>
          <p:cNvPr id="74" name="Text Placeholder 94">
            <a:extLst>
              <a:ext uri="{FF2B5EF4-FFF2-40B4-BE49-F238E27FC236}">
                <a16:creationId xmlns:a16="http://schemas.microsoft.com/office/drawing/2014/main" id="{EF81F6E6-2977-E349-85DF-A8CB0F14305B}"/>
              </a:ext>
            </a:extLst>
          </p:cNvPr>
          <p:cNvSpPr>
            <a:spLocks noGrp="1"/>
          </p:cNvSpPr>
          <p:nvPr>
            <p:ph type="body" sz="quarter" idx="39" hasCustomPrompt="1"/>
          </p:nvPr>
        </p:nvSpPr>
        <p:spPr>
          <a:xfrm>
            <a:off x="9202158" y="4779348"/>
            <a:ext cx="2120400" cy="482600"/>
          </a:xfrm>
        </p:spPr>
        <p:txBody>
          <a:bodyPr anchor="ctr" anchorCtr="0">
            <a:noAutofit/>
          </a:bodyPr>
          <a:lstStyle>
            <a:lvl1pPr marL="0" indent="0" algn="ctr">
              <a:lnSpc>
                <a:spcPct val="110000"/>
              </a:lnSpc>
              <a:spcBef>
                <a:spcPts val="0"/>
              </a:spcBef>
              <a:buNone/>
              <a:defRPr sz="1600" b="1">
                <a:solidFill>
                  <a:schemeClr val="accent4"/>
                </a:solidFill>
              </a:defRPr>
            </a:lvl1pPr>
            <a:lvl2pPr marL="457200" indent="0">
              <a:buNone/>
              <a:defRPr sz="1800"/>
            </a:lvl2pPr>
          </a:lstStyle>
          <a:p>
            <a:pPr lvl="0"/>
            <a:r>
              <a:rPr lang="en-US" dirty="0"/>
              <a:t>Title</a:t>
            </a:r>
          </a:p>
        </p:txBody>
      </p:sp>
      <p:sp>
        <p:nvSpPr>
          <p:cNvPr id="76" name="Text Placeholder 94">
            <a:extLst>
              <a:ext uri="{FF2B5EF4-FFF2-40B4-BE49-F238E27FC236}">
                <a16:creationId xmlns:a16="http://schemas.microsoft.com/office/drawing/2014/main" id="{49CB8E9C-578C-3346-8423-921DE30713D2}"/>
              </a:ext>
            </a:extLst>
          </p:cNvPr>
          <p:cNvSpPr>
            <a:spLocks noGrp="1"/>
          </p:cNvSpPr>
          <p:nvPr>
            <p:ph type="body" sz="quarter" idx="40" hasCustomPrompt="1"/>
          </p:nvPr>
        </p:nvSpPr>
        <p:spPr>
          <a:xfrm>
            <a:off x="6475051" y="4779348"/>
            <a:ext cx="2120400" cy="482600"/>
          </a:xfrm>
        </p:spPr>
        <p:txBody>
          <a:bodyPr anchor="ctr" anchorCtr="0">
            <a:noAutofit/>
          </a:bodyPr>
          <a:lstStyle>
            <a:lvl1pPr marL="0" indent="0" algn="ctr">
              <a:lnSpc>
                <a:spcPct val="110000"/>
              </a:lnSpc>
              <a:spcBef>
                <a:spcPts val="0"/>
              </a:spcBef>
              <a:buNone/>
              <a:defRPr sz="1600" b="1">
                <a:solidFill>
                  <a:schemeClr val="accent3"/>
                </a:solidFill>
              </a:defRPr>
            </a:lvl1pPr>
            <a:lvl2pPr marL="457200" indent="0">
              <a:buNone/>
              <a:defRPr sz="1800"/>
            </a:lvl2pPr>
          </a:lstStyle>
          <a:p>
            <a:pPr lvl="0"/>
            <a:r>
              <a:rPr lang="en-US" dirty="0"/>
              <a:t>Title</a:t>
            </a:r>
          </a:p>
        </p:txBody>
      </p:sp>
    </p:spTree>
    <p:extLst>
      <p:ext uri="{BB962C8B-B14F-4D97-AF65-F5344CB8AC3E}">
        <p14:creationId xmlns:p14="http://schemas.microsoft.com/office/powerpoint/2010/main" val="258501438"/>
      </p:ext>
    </p:extLst>
  </p:cSld>
  <p:clrMapOvr>
    <a:masterClrMapping/>
  </p:clrMapOvr>
  <p:extLst>
    <p:ext uri="{DCECCB84-F9BA-43D5-87BE-67443E8EF086}">
      <p15:sldGuideLst xmlns:p15="http://schemas.microsoft.com/office/powerpoint/2012/main">
        <p15:guide id="1" pos="1617" userDrawn="1">
          <p15:clr>
            <a:srgbClr val="FBAE40"/>
          </p15:clr>
        </p15:guide>
        <p15:guide id="2" pos="1708" userDrawn="1">
          <p15:clr>
            <a:srgbClr val="FBAE40"/>
          </p15:clr>
        </p15:guide>
        <p15:guide id="3" pos="5972" userDrawn="1">
          <p15:clr>
            <a:srgbClr val="FBAE40"/>
          </p15:clr>
        </p15:guide>
        <p15:guide id="4" pos="6063" userDrawn="1">
          <p15:clr>
            <a:srgbClr val="FBAE40"/>
          </p15:clr>
        </p15:guide>
        <p15:guide id="5" pos="3069" userDrawn="1">
          <p15:clr>
            <a:srgbClr val="FBAE40"/>
          </p15:clr>
        </p15:guide>
        <p15:guide id="6" pos="3160" userDrawn="1">
          <p15:clr>
            <a:srgbClr val="FBAE40"/>
          </p15:clr>
        </p15:guide>
        <p15:guide id="7" pos="4520" userDrawn="1">
          <p15:clr>
            <a:srgbClr val="FBAE40"/>
          </p15:clr>
        </p15:guide>
        <p15:guide id="8" pos="461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ints + 2 Circle Images">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14AF2A42-0554-BD47-9C0F-FE758BA2B521}"/>
              </a:ext>
            </a:extLst>
          </p:cNvPr>
          <p:cNvSpPr/>
          <p:nvPr userDrawn="1"/>
        </p:nvSpPr>
        <p:spPr>
          <a:xfrm>
            <a:off x="7256064" y="1442263"/>
            <a:ext cx="3663516" cy="2567029"/>
          </a:xfrm>
          <a:custGeom>
            <a:avLst/>
            <a:gdLst>
              <a:gd name="connsiteX0" fmla="*/ 1485506 w 3663516"/>
              <a:gd name="connsiteY0" fmla="*/ 0 h 2567029"/>
              <a:gd name="connsiteX1" fmla="*/ 3620017 w 3663516"/>
              <a:gd name="connsiteY1" fmla="*/ 1134911 h 2567029"/>
              <a:gd name="connsiteX2" fmla="*/ 3663516 w 3663516"/>
              <a:gd name="connsiteY2" fmla="*/ 1206513 h 2567029"/>
              <a:gd name="connsiteX3" fmla="*/ 1676921 w 3663516"/>
              <a:gd name="connsiteY3" fmla="*/ 2567029 h 2567029"/>
              <a:gd name="connsiteX4" fmla="*/ 0 w 3663516"/>
              <a:gd name="connsiteY4" fmla="*/ 474232 h 2567029"/>
              <a:gd name="connsiteX5" fmla="*/ 46285 w 3663516"/>
              <a:gd name="connsiteY5" fmla="*/ 439621 h 2567029"/>
              <a:gd name="connsiteX6" fmla="*/ 1485506 w 3663516"/>
              <a:gd name="connsiteY6" fmla="*/ 0 h 256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3516" h="2567029">
                <a:moveTo>
                  <a:pt x="1485506" y="0"/>
                </a:moveTo>
                <a:cubicBezTo>
                  <a:pt x="2374040" y="0"/>
                  <a:pt x="3157427" y="450187"/>
                  <a:pt x="3620017" y="1134911"/>
                </a:cubicBezTo>
                <a:lnTo>
                  <a:pt x="3663516" y="1206513"/>
                </a:lnTo>
                <a:lnTo>
                  <a:pt x="1676921" y="2567029"/>
                </a:lnTo>
                <a:lnTo>
                  <a:pt x="0" y="474232"/>
                </a:lnTo>
                <a:lnTo>
                  <a:pt x="46285" y="439621"/>
                </a:lnTo>
                <a:cubicBezTo>
                  <a:pt x="457119" y="162067"/>
                  <a:pt x="952386" y="0"/>
                  <a:pt x="14855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2CB1754-2BE7-EC4E-945C-B9F65B1B4359}"/>
              </a:ext>
            </a:extLst>
          </p:cNvPr>
          <p:cNvSpPr>
            <a:spLocks noGrp="1"/>
          </p:cNvSpPr>
          <p:nvPr>
            <p:ph type="title" hasCustomPrompt="1"/>
          </p:nvPr>
        </p:nvSpPr>
        <p:spPr/>
        <p:txBody>
          <a:bodyPr/>
          <a:lstStyle/>
          <a:p>
            <a:r>
              <a:rPr lang="en-GB" dirty="0"/>
              <a:t>Heading – Bold 28pt Navy</a:t>
            </a:r>
          </a:p>
        </p:txBody>
      </p:sp>
      <p:sp>
        <p:nvSpPr>
          <p:cNvPr id="4" name="Text Placeholder 3">
            <a:extLst>
              <a:ext uri="{FF2B5EF4-FFF2-40B4-BE49-F238E27FC236}">
                <a16:creationId xmlns:a16="http://schemas.microsoft.com/office/drawing/2014/main" id="{19E64DCF-5744-9748-A881-DC1CC5DF2268}"/>
              </a:ext>
            </a:extLst>
          </p:cNvPr>
          <p:cNvSpPr>
            <a:spLocks noGrp="1"/>
          </p:cNvSpPr>
          <p:nvPr>
            <p:ph type="body" sz="quarter" idx="13"/>
          </p:nvPr>
        </p:nvSpPr>
        <p:spPr>
          <a:xfrm>
            <a:off x="442913" y="1016001"/>
            <a:ext cx="5720998" cy="1080086"/>
          </a:xfrm>
        </p:spPr>
        <p:txBody>
          <a:bodyPr>
            <a:normAutofit/>
          </a:bodyPr>
          <a:lstStyle>
            <a:lvl1pPr marL="0" indent="0">
              <a:lnSpc>
                <a:spcPct val="120000"/>
              </a:lnSpc>
              <a:spcBef>
                <a:spcPts val="0"/>
              </a:spcBef>
              <a:buNone/>
              <a:defRPr sz="1800" b="0">
                <a:solidFill>
                  <a:schemeClr val="tx1"/>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76C38B20-4BEE-D846-BBDC-37D98A10F524}"/>
              </a:ext>
            </a:extLst>
          </p:cNvPr>
          <p:cNvSpPr>
            <a:spLocks noGrp="1"/>
          </p:cNvSpPr>
          <p:nvPr>
            <p:ph type="pic" sz="quarter" idx="14" hasCustomPrompt="1"/>
          </p:nvPr>
        </p:nvSpPr>
        <p:spPr>
          <a:xfrm>
            <a:off x="6388101" y="1662925"/>
            <a:ext cx="4706937" cy="4706938"/>
          </a:xfrm>
          <a:prstGeom prst="ellipse">
            <a:avLst/>
          </a:prstGeom>
          <a:pattFill prst="pct5">
            <a:fgClr>
              <a:schemeClr val="bg1"/>
            </a:fgClr>
            <a:bgClr>
              <a:schemeClr val="bg2"/>
            </a:bgClr>
          </a:pattFill>
        </p:spPr>
        <p:txBody>
          <a:bodyPr anchor="ctr">
            <a:normAutofit/>
          </a:bodyPr>
          <a:lstStyle>
            <a:lvl1pPr marL="0" indent="0" algn="ctr">
              <a:buNone/>
              <a:defRPr sz="1200"/>
            </a:lvl1pPr>
          </a:lstStyle>
          <a:p>
            <a:r>
              <a:rPr lang="en-GB" dirty="0"/>
              <a:t>Click icon to insert image</a:t>
            </a:r>
          </a:p>
        </p:txBody>
      </p:sp>
      <p:sp>
        <p:nvSpPr>
          <p:cNvPr id="12" name="Picture Placeholder 6">
            <a:extLst>
              <a:ext uri="{FF2B5EF4-FFF2-40B4-BE49-F238E27FC236}">
                <a16:creationId xmlns:a16="http://schemas.microsoft.com/office/drawing/2014/main" id="{F80E3EA4-6A88-094F-9C6E-3C1EBC880AE1}"/>
              </a:ext>
            </a:extLst>
          </p:cNvPr>
          <p:cNvSpPr>
            <a:spLocks noGrp="1"/>
          </p:cNvSpPr>
          <p:nvPr>
            <p:ph type="pic" sz="quarter" idx="15" hasCustomPrompt="1"/>
          </p:nvPr>
        </p:nvSpPr>
        <p:spPr>
          <a:xfrm>
            <a:off x="9783965" y="1035985"/>
            <a:ext cx="1965122" cy="1965123"/>
          </a:xfrm>
          <a:prstGeom prst="ellipse">
            <a:avLst/>
          </a:prstGeom>
          <a:pattFill prst="pct5">
            <a:fgClr>
              <a:schemeClr val="bg1"/>
            </a:fgClr>
            <a:bgClr>
              <a:schemeClr val="bg2"/>
            </a:bgClr>
          </a:pattFill>
          <a:ln w="38100">
            <a:solidFill>
              <a:schemeClr val="bg1"/>
            </a:solidFill>
          </a:ln>
        </p:spPr>
        <p:txBody>
          <a:bodyPr anchor="ctr">
            <a:normAutofit/>
          </a:bodyPr>
          <a:lstStyle>
            <a:lvl1pPr marL="0" indent="0" algn="ctr">
              <a:buNone/>
              <a:defRPr sz="1200"/>
            </a:lvl1pPr>
          </a:lstStyle>
          <a:p>
            <a:r>
              <a:rPr lang="en-GB" dirty="0"/>
              <a:t>Click icon to insert image</a:t>
            </a:r>
          </a:p>
        </p:txBody>
      </p:sp>
    </p:spTree>
    <p:extLst>
      <p:ext uri="{BB962C8B-B14F-4D97-AF65-F5344CB8AC3E}">
        <p14:creationId xmlns:p14="http://schemas.microsoft.com/office/powerpoint/2010/main" val="324613120"/>
      </p:ext>
    </p:extLst>
  </p:cSld>
  <p:clrMapOvr>
    <a:masterClrMapping/>
  </p:clrMapOvr>
  <p:extLst>
    <p:ext uri="{DCECCB84-F9BA-43D5-87BE-67443E8EF086}">
      <p15:sldGuideLst xmlns:p15="http://schemas.microsoft.com/office/powerpoint/2012/main">
        <p15:guide id="1" pos="3885" userDrawn="1">
          <p15:clr>
            <a:srgbClr val="FBAE40"/>
          </p15:clr>
        </p15:guide>
        <p15:guide id="2" pos="37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2CB1754-2BE7-EC4E-945C-B9F65B1B4359}"/>
              </a:ext>
            </a:extLst>
          </p:cNvPr>
          <p:cNvSpPr>
            <a:spLocks noGrp="1"/>
          </p:cNvSpPr>
          <p:nvPr>
            <p:ph type="title" hasCustomPrompt="1"/>
          </p:nvPr>
        </p:nvSpPr>
        <p:spPr/>
        <p:txBody>
          <a:bodyPr/>
          <a:lstStyle/>
          <a:p>
            <a:r>
              <a:rPr lang="en-GB" dirty="0"/>
              <a:t>Heading – Bold 28pt Navy</a:t>
            </a:r>
          </a:p>
        </p:txBody>
      </p:sp>
    </p:spTree>
    <p:extLst>
      <p:ext uri="{BB962C8B-B14F-4D97-AF65-F5344CB8AC3E}">
        <p14:creationId xmlns:p14="http://schemas.microsoft.com/office/powerpoint/2010/main" val="1389186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Header + 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34DCF5-328B-E640-A024-663676B508A5}"/>
              </a:ext>
            </a:extLst>
          </p:cNvPr>
          <p:cNvSpPr/>
          <p:nvPr userDrawn="1"/>
        </p:nvSpPr>
        <p:spPr>
          <a:xfrm>
            <a:off x="0" y="0"/>
            <a:ext cx="12192000" cy="30121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Shape 28">
            <a:extLst>
              <a:ext uri="{FF2B5EF4-FFF2-40B4-BE49-F238E27FC236}">
                <a16:creationId xmlns:a16="http://schemas.microsoft.com/office/drawing/2014/main" id="{C55276B1-35D6-4571-989C-02F70AB214C2}"/>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0" name="Slide Number Placeholder 5">
            <a:extLst>
              <a:ext uri="{FF2B5EF4-FFF2-40B4-BE49-F238E27FC236}">
                <a16:creationId xmlns:a16="http://schemas.microsoft.com/office/drawing/2014/main" id="{B0620486-7E3B-4D60-8BF5-46A82DFD93D7}"/>
              </a:ext>
            </a:extLst>
          </p:cNvPr>
          <p:cNvSpPr>
            <a:spLocks noGrp="1"/>
          </p:cNvSpPr>
          <p:nvPr>
            <p:ph type="sldNum" sz="quarter" idx="36"/>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D5AB47F8-4896-3E49-A5CD-F4668A299C52}"/>
              </a:ext>
            </a:extLst>
          </p:cNvPr>
          <p:cNvSpPr>
            <a:spLocks noGrp="1"/>
          </p:cNvSpPr>
          <p:nvPr>
            <p:ph type="title"/>
          </p:nvPr>
        </p:nvSpPr>
        <p:spPr>
          <a:xfrm>
            <a:off x="442913" y="365126"/>
            <a:ext cx="7925267" cy="2351180"/>
          </a:xfrm>
        </p:spPr>
        <p:txBody>
          <a:bodyPr/>
          <a:lstStyle>
            <a:lvl1pPr>
              <a:defRPr>
                <a:solidFill>
                  <a:schemeClr val="bg1"/>
                </a:solidFill>
              </a:defRPr>
            </a:lvl1pPr>
          </a:lstStyle>
          <a:p>
            <a:r>
              <a:rPr lang="en-US"/>
              <a:t>Click to edit Master title style</a:t>
            </a:r>
            <a:endParaRPr lang="en-GB" dirty="0"/>
          </a:p>
        </p:txBody>
      </p:sp>
      <p:sp>
        <p:nvSpPr>
          <p:cNvPr id="25" name="Freeform 24">
            <a:extLst>
              <a:ext uri="{FF2B5EF4-FFF2-40B4-BE49-F238E27FC236}">
                <a16:creationId xmlns:a16="http://schemas.microsoft.com/office/drawing/2014/main" id="{A4959B66-5965-5C40-A319-9F54279B040F}"/>
              </a:ext>
            </a:extLst>
          </p:cNvPr>
          <p:cNvSpPr/>
          <p:nvPr userDrawn="1"/>
        </p:nvSpPr>
        <p:spPr>
          <a:xfrm>
            <a:off x="8995037" y="1107137"/>
            <a:ext cx="2631438" cy="1843852"/>
          </a:xfrm>
          <a:custGeom>
            <a:avLst/>
            <a:gdLst>
              <a:gd name="connsiteX0" fmla="*/ 1485506 w 3663516"/>
              <a:gd name="connsiteY0" fmla="*/ 0 h 2567029"/>
              <a:gd name="connsiteX1" fmla="*/ 3620017 w 3663516"/>
              <a:gd name="connsiteY1" fmla="*/ 1134911 h 2567029"/>
              <a:gd name="connsiteX2" fmla="*/ 3663516 w 3663516"/>
              <a:gd name="connsiteY2" fmla="*/ 1206513 h 2567029"/>
              <a:gd name="connsiteX3" fmla="*/ 1676921 w 3663516"/>
              <a:gd name="connsiteY3" fmla="*/ 2567029 h 2567029"/>
              <a:gd name="connsiteX4" fmla="*/ 0 w 3663516"/>
              <a:gd name="connsiteY4" fmla="*/ 474232 h 2567029"/>
              <a:gd name="connsiteX5" fmla="*/ 46285 w 3663516"/>
              <a:gd name="connsiteY5" fmla="*/ 439621 h 2567029"/>
              <a:gd name="connsiteX6" fmla="*/ 1485506 w 3663516"/>
              <a:gd name="connsiteY6" fmla="*/ 0 h 256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3516" h="2567029">
                <a:moveTo>
                  <a:pt x="1485506" y="0"/>
                </a:moveTo>
                <a:cubicBezTo>
                  <a:pt x="2374040" y="0"/>
                  <a:pt x="3157427" y="450187"/>
                  <a:pt x="3620017" y="1134911"/>
                </a:cubicBezTo>
                <a:lnTo>
                  <a:pt x="3663516" y="1206513"/>
                </a:lnTo>
                <a:lnTo>
                  <a:pt x="1676921" y="2567029"/>
                </a:lnTo>
                <a:lnTo>
                  <a:pt x="0" y="474232"/>
                </a:lnTo>
                <a:lnTo>
                  <a:pt x="46285" y="439621"/>
                </a:lnTo>
                <a:cubicBezTo>
                  <a:pt x="457119" y="162067"/>
                  <a:pt x="952386" y="0"/>
                  <a:pt x="148550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Picture Placeholder 6">
            <a:extLst>
              <a:ext uri="{FF2B5EF4-FFF2-40B4-BE49-F238E27FC236}">
                <a16:creationId xmlns:a16="http://schemas.microsoft.com/office/drawing/2014/main" id="{25DEE062-4381-CE4C-B981-22379E08176B}"/>
              </a:ext>
            </a:extLst>
          </p:cNvPr>
          <p:cNvSpPr>
            <a:spLocks noGrp="1"/>
          </p:cNvSpPr>
          <p:nvPr>
            <p:ph type="pic" sz="quarter" idx="14" hasCustomPrompt="1"/>
          </p:nvPr>
        </p:nvSpPr>
        <p:spPr>
          <a:xfrm>
            <a:off x="8368180" y="1321686"/>
            <a:ext cx="3380908" cy="3380910"/>
          </a:xfrm>
          <a:prstGeom prst="ellipse">
            <a:avLst/>
          </a:prstGeom>
          <a:pattFill prst="pct5">
            <a:fgClr>
              <a:schemeClr val="bg1"/>
            </a:fgClr>
            <a:bgClr>
              <a:schemeClr val="bg2"/>
            </a:bgClr>
          </a:pattFill>
        </p:spPr>
        <p:txBody>
          <a:bodyPr anchor="ctr">
            <a:normAutofit/>
          </a:bodyPr>
          <a:lstStyle>
            <a:lvl1pPr marL="0" indent="0" algn="ctr">
              <a:buNone/>
              <a:defRPr sz="1200"/>
            </a:lvl1pPr>
          </a:lstStyle>
          <a:p>
            <a:r>
              <a:rPr lang="en-GB" dirty="0"/>
              <a:t>Click icon to insert image</a:t>
            </a:r>
          </a:p>
        </p:txBody>
      </p:sp>
    </p:spTree>
    <p:extLst>
      <p:ext uri="{BB962C8B-B14F-4D97-AF65-F5344CB8AC3E}">
        <p14:creationId xmlns:p14="http://schemas.microsoft.com/office/powerpoint/2010/main" val="2856149709"/>
      </p:ext>
    </p:extLst>
  </p:cSld>
  <p:clrMapOvr>
    <a:masterClrMapping/>
  </p:clrMapOvr>
  <p:extLst>
    <p:ext uri="{DCECCB84-F9BA-43D5-87BE-67443E8EF086}">
      <p15:sldGuideLst xmlns:p15="http://schemas.microsoft.com/office/powerpoint/2012/main">
        <p15:guide id="1" pos="5246" userDrawn="1">
          <p15:clr>
            <a:srgbClr val="FBAE40"/>
          </p15:clr>
        </p15:guide>
        <p15:guide id="2" pos="5155" userDrawn="1">
          <p15:clr>
            <a:srgbClr val="FBAE40"/>
          </p15:clr>
        </p15:guide>
        <p15:guide id="3" pos="2751" userDrawn="1">
          <p15:clr>
            <a:srgbClr val="FBAE40"/>
          </p15:clr>
        </p15:guide>
        <p15:guide id="4" pos="266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m Image + 3 Col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2CB1754-2BE7-EC4E-945C-B9F65B1B4359}"/>
              </a:ext>
            </a:extLst>
          </p:cNvPr>
          <p:cNvSpPr>
            <a:spLocks noGrp="1"/>
          </p:cNvSpPr>
          <p:nvPr>
            <p:ph type="title" hasCustomPrompt="1"/>
          </p:nvPr>
        </p:nvSpPr>
        <p:spPr/>
        <p:txBody>
          <a:bodyPr/>
          <a:lstStyle/>
          <a:p>
            <a:r>
              <a:rPr lang="en-GB" dirty="0"/>
              <a:t>Heading – Bold 28pt Navy</a:t>
            </a:r>
          </a:p>
        </p:txBody>
      </p:sp>
      <p:sp>
        <p:nvSpPr>
          <p:cNvPr id="8" name="Picture Placeholder 4">
            <a:extLst>
              <a:ext uri="{FF2B5EF4-FFF2-40B4-BE49-F238E27FC236}">
                <a16:creationId xmlns:a16="http://schemas.microsoft.com/office/drawing/2014/main" id="{25CADFAC-BD0B-8148-89DE-9520FA851505}"/>
              </a:ext>
            </a:extLst>
          </p:cNvPr>
          <p:cNvSpPr>
            <a:spLocks noGrp="1"/>
          </p:cNvSpPr>
          <p:nvPr>
            <p:ph type="pic" sz="quarter" idx="24" hasCustomPrompt="1"/>
          </p:nvPr>
        </p:nvSpPr>
        <p:spPr>
          <a:xfrm>
            <a:off x="0" y="1015999"/>
            <a:ext cx="12192000" cy="2588303"/>
          </a:xfrm>
          <a:pattFill prst="pct5">
            <a:fgClr>
              <a:schemeClr val="bg1"/>
            </a:fgClr>
            <a:bgClr>
              <a:schemeClr val="bg2"/>
            </a:bgClr>
          </a:pattFill>
        </p:spPr>
        <p:txBody>
          <a:bodyPr anchor="ctr">
            <a:normAutofit/>
          </a:bodyPr>
          <a:lstStyle>
            <a:lvl1pPr marL="0" indent="0" algn="ctr">
              <a:buNone/>
              <a:defRPr sz="1200"/>
            </a:lvl1pPr>
          </a:lstStyle>
          <a:p>
            <a:r>
              <a:rPr lang="en-GB" dirty="0"/>
              <a:t>Click icon to insert image</a:t>
            </a:r>
          </a:p>
        </p:txBody>
      </p:sp>
      <p:sp>
        <p:nvSpPr>
          <p:cNvPr id="4" name="Text Placeholder 3">
            <a:extLst>
              <a:ext uri="{FF2B5EF4-FFF2-40B4-BE49-F238E27FC236}">
                <a16:creationId xmlns:a16="http://schemas.microsoft.com/office/drawing/2014/main" id="{5F564F4A-2A81-AB44-97B8-A18792BA1E09}"/>
              </a:ext>
            </a:extLst>
          </p:cNvPr>
          <p:cNvSpPr>
            <a:spLocks noGrp="1"/>
          </p:cNvSpPr>
          <p:nvPr>
            <p:ph type="body" sz="quarter" idx="26" hasCustomPrompt="1"/>
          </p:nvPr>
        </p:nvSpPr>
        <p:spPr>
          <a:xfrm>
            <a:off x="859772" y="3370301"/>
            <a:ext cx="2761223" cy="468000"/>
          </a:xfrm>
          <a:prstGeom prst="roundRect">
            <a:avLst>
              <a:gd name="adj" fmla="val 50000"/>
            </a:avLst>
          </a:prstGeom>
          <a:solidFill>
            <a:schemeClr val="accent1"/>
          </a:solidFill>
          <a:ln w="82550" cmpd="dbl">
            <a:solidFill>
              <a:schemeClr val="accent1"/>
            </a:solidFill>
          </a:ln>
        </p:spPr>
        <p:txBody>
          <a:bodyPr vert="horz" lIns="91440" tIns="45720" rIns="91440" bIns="45720" rtlCol="0" anchor="ctr">
            <a:noAutofit/>
          </a:bodyPr>
          <a:lstStyle>
            <a:lvl1pPr marL="0" indent="0" algn="ctr">
              <a:lnSpc>
                <a:spcPct val="100000"/>
              </a:lnSpc>
              <a:spcBef>
                <a:spcPts val="0"/>
              </a:spcBef>
              <a:buNone/>
              <a:defRPr lang="en-GB" sz="1800" b="0" i="0" u="none" baseline="0" dirty="0">
                <a:solidFill>
                  <a:schemeClr val="bg1"/>
                </a:solidFill>
                <a:latin typeface="+mn-lt"/>
                <a:ea typeface="Open Sans" panose="020B0606030504020204" pitchFamily="34" charset="0"/>
                <a:cs typeface="Open Sans" panose="020B0606030504020204" pitchFamily="34" charset="0"/>
              </a:defRPr>
            </a:lvl1pPr>
          </a:lstStyle>
          <a:p>
            <a:pPr marL="228600" lvl="0" indent="-228600" algn="ctr"/>
            <a:r>
              <a:rPr lang="en-GB" b="1" dirty="0"/>
              <a:t>Title</a:t>
            </a:r>
            <a:endParaRPr lang="en-GB" dirty="0"/>
          </a:p>
        </p:txBody>
      </p:sp>
      <p:sp>
        <p:nvSpPr>
          <p:cNvPr id="14" name="Text Placeholder 3">
            <a:extLst>
              <a:ext uri="{FF2B5EF4-FFF2-40B4-BE49-F238E27FC236}">
                <a16:creationId xmlns:a16="http://schemas.microsoft.com/office/drawing/2014/main" id="{F38D4CB9-BD15-9D48-BF2D-14570458C411}"/>
              </a:ext>
            </a:extLst>
          </p:cNvPr>
          <p:cNvSpPr>
            <a:spLocks noGrp="1"/>
          </p:cNvSpPr>
          <p:nvPr>
            <p:ph type="body" sz="quarter" idx="27" hasCustomPrompt="1"/>
          </p:nvPr>
        </p:nvSpPr>
        <p:spPr>
          <a:xfrm>
            <a:off x="4715388" y="3370301"/>
            <a:ext cx="2761223" cy="468000"/>
          </a:xfrm>
          <a:prstGeom prst="roundRect">
            <a:avLst>
              <a:gd name="adj" fmla="val 50000"/>
            </a:avLst>
          </a:prstGeom>
          <a:solidFill>
            <a:schemeClr val="accent2"/>
          </a:solidFill>
          <a:ln w="82550" cmpd="dbl">
            <a:solidFill>
              <a:schemeClr val="accent2"/>
            </a:solidFill>
          </a:ln>
        </p:spPr>
        <p:txBody>
          <a:bodyPr vert="horz" lIns="91440" tIns="45720" rIns="91440" bIns="45720" rtlCol="0" anchor="ctr">
            <a:noAutofit/>
          </a:bodyPr>
          <a:lstStyle>
            <a:lvl1pPr marL="0" indent="0" algn="ctr">
              <a:lnSpc>
                <a:spcPct val="100000"/>
              </a:lnSpc>
              <a:spcBef>
                <a:spcPts val="0"/>
              </a:spcBef>
              <a:buNone/>
              <a:defRPr lang="en-GB" sz="1800" b="0" i="0" baseline="0" dirty="0">
                <a:solidFill>
                  <a:schemeClr val="bg1"/>
                </a:solidFill>
                <a:latin typeface="+mn-lt"/>
                <a:ea typeface="Open Sans" panose="020B0606030504020204" pitchFamily="34" charset="0"/>
                <a:cs typeface="Open Sans" panose="020B0606030504020204" pitchFamily="34" charset="0"/>
              </a:defRPr>
            </a:lvl1pPr>
          </a:lstStyle>
          <a:p>
            <a:pPr marL="228600" lvl="0" indent="-228600" algn="ctr"/>
            <a:r>
              <a:rPr lang="en-GB" b="1" dirty="0"/>
              <a:t>Title</a:t>
            </a:r>
            <a:endParaRPr lang="en-GB" dirty="0"/>
          </a:p>
        </p:txBody>
      </p:sp>
      <p:sp>
        <p:nvSpPr>
          <p:cNvPr id="15" name="Text Placeholder 3">
            <a:extLst>
              <a:ext uri="{FF2B5EF4-FFF2-40B4-BE49-F238E27FC236}">
                <a16:creationId xmlns:a16="http://schemas.microsoft.com/office/drawing/2014/main" id="{5A582BC8-32F3-9345-96F1-9618C7F3D45E}"/>
              </a:ext>
            </a:extLst>
          </p:cNvPr>
          <p:cNvSpPr>
            <a:spLocks noGrp="1"/>
          </p:cNvSpPr>
          <p:nvPr>
            <p:ph type="body" sz="quarter" idx="28" hasCustomPrompt="1"/>
          </p:nvPr>
        </p:nvSpPr>
        <p:spPr>
          <a:xfrm>
            <a:off x="8567177" y="3370301"/>
            <a:ext cx="2761223" cy="468000"/>
          </a:xfrm>
          <a:prstGeom prst="roundRect">
            <a:avLst>
              <a:gd name="adj" fmla="val 50000"/>
            </a:avLst>
          </a:prstGeom>
          <a:solidFill>
            <a:schemeClr val="accent3"/>
          </a:solidFill>
          <a:ln w="82550" cmpd="dbl">
            <a:solidFill>
              <a:schemeClr val="accent3"/>
            </a:solidFill>
          </a:ln>
        </p:spPr>
        <p:txBody>
          <a:bodyPr vert="horz" lIns="91440" tIns="45720" rIns="91440" bIns="45720" rtlCol="0" anchor="ctr">
            <a:noAutofit/>
          </a:bodyPr>
          <a:lstStyle>
            <a:lvl1pPr marL="0" indent="0" algn="ctr">
              <a:lnSpc>
                <a:spcPct val="100000"/>
              </a:lnSpc>
              <a:spcBef>
                <a:spcPts val="0"/>
              </a:spcBef>
              <a:buNone/>
              <a:defRPr lang="en-GB" sz="1800" b="0" i="0" baseline="0" dirty="0">
                <a:solidFill>
                  <a:schemeClr val="bg1"/>
                </a:solidFill>
                <a:latin typeface="+mn-lt"/>
                <a:ea typeface="Open Sans" panose="020B0606030504020204" pitchFamily="34" charset="0"/>
                <a:cs typeface="Open Sans" panose="020B0606030504020204" pitchFamily="34" charset="0"/>
              </a:defRPr>
            </a:lvl1pPr>
          </a:lstStyle>
          <a:p>
            <a:pPr marL="228600" lvl="0" indent="-228600" algn="ctr"/>
            <a:r>
              <a:rPr lang="en-GB" b="1" dirty="0"/>
              <a:t>Title</a:t>
            </a:r>
            <a:endParaRPr lang="en-GB" dirty="0"/>
          </a:p>
        </p:txBody>
      </p:sp>
      <p:sp>
        <p:nvSpPr>
          <p:cNvPr id="16" name="Text Placeholder 94">
            <a:extLst>
              <a:ext uri="{FF2B5EF4-FFF2-40B4-BE49-F238E27FC236}">
                <a16:creationId xmlns:a16="http://schemas.microsoft.com/office/drawing/2014/main" id="{4F6BDD3F-D64E-0C43-8999-C40272F0E27B}"/>
              </a:ext>
            </a:extLst>
          </p:cNvPr>
          <p:cNvSpPr>
            <a:spLocks noGrp="1"/>
          </p:cNvSpPr>
          <p:nvPr>
            <p:ph type="body" sz="quarter" idx="17"/>
          </p:nvPr>
        </p:nvSpPr>
        <p:spPr>
          <a:xfrm>
            <a:off x="442913" y="4128247"/>
            <a:ext cx="3636962" cy="2288427"/>
          </a:xfrm>
        </p:spPr>
        <p:txBody>
          <a:bodyPr anchor="t" anchorCtr="0">
            <a:noAutofit/>
          </a:bodyPr>
          <a:lstStyle>
            <a:lvl1pPr marL="0" indent="0" algn="ctr">
              <a:lnSpc>
                <a:spcPct val="110000"/>
              </a:lnSpc>
              <a:spcBef>
                <a:spcPts val="0"/>
              </a:spcBef>
              <a:buNone/>
              <a:defRPr sz="1400"/>
            </a:lvl1pPr>
            <a:lvl2pPr marL="457200" indent="0">
              <a:buNone/>
              <a:defRPr sz="1800"/>
            </a:lvl2pPr>
          </a:lstStyle>
          <a:p>
            <a:pPr lvl="0"/>
            <a:r>
              <a:rPr lang="en-US"/>
              <a:t>Click to edit Master text styles</a:t>
            </a:r>
          </a:p>
        </p:txBody>
      </p:sp>
      <p:sp>
        <p:nvSpPr>
          <p:cNvPr id="17" name="Text Placeholder 94">
            <a:extLst>
              <a:ext uri="{FF2B5EF4-FFF2-40B4-BE49-F238E27FC236}">
                <a16:creationId xmlns:a16="http://schemas.microsoft.com/office/drawing/2014/main" id="{E8F95545-EDB4-F648-A1A7-CE9DC3FBA087}"/>
              </a:ext>
            </a:extLst>
          </p:cNvPr>
          <p:cNvSpPr>
            <a:spLocks noGrp="1"/>
          </p:cNvSpPr>
          <p:nvPr>
            <p:ph type="body" sz="quarter" idx="29"/>
          </p:nvPr>
        </p:nvSpPr>
        <p:spPr>
          <a:xfrm>
            <a:off x="4277518" y="4128246"/>
            <a:ext cx="3636962" cy="2288427"/>
          </a:xfrm>
        </p:spPr>
        <p:txBody>
          <a:bodyPr anchor="t" anchorCtr="0">
            <a:noAutofit/>
          </a:bodyPr>
          <a:lstStyle>
            <a:lvl1pPr marL="0" indent="0" algn="ctr">
              <a:lnSpc>
                <a:spcPct val="110000"/>
              </a:lnSpc>
              <a:spcBef>
                <a:spcPts val="0"/>
              </a:spcBef>
              <a:buNone/>
              <a:defRPr sz="1400"/>
            </a:lvl1pPr>
            <a:lvl2pPr marL="457200" indent="0">
              <a:buNone/>
              <a:defRPr sz="1800"/>
            </a:lvl2pPr>
          </a:lstStyle>
          <a:p>
            <a:pPr lvl="0"/>
            <a:r>
              <a:rPr lang="en-US"/>
              <a:t>Click to edit Master text styles</a:t>
            </a:r>
          </a:p>
        </p:txBody>
      </p:sp>
      <p:sp>
        <p:nvSpPr>
          <p:cNvPr id="18" name="Text Placeholder 94">
            <a:extLst>
              <a:ext uri="{FF2B5EF4-FFF2-40B4-BE49-F238E27FC236}">
                <a16:creationId xmlns:a16="http://schemas.microsoft.com/office/drawing/2014/main" id="{F1EA7075-7EC5-644F-9F4C-8106C50C07FE}"/>
              </a:ext>
            </a:extLst>
          </p:cNvPr>
          <p:cNvSpPr>
            <a:spLocks noGrp="1"/>
          </p:cNvSpPr>
          <p:nvPr>
            <p:ph type="body" sz="quarter" idx="30"/>
          </p:nvPr>
        </p:nvSpPr>
        <p:spPr>
          <a:xfrm>
            <a:off x="8112123" y="4128245"/>
            <a:ext cx="3636962" cy="2288427"/>
          </a:xfrm>
        </p:spPr>
        <p:txBody>
          <a:bodyPr anchor="t" anchorCtr="0">
            <a:noAutofit/>
          </a:bodyPr>
          <a:lstStyle>
            <a:lvl1pPr marL="0" indent="0" algn="ctr">
              <a:lnSpc>
                <a:spcPct val="110000"/>
              </a:lnSpc>
              <a:spcBef>
                <a:spcPts val="0"/>
              </a:spcBef>
              <a:buNone/>
              <a:defRPr sz="1400"/>
            </a:lvl1pPr>
            <a:lvl2pPr marL="457200" indent="0">
              <a:buNone/>
              <a:defRPr sz="1800"/>
            </a:lvl2pPr>
          </a:lstStyle>
          <a:p>
            <a:pPr lvl="0"/>
            <a:r>
              <a:rPr lang="en-US"/>
              <a:t>Click to edit Master text styles</a:t>
            </a:r>
          </a:p>
        </p:txBody>
      </p:sp>
    </p:spTree>
    <p:extLst>
      <p:ext uri="{BB962C8B-B14F-4D97-AF65-F5344CB8AC3E}">
        <p14:creationId xmlns:p14="http://schemas.microsoft.com/office/powerpoint/2010/main" val="36359301"/>
      </p:ext>
    </p:extLst>
  </p:cSld>
  <p:clrMapOvr>
    <a:masterClrMapping/>
  </p:clrMapOvr>
  <p:extLst>
    <p:ext uri="{DCECCB84-F9BA-43D5-87BE-67443E8EF086}">
      <p15:sldGuideLst xmlns:p15="http://schemas.microsoft.com/office/powerpoint/2012/main">
        <p15:guide id="1" pos="2661" userDrawn="1">
          <p15:clr>
            <a:srgbClr val="FBAE40"/>
          </p15:clr>
        </p15:guide>
        <p15:guide id="2" pos="2570" userDrawn="1">
          <p15:clr>
            <a:srgbClr val="FBAE40"/>
          </p15:clr>
        </p15:guide>
        <p15:guide id="3" pos="4997" userDrawn="1">
          <p15:clr>
            <a:srgbClr val="FBAE40"/>
          </p15:clr>
        </p15:guide>
        <p15:guide id="4" pos="508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Takeout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7" name="Rounded Rectangle 6"/>
          <p:cNvSpPr/>
          <p:nvPr userDrawn="1"/>
        </p:nvSpPr>
        <p:spPr>
          <a:xfrm>
            <a:off x="2434646" y="3950838"/>
            <a:ext cx="7308000" cy="76922"/>
          </a:xfrm>
          <a:prstGeom prst="roundRect">
            <a:avLst>
              <a:gd name="adj" fmla="val 50000"/>
            </a:avLst>
          </a:prstGeom>
          <a:solidFill>
            <a:schemeClr val="bg1">
              <a:lumMod val="8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0795CA6B-0F88-0345-B334-51BD498E3980}"/>
              </a:ext>
            </a:extLst>
          </p:cNvPr>
          <p:cNvGrpSpPr/>
          <p:nvPr userDrawn="1"/>
        </p:nvGrpSpPr>
        <p:grpSpPr>
          <a:xfrm>
            <a:off x="2303646" y="3867297"/>
            <a:ext cx="248519" cy="473144"/>
            <a:chOff x="2343987" y="3867297"/>
            <a:chExt cx="248519" cy="473144"/>
          </a:xfrm>
        </p:grpSpPr>
        <p:sp>
          <p:nvSpPr>
            <p:cNvPr id="8" name="Freeform 7"/>
            <p:cNvSpPr/>
            <p:nvPr userDrawn="1"/>
          </p:nvSpPr>
          <p:spPr>
            <a:xfrm rot="10800000">
              <a:off x="2356890" y="4137323"/>
              <a:ext cx="235616" cy="203118"/>
            </a:xfrm>
            <a:custGeom>
              <a:avLst/>
              <a:gdLst>
                <a:gd name="connsiteX0" fmla="*/ 0 w 235617"/>
                <a:gd name="connsiteY0" fmla="*/ 203119 h 203119"/>
                <a:gd name="connsiteX1" fmla="*/ 117809 w 235617"/>
                <a:gd name="connsiteY1" fmla="*/ 0 h 203119"/>
                <a:gd name="connsiteX2" fmla="*/ 235617 w 235617"/>
                <a:gd name="connsiteY2" fmla="*/ 203117 h 203119"/>
                <a:gd name="connsiteX3" fmla="*/ 191157 w 235617"/>
                <a:gd name="connsiteY3" fmla="*/ 173141 h 203119"/>
                <a:gd name="connsiteX4" fmla="*/ 117810 w 235617"/>
                <a:gd name="connsiteY4" fmla="*/ 158333 h 203119"/>
                <a:gd name="connsiteX5" fmla="*/ 44463 w 235617"/>
                <a:gd name="connsiteY5" fmla="*/ 173141 h 20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17" h="203119">
                  <a:moveTo>
                    <a:pt x="0" y="203119"/>
                  </a:moveTo>
                  <a:lnTo>
                    <a:pt x="117809" y="0"/>
                  </a:lnTo>
                  <a:lnTo>
                    <a:pt x="235617" y="203117"/>
                  </a:lnTo>
                  <a:lnTo>
                    <a:pt x="191157" y="173141"/>
                  </a:lnTo>
                  <a:cubicBezTo>
                    <a:pt x="168613" y="163606"/>
                    <a:pt x="143827" y="158333"/>
                    <a:pt x="117810" y="158333"/>
                  </a:cubicBezTo>
                  <a:cubicBezTo>
                    <a:pt x="91793" y="158333"/>
                    <a:pt x="67007" y="163606"/>
                    <a:pt x="44463" y="1731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2343987" y="3867297"/>
              <a:ext cx="244002" cy="244002"/>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35A20643-A28E-E64E-B382-B17808BA47B0}"/>
              </a:ext>
            </a:extLst>
          </p:cNvPr>
          <p:cNvGrpSpPr/>
          <p:nvPr userDrawn="1"/>
        </p:nvGrpSpPr>
        <p:grpSpPr>
          <a:xfrm>
            <a:off x="9646304" y="3867297"/>
            <a:ext cx="244002" cy="473144"/>
            <a:chOff x="8099899" y="3867297"/>
            <a:chExt cx="244002" cy="473144"/>
          </a:xfrm>
        </p:grpSpPr>
        <p:sp>
          <p:nvSpPr>
            <p:cNvPr id="13" name="Freeform 12"/>
            <p:cNvSpPr/>
            <p:nvPr userDrawn="1"/>
          </p:nvSpPr>
          <p:spPr>
            <a:xfrm rot="10800000">
              <a:off x="8104092" y="4137323"/>
              <a:ext cx="235616" cy="203118"/>
            </a:xfrm>
            <a:custGeom>
              <a:avLst/>
              <a:gdLst>
                <a:gd name="connsiteX0" fmla="*/ 0 w 235617"/>
                <a:gd name="connsiteY0" fmla="*/ 203119 h 203119"/>
                <a:gd name="connsiteX1" fmla="*/ 117809 w 235617"/>
                <a:gd name="connsiteY1" fmla="*/ 0 h 203119"/>
                <a:gd name="connsiteX2" fmla="*/ 235617 w 235617"/>
                <a:gd name="connsiteY2" fmla="*/ 203117 h 203119"/>
                <a:gd name="connsiteX3" fmla="*/ 191157 w 235617"/>
                <a:gd name="connsiteY3" fmla="*/ 173141 h 203119"/>
                <a:gd name="connsiteX4" fmla="*/ 117810 w 235617"/>
                <a:gd name="connsiteY4" fmla="*/ 158333 h 203119"/>
                <a:gd name="connsiteX5" fmla="*/ 44463 w 235617"/>
                <a:gd name="connsiteY5" fmla="*/ 173141 h 20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17" h="203119">
                  <a:moveTo>
                    <a:pt x="0" y="203119"/>
                  </a:moveTo>
                  <a:lnTo>
                    <a:pt x="117809" y="0"/>
                  </a:lnTo>
                  <a:lnTo>
                    <a:pt x="235617" y="203117"/>
                  </a:lnTo>
                  <a:lnTo>
                    <a:pt x="191157" y="173141"/>
                  </a:lnTo>
                  <a:cubicBezTo>
                    <a:pt x="168613" y="163606"/>
                    <a:pt x="143827" y="158333"/>
                    <a:pt x="117810" y="158333"/>
                  </a:cubicBezTo>
                  <a:cubicBezTo>
                    <a:pt x="91793" y="158333"/>
                    <a:pt x="67007" y="163606"/>
                    <a:pt x="44463" y="17314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8099899" y="3867297"/>
              <a:ext cx="244002" cy="24400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Placeholder 29"/>
          <p:cNvSpPr>
            <a:spLocks noGrp="1"/>
          </p:cNvSpPr>
          <p:nvPr>
            <p:ph type="body" sz="quarter" idx="13"/>
          </p:nvPr>
        </p:nvSpPr>
        <p:spPr>
          <a:xfrm>
            <a:off x="801444" y="4538768"/>
            <a:ext cx="3240000" cy="1847114"/>
          </a:xfrm>
        </p:spPr>
        <p:txBody>
          <a:bodyPr>
            <a:noAutofit/>
          </a:bodyPr>
          <a:lstStyle>
            <a:lvl1pPr marL="0" indent="0" algn="ctr">
              <a:lnSpc>
                <a:spcPct val="110000"/>
              </a:lnSpc>
              <a:spcBef>
                <a:spcPts val="0"/>
              </a:spcBef>
              <a:buNone/>
              <a:defRPr sz="1400"/>
            </a:lvl1pPr>
          </a:lstStyle>
          <a:p>
            <a:pPr lvl="0"/>
            <a:r>
              <a:rPr lang="en-US"/>
              <a:t>Click to edit Master text styles</a:t>
            </a:r>
          </a:p>
        </p:txBody>
      </p:sp>
      <p:sp>
        <p:nvSpPr>
          <p:cNvPr id="31" name="Text Placeholder 29"/>
          <p:cNvSpPr>
            <a:spLocks noGrp="1"/>
          </p:cNvSpPr>
          <p:nvPr>
            <p:ph type="body" sz="quarter" idx="14"/>
          </p:nvPr>
        </p:nvSpPr>
        <p:spPr>
          <a:xfrm>
            <a:off x="4475082" y="4538768"/>
            <a:ext cx="3240000" cy="1847114"/>
          </a:xfrm>
        </p:spPr>
        <p:txBody>
          <a:bodyPr>
            <a:noAutofit/>
          </a:bodyPr>
          <a:lstStyle>
            <a:lvl1pPr marL="0" indent="0" algn="ctr">
              <a:lnSpc>
                <a:spcPct val="110000"/>
              </a:lnSpc>
              <a:spcBef>
                <a:spcPts val="0"/>
              </a:spcBef>
              <a:buNone/>
              <a:defRPr sz="1400"/>
            </a:lvl1pPr>
          </a:lstStyle>
          <a:p>
            <a:pPr lvl="0"/>
            <a:r>
              <a:rPr lang="en-US"/>
              <a:t>Click to edit Master text styles</a:t>
            </a:r>
          </a:p>
        </p:txBody>
      </p:sp>
      <p:sp>
        <p:nvSpPr>
          <p:cNvPr id="34" name="Picture Placeholder 33"/>
          <p:cNvSpPr>
            <a:spLocks noGrp="1" noChangeAspect="1"/>
          </p:cNvSpPr>
          <p:nvPr>
            <p:ph type="pic" sz="quarter" idx="16" hasCustomPrompt="1"/>
          </p:nvPr>
        </p:nvSpPr>
        <p:spPr>
          <a:xfrm>
            <a:off x="8507179" y="1217104"/>
            <a:ext cx="2520000" cy="2520000"/>
          </a:xfrm>
          <a:custGeom>
            <a:avLst/>
            <a:gdLst>
              <a:gd name="connsiteX0" fmla="*/ 1161143 w 2322286"/>
              <a:gd name="connsiteY0" fmla="*/ 0 h 2322286"/>
              <a:gd name="connsiteX1" fmla="*/ 2322286 w 2322286"/>
              <a:gd name="connsiteY1" fmla="*/ 1161143 h 2322286"/>
              <a:gd name="connsiteX2" fmla="*/ 1161143 w 2322286"/>
              <a:gd name="connsiteY2" fmla="*/ 2322286 h 2322286"/>
              <a:gd name="connsiteX3" fmla="*/ 0 w 2322286"/>
              <a:gd name="connsiteY3" fmla="*/ 1161143 h 2322286"/>
              <a:gd name="connsiteX4" fmla="*/ 1161143 w 2322286"/>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86" h="2322286">
                <a:moveTo>
                  <a:pt x="1161143" y="0"/>
                </a:moveTo>
                <a:cubicBezTo>
                  <a:pt x="1802425" y="0"/>
                  <a:pt x="2322286" y="519861"/>
                  <a:pt x="2322286" y="1161143"/>
                </a:cubicBezTo>
                <a:cubicBezTo>
                  <a:pt x="2322286" y="1802425"/>
                  <a:pt x="1802425" y="2322286"/>
                  <a:pt x="1161143" y="2322286"/>
                </a:cubicBezTo>
                <a:cubicBezTo>
                  <a:pt x="519861" y="2322286"/>
                  <a:pt x="0" y="1802425"/>
                  <a:pt x="0" y="1161143"/>
                </a:cubicBezTo>
                <a:cubicBezTo>
                  <a:pt x="0" y="519861"/>
                  <a:pt x="519861" y="0"/>
                  <a:pt x="1161143" y="0"/>
                </a:cubicBez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sp>
        <p:nvSpPr>
          <p:cNvPr id="35" name="Picture Placeholder 34"/>
          <p:cNvSpPr>
            <a:spLocks noGrp="1" noChangeAspect="1"/>
          </p:cNvSpPr>
          <p:nvPr>
            <p:ph type="pic" sz="quarter" idx="15" hasCustomPrompt="1"/>
          </p:nvPr>
        </p:nvSpPr>
        <p:spPr>
          <a:xfrm>
            <a:off x="1164515" y="1217104"/>
            <a:ext cx="2520308" cy="2520000"/>
          </a:xfrm>
          <a:custGeom>
            <a:avLst/>
            <a:gdLst>
              <a:gd name="connsiteX0" fmla="*/ 1161143 w 2322286"/>
              <a:gd name="connsiteY0" fmla="*/ 0 h 2322286"/>
              <a:gd name="connsiteX1" fmla="*/ 2322286 w 2322286"/>
              <a:gd name="connsiteY1" fmla="*/ 1161143 h 2322286"/>
              <a:gd name="connsiteX2" fmla="*/ 1161143 w 2322286"/>
              <a:gd name="connsiteY2" fmla="*/ 2322286 h 2322286"/>
              <a:gd name="connsiteX3" fmla="*/ 0 w 2322286"/>
              <a:gd name="connsiteY3" fmla="*/ 1161143 h 2322286"/>
              <a:gd name="connsiteX4" fmla="*/ 1161143 w 2322286"/>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86" h="2322286">
                <a:moveTo>
                  <a:pt x="1161143" y="0"/>
                </a:moveTo>
                <a:cubicBezTo>
                  <a:pt x="1802425" y="0"/>
                  <a:pt x="2322286" y="519861"/>
                  <a:pt x="2322286" y="1161143"/>
                </a:cubicBezTo>
                <a:cubicBezTo>
                  <a:pt x="2322286" y="1802425"/>
                  <a:pt x="1802425" y="2322286"/>
                  <a:pt x="1161143" y="2322286"/>
                </a:cubicBezTo>
                <a:cubicBezTo>
                  <a:pt x="519861" y="2322286"/>
                  <a:pt x="0" y="1802425"/>
                  <a:pt x="0" y="1161143"/>
                </a:cubicBezTo>
                <a:cubicBezTo>
                  <a:pt x="0" y="519861"/>
                  <a:pt x="519861" y="0"/>
                  <a:pt x="1161143" y="0"/>
                </a:cubicBez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sp>
        <p:nvSpPr>
          <p:cNvPr id="2" name="Title 1">
            <a:extLst>
              <a:ext uri="{FF2B5EF4-FFF2-40B4-BE49-F238E27FC236}">
                <a16:creationId xmlns:a16="http://schemas.microsoft.com/office/drawing/2014/main" id="{9B94255A-4F1D-EC4A-A637-D03F8910C0E2}"/>
              </a:ext>
            </a:extLst>
          </p:cNvPr>
          <p:cNvSpPr>
            <a:spLocks noGrp="1"/>
          </p:cNvSpPr>
          <p:nvPr>
            <p:ph type="title"/>
          </p:nvPr>
        </p:nvSpPr>
        <p:spPr/>
        <p:txBody>
          <a:bodyPr/>
          <a:lstStyle/>
          <a:p>
            <a:r>
              <a:rPr lang="en-US"/>
              <a:t>Click to edit Master title style</a:t>
            </a:r>
            <a:endParaRPr lang="en-GB"/>
          </a:p>
        </p:txBody>
      </p:sp>
      <p:sp>
        <p:nvSpPr>
          <p:cNvPr id="15" name="Picture Placeholder 33">
            <a:extLst>
              <a:ext uri="{FF2B5EF4-FFF2-40B4-BE49-F238E27FC236}">
                <a16:creationId xmlns:a16="http://schemas.microsoft.com/office/drawing/2014/main" id="{D7A629E8-842A-5640-B952-AE6C5F4C736C}"/>
              </a:ext>
            </a:extLst>
          </p:cNvPr>
          <p:cNvSpPr>
            <a:spLocks noGrp="1" noChangeAspect="1"/>
          </p:cNvSpPr>
          <p:nvPr>
            <p:ph type="pic" sz="quarter" idx="17" hasCustomPrompt="1"/>
          </p:nvPr>
        </p:nvSpPr>
        <p:spPr>
          <a:xfrm>
            <a:off x="4824703" y="1219305"/>
            <a:ext cx="2520000" cy="2520000"/>
          </a:xfrm>
          <a:custGeom>
            <a:avLst/>
            <a:gdLst>
              <a:gd name="connsiteX0" fmla="*/ 1161143 w 2322286"/>
              <a:gd name="connsiteY0" fmla="*/ 0 h 2322286"/>
              <a:gd name="connsiteX1" fmla="*/ 2322286 w 2322286"/>
              <a:gd name="connsiteY1" fmla="*/ 1161143 h 2322286"/>
              <a:gd name="connsiteX2" fmla="*/ 1161143 w 2322286"/>
              <a:gd name="connsiteY2" fmla="*/ 2322286 h 2322286"/>
              <a:gd name="connsiteX3" fmla="*/ 0 w 2322286"/>
              <a:gd name="connsiteY3" fmla="*/ 1161143 h 2322286"/>
              <a:gd name="connsiteX4" fmla="*/ 1161143 w 2322286"/>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86" h="2322286">
                <a:moveTo>
                  <a:pt x="1161143" y="0"/>
                </a:moveTo>
                <a:cubicBezTo>
                  <a:pt x="1802425" y="0"/>
                  <a:pt x="2322286" y="519861"/>
                  <a:pt x="2322286" y="1161143"/>
                </a:cubicBezTo>
                <a:cubicBezTo>
                  <a:pt x="2322286" y="1802425"/>
                  <a:pt x="1802425" y="2322286"/>
                  <a:pt x="1161143" y="2322286"/>
                </a:cubicBezTo>
                <a:cubicBezTo>
                  <a:pt x="519861" y="2322286"/>
                  <a:pt x="0" y="1802425"/>
                  <a:pt x="0" y="1161143"/>
                </a:cubicBezTo>
                <a:cubicBezTo>
                  <a:pt x="0" y="519861"/>
                  <a:pt x="519861" y="0"/>
                  <a:pt x="1161143" y="0"/>
                </a:cubicBez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grpSp>
        <p:nvGrpSpPr>
          <p:cNvPr id="18" name="Group 17">
            <a:extLst>
              <a:ext uri="{FF2B5EF4-FFF2-40B4-BE49-F238E27FC236}">
                <a16:creationId xmlns:a16="http://schemas.microsoft.com/office/drawing/2014/main" id="{61EBD258-A643-0348-B54E-1726CB3DB282}"/>
              </a:ext>
            </a:extLst>
          </p:cNvPr>
          <p:cNvGrpSpPr/>
          <p:nvPr userDrawn="1"/>
        </p:nvGrpSpPr>
        <p:grpSpPr>
          <a:xfrm>
            <a:off x="5974813" y="3874727"/>
            <a:ext cx="244002" cy="473144"/>
            <a:chOff x="8099899" y="3867297"/>
            <a:chExt cx="244002" cy="473144"/>
          </a:xfrm>
        </p:grpSpPr>
        <p:sp>
          <p:nvSpPr>
            <p:cNvPr id="19" name="Freeform 18">
              <a:extLst>
                <a:ext uri="{FF2B5EF4-FFF2-40B4-BE49-F238E27FC236}">
                  <a16:creationId xmlns:a16="http://schemas.microsoft.com/office/drawing/2014/main" id="{8C9743AA-C667-C343-A953-1B076C31EEC0}"/>
                </a:ext>
              </a:extLst>
            </p:cNvPr>
            <p:cNvSpPr/>
            <p:nvPr userDrawn="1"/>
          </p:nvSpPr>
          <p:spPr>
            <a:xfrm rot="10800000">
              <a:off x="8104092" y="4137323"/>
              <a:ext cx="235616" cy="203118"/>
            </a:xfrm>
            <a:custGeom>
              <a:avLst/>
              <a:gdLst>
                <a:gd name="connsiteX0" fmla="*/ 0 w 235617"/>
                <a:gd name="connsiteY0" fmla="*/ 203119 h 203119"/>
                <a:gd name="connsiteX1" fmla="*/ 117809 w 235617"/>
                <a:gd name="connsiteY1" fmla="*/ 0 h 203119"/>
                <a:gd name="connsiteX2" fmla="*/ 235617 w 235617"/>
                <a:gd name="connsiteY2" fmla="*/ 203117 h 203119"/>
                <a:gd name="connsiteX3" fmla="*/ 191157 w 235617"/>
                <a:gd name="connsiteY3" fmla="*/ 173141 h 203119"/>
                <a:gd name="connsiteX4" fmla="*/ 117810 w 235617"/>
                <a:gd name="connsiteY4" fmla="*/ 158333 h 203119"/>
                <a:gd name="connsiteX5" fmla="*/ 44463 w 235617"/>
                <a:gd name="connsiteY5" fmla="*/ 173141 h 20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17" h="203119">
                  <a:moveTo>
                    <a:pt x="0" y="203119"/>
                  </a:moveTo>
                  <a:lnTo>
                    <a:pt x="117809" y="0"/>
                  </a:lnTo>
                  <a:lnTo>
                    <a:pt x="235617" y="203117"/>
                  </a:lnTo>
                  <a:lnTo>
                    <a:pt x="191157" y="173141"/>
                  </a:lnTo>
                  <a:cubicBezTo>
                    <a:pt x="168613" y="163606"/>
                    <a:pt x="143827" y="158333"/>
                    <a:pt x="117810" y="158333"/>
                  </a:cubicBezTo>
                  <a:cubicBezTo>
                    <a:pt x="91793" y="158333"/>
                    <a:pt x="67007" y="163606"/>
                    <a:pt x="44463" y="17314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004AE4C-84B8-AC4E-BF61-BE11CABFA53C}"/>
                </a:ext>
              </a:extLst>
            </p:cNvPr>
            <p:cNvSpPr/>
            <p:nvPr userDrawn="1"/>
          </p:nvSpPr>
          <p:spPr>
            <a:xfrm>
              <a:off x="8099899" y="3867297"/>
              <a:ext cx="244002" cy="244002"/>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29">
            <a:extLst>
              <a:ext uri="{FF2B5EF4-FFF2-40B4-BE49-F238E27FC236}">
                <a16:creationId xmlns:a16="http://schemas.microsoft.com/office/drawing/2014/main" id="{FF1E197A-80AD-864C-9DE7-4A5CCE75D5C3}"/>
              </a:ext>
            </a:extLst>
          </p:cNvPr>
          <p:cNvSpPr>
            <a:spLocks noGrp="1"/>
          </p:cNvSpPr>
          <p:nvPr>
            <p:ph type="body" sz="quarter" idx="18"/>
          </p:nvPr>
        </p:nvSpPr>
        <p:spPr>
          <a:xfrm>
            <a:off x="8150600" y="4538768"/>
            <a:ext cx="3240000" cy="1847114"/>
          </a:xfrm>
        </p:spPr>
        <p:txBody>
          <a:bodyPr>
            <a:noAutofit/>
          </a:bodyPr>
          <a:lstStyle>
            <a:lvl1pPr marL="0" indent="0" algn="ctr">
              <a:lnSpc>
                <a:spcPct val="110000"/>
              </a:lnSpc>
              <a:spcBef>
                <a:spcPts val="0"/>
              </a:spcBef>
              <a:buNone/>
              <a:defRPr sz="1400"/>
            </a:lvl1pPr>
          </a:lstStyle>
          <a:p>
            <a:pPr lvl="0"/>
            <a:r>
              <a:rPr lang="en-US"/>
              <a:t>Click to edit Master text styles</a:t>
            </a:r>
          </a:p>
        </p:txBody>
      </p:sp>
    </p:spTree>
    <p:extLst>
      <p:ext uri="{BB962C8B-B14F-4D97-AF65-F5344CB8AC3E}">
        <p14:creationId xmlns:p14="http://schemas.microsoft.com/office/powerpoint/2010/main" val="3694068050"/>
      </p:ext>
    </p:extLst>
  </p:cSld>
  <p:clrMapOvr>
    <a:masterClrMapping/>
  </p:clrMapOvr>
  <p:extLst>
    <p:ext uri="{DCECCB84-F9BA-43D5-87BE-67443E8EF086}">
      <p15:sldGuideLst xmlns:p15="http://schemas.microsoft.com/office/powerpoint/2012/main">
        <p15:guide id="3" pos="1527" userDrawn="1">
          <p15:clr>
            <a:srgbClr val="FBAE40"/>
          </p15:clr>
        </p15:guide>
        <p15:guide id="4" pos="6153" userDrawn="1">
          <p15:clr>
            <a:srgbClr val="FBAE40"/>
          </p15:clr>
        </p15:guide>
        <p15:guide id="5"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Takeout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7" name="Rounded Rectangle 6"/>
          <p:cNvSpPr/>
          <p:nvPr userDrawn="1"/>
        </p:nvSpPr>
        <p:spPr>
          <a:xfrm>
            <a:off x="1703388" y="3950838"/>
            <a:ext cx="8748000" cy="76922"/>
          </a:xfrm>
          <a:prstGeom prst="roundRect">
            <a:avLst>
              <a:gd name="adj" fmla="val 50000"/>
            </a:avLst>
          </a:prstGeom>
          <a:solidFill>
            <a:schemeClr val="bg1">
              <a:lumMod val="8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0795CA6B-0F88-0345-B334-51BD498E3980}"/>
              </a:ext>
            </a:extLst>
          </p:cNvPr>
          <p:cNvGrpSpPr/>
          <p:nvPr userDrawn="1"/>
        </p:nvGrpSpPr>
        <p:grpSpPr>
          <a:xfrm>
            <a:off x="1592575" y="3867297"/>
            <a:ext cx="248519" cy="473144"/>
            <a:chOff x="2343987" y="3867297"/>
            <a:chExt cx="248519" cy="473144"/>
          </a:xfrm>
        </p:grpSpPr>
        <p:sp>
          <p:nvSpPr>
            <p:cNvPr id="8" name="Freeform 7"/>
            <p:cNvSpPr/>
            <p:nvPr userDrawn="1"/>
          </p:nvSpPr>
          <p:spPr>
            <a:xfrm rot="10800000">
              <a:off x="2356890" y="4137323"/>
              <a:ext cx="235616" cy="203118"/>
            </a:xfrm>
            <a:custGeom>
              <a:avLst/>
              <a:gdLst>
                <a:gd name="connsiteX0" fmla="*/ 0 w 235617"/>
                <a:gd name="connsiteY0" fmla="*/ 203119 h 203119"/>
                <a:gd name="connsiteX1" fmla="*/ 117809 w 235617"/>
                <a:gd name="connsiteY1" fmla="*/ 0 h 203119"/>
                <a:gd name="connsiteX2" fmla="*/ 235617 w 235617"/>
                <a:gd name="connsiteY2" fmla="*/ 203117 h 203119"/>
                <a:gd name="connsiteX3" fmla="*/ 191157 w 235617"/>
                <a:gd name="connsiteY3" fmla="*/ 173141 h 203119"/>
                <a:gd name="connsiteX4" fmla="*/ 117810 w 235617"/>
                <a:gd name="connsiteY4" fmla="*/ 158333 h 203119"/>
                <a:gd name="connsiteX5" fmla="*/ 44463 w 235617"/>
                <a:gd name="connsiteY5" fmla="*/ 173141 h 20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17" h="203119">
                  <a:moveTo>
                    <a:pt x="0" y="203119"/>
                  </a:moveTo>
                  <a:lnTo>
                    <a:pt x="117809" y="0"/>
                  </a:lnTo>
                  <a:lnTo>
                    <a:pt x="235617" y="203117"/>
                  </a:lnTo>
                  <a:lnTo>
                    <a:pt x="191157" y="173141"/>
                  </a:lnTo>
                  <a:cubicBezTo>
                    <a:pt x="168613" y="163606"/>
                    <a:pt x="143827" y="158333"/>
                    <a:pt x="117810" y="158333"/>
                  </a:cubicBezTo>
                  <a:cubicBezTo>
                    <a:pt x="91793" y="158333"/>
                    <a:pt x="67007" y="163606"/>
                    <a:pt x="44463" y="1731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2343987" y="3867297"/>
              <a:ext cx="244002" cy="244002"/>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35A20643-A28E-E64E-B382-B17808BA47B0}"/>
              </a:ext>
            </a:extLst>
          </p:cNvPr>
          <p:cNvGrpSpPr/>
          <p:nvPr userDrawn="1"/>
        </p:nvGrpSpPr>
        <p:grpSpPr>
          <a:xfrm>
            <a:off x="7413862" y="3867297"/>
            <a:ext cx="244002" cy="473144"/>
            <a:chOff x="8099899" y="3867297"/>
            <a:chExt cx="244002" cy="473144"/>
          </a:xfrm>
        </p:grpSpPr>
        <p:sp>
          <p:nvSpPr>
            <p:cNvPr id="13" name="Freeform 12"/>
            <p:cNvSpPr/>
            <p:nvPr userDrawn="1"/>
          </p:nvSpPr>
          <p:spPr>
            <a:xfrm rot="10800000">
              <a:off x="8104092" y="4137323"/>
              <a:ext cx="235616" cy="203118"/>
            </a:xfrm>
            <a:custGeom>
              <a:avLst/>
              <a:gdLst>
                <a:gd name="connsiteX0" fmla="*/ 0 w 235617"/>
                <a:gd name="connsiteY0" fmla="*/ 203119 h 203119"/>
                <a:gd name="connsiteX1" fmla="*/ 117809 w 235617"/>
                <a:gd name="connsiteY1" fmla="*/ 0 h 203119"/>
                <a:gd name="connsiteX2" fmla="*/ 235617 w 235617"/>
                <a:gd name="connsiteY2" fmla="*/ 203117 h 203119"/>
                <a:gd name="connsiteX3" fmla="*/ 191157 w 235617"/>
                <a:gd name="connsiteY3" fmla="*/ 173141 h 203119"/>
                <a:gd name="connsiteX4" fmla="*/ 117810 w 235617"/>
                <a:gd name="connsiteY4" fmla="*/ 158333 h 203119"/>
                <a:gd name="connsiteX5" fmla="*/ 44463 w 235617"/>
                <a:gd name="connsiteY5" fmla="*/ 173141 h 20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17" h="203119">
                  <a:moveTo>
                    <a:pt x="0" y="203119"/>
                  </a:moveTo>
                  <a:lnTo>
                    <a:pt x="117809" y="0"/>
                  </a:lnTo>
                  <a:lnTo>
                    <a:pt x="235617" y="203117"/>
                  </a:lnTo>
                  <a:lnTo>
                    <a:pt x="191157" y="173141"/>
                  </a:lnTo>
                  <a:cubicBezTo>
                    <a:pt x="168613" y="163606"/>
                    <a:pt x="143827" y="158333"/>
                    <a:pt x="117810" y="158333"/>
                  </a:cubicBezTo>
                  <a:cubicBezTo>
                    <a:pt x="91793" y="158333"/>
                    <a:pt x="67007" y="163606"/>
                    <a:pt x="44463" y="17314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8099899" y="3867297"/>
              <a:ext cx="244002" cy="24400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Placeholder 29"/>
          <p:cNvSpPr>
            <a:spLocks noGrp="1"/>
          </p:cNvSpPr>
          <p:nvPr>
            <p:ph type="body" sz="quarter" idx="13"/>
          </p:nvPr>
        </p:nvSpPr>
        <p:spPr>
          <a:xfrm>
            <a:off x="442914" y="4538768"/>
            <a:ext cx="2547202" cy="1847114"/>
          </a:xfrm>
        </p:spPr>
        <p:txBody>
          <a:bodyPr>
            <a:noAutofit/>
          </a:bodyPr>
          <a:lstStyle>
            <a:lvl1pPr marL="0" indent="0" algn="ctr">
              <a:lnSpc>
                <a:spcPct val="110000"/>
              </a:lnSpc>
              <a:spcBef>
                <a:spcPts val="0"/>
              </a:spcBef>
              <a:buNone/>
              <a:defRPr sz="1400"/>
            </a:lvl1pPr>
          </a:lstStyle>
          <a:p>
            <a:pPr lvl="0"/>
            <a:r>
              <a:rPr lang="en-US"/>
              <a:t>Click to edit Master text styles</a:t>
            </a:r>
          </a:p>
        </p:txBody>
      </p:sp>
      <p:sp>
        <p:nvSpPr>
          <p:cNvPr id="31" name="Text Placeholder 29"/>
          <p:cNvSpPr>
            <a:spLocks noGrp="1"/>
          </p:cNvSpPr>
          <p:nvPr>
            <p:ph type="body" sz="quarter" idx="14"/>
          </p:nvPr>
        </p:nvSpPr>
        <p:spPr>
          <a:xfrm>
            <a:off x="3380808" y="4538768"/>
            <a:ext cx="2520000" cy="1847114"/>
          </a:xfrm>
        </p:spPr>
        <p:txBody>
          <a:bodyPr>
            <a:noAutofit/>
          </a:bodyPr>
          <a:lstStyle>
            <a:lvl1pPr marL="0" indent="0" algn="ctr">
              <a:lnSpc>
                <a:spcPct val="110000"/>
              </a:lnSpc>
              <a:spcBef>
                <a:spcPts val="0"/>
              </a:spcBef>
              <a:buNone/>
              <a:defRPr sz="1400"/>
            </a:lvl1pPr>
          </a:lstStyle>
          <a:p>
            <a:pPr lvl="0"/>
            <a:r>
              <a:rPr lang="en-US"/>
              <a:t>Click to edit Master text styles</a:t>
            </a:r>
          </a:p>
        </p:txBody>
      </p:sp>
      <p:sp>
        <p:nvSpPr>
          <p:cNvPr id="34" name="Picture Placeholder 33"/>
          <p:cNvSpPr>
            <a:spLocks noGrp="1" noChangeAspect="1"/>
          </p:cNvSpPr>
          <p:nvPr>
            <p:ph type="pic" sz="quarter" idx="16" hasCustomPrompt="1"/>
          </p:nvPr>
        </p:nvSpPr>
        <p:spPr>
          <a:xfrm>
            <a:off x="9202193" y="1217104"/>
            <a:ext cx="2520000" cy="2520000"/>
          </a:xfrm>
          <a:custGeom>
            <a:avLst/>
            <a:gdLst>
              <a:gd name="connsiteX0" fmla="*/ 1161143 w 2322286"/>
              <a:gd name="connsiteY0" fmla="*/ 0 h 2322286"/>
              <a:gd name="connsiteX1" fmla="*/ 2322286 w 2322286"/>
              <a:gd name="connsiteY1" fmla="*/ 1161143 h 2322286"/>
              <a:gd name="connsiteX2" fmla="*/ 1161143 w 2322286"/>
              <a:gd name="connsiteY2" fmla="*/ 2322286 h 2322286"/>
              <a:gd name="connsiteX3" fmla="*/ 0 w 2322286"/>
              <a:gd name="connsiteY3" fmla="*/ 1161143 h 2322286"/>
              <a:gd name="connsiteX4" fmla="*/ 1161143 w 2322286"/>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86" h="2322286">
                <a:moveTo>
                  <a:pt x="1161143" y="0"/>
                </a:moveTo>
                <a:cubicBezTo>
                  <a:pt x="1802425" y="0"/>
                  <a:pt x="2322286" y="519861"/>
                  <a:pt x="2322286" y="1161143"/>
                </a:cubicBezTo>
                <a:cubicBezTo>
                  <a:pt x="2322286" y="1802425"/>
                  <a:pt x="1802425" y="2322286"/>
                  <a:pt x="1161143" y="2322286"/>
                </a:cubicBezTo>
                <a:cubicBezTo>
                  <a:pt x="519861" y="2322286"/>
                  <a:pt x="0" y="1802425"/>
                  <a:pt x="0" y="1161143"/>
                </a:cubicBezTo>
                <a:cubicBezTo>
                  <a:pt x="0" y="519861"/>
                  <a:pt x="519861" y="0"/>
                  <a:pt x="1161143" y="0"/>
                </a:cubicBez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sp>
        <p:nvSpPr>
          <p:cNvPr id="35" name="Picture Placeholder 34"/>
          <p:cNvSpPr>
            <a:spLocks noGrp="1" noChangeAspect="1"/>
          </p:cNvSpPr>
          <p:nvPr>
            <p:ph type="pic" sz="quarter" idx="15" hasCustomPrompt="1"/>
          </p:nvPr>
        </p:nvSpPr>
        <p:spPr>
          <a:xfrm>
            <a:off x="469807" y="1217104"/>
            <a:ext cx="2520308" cy="2520000"/>
          </a:xfrm>
          <a:custGeom>
            <a:avLst/>
            <a:gdLst>
              <a:gd name="connsiteX0" fmla="*/ 1161143 w 2322286"/>
              <a:gd name="connsiteY0" fmla="*/ 0 h 2322286"/>
              <a:gd name="connsiteX1" fmla="*/ 2322286 w 2322286"/>
              <a:gd name="connsiteY1" fmla="*/ 1161143 h 2322286"/>
              <a:gd name="connsiteX2" fmla="*/ 1161143 w 2322286"/>
              <a:gd name="connsiteY2" fmla="*/ 2322286 h 2322286"/>
              <a:gd name="connsiteX3" fmla="*/ 0 w 2322286"/>
              <a:gd name="connsiteY3" fmla="*/ 1161143 h 2322286"/>
              <a:gd name="connsiteX4" fmla="*/ 1161143 w 2322286"/>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86" h="2322286">
                <a:moveTo>
                  <a:pt x="1161143" y="0"/>
                </a:moveTo>
                <a:cubicBezTo>
                  <a:pt x="1802425" y="0"/>
                  <a:pt x="2322286" y="519861"/>
                  <a:pt x="2322286" y="1161143"/>
                </a:cubicBezTo>
                <a:cubicBezTo>
                  <a:pt x="2322286" y="1802425"/>
                  <a:pt x="1802425" y="2322286"/>
                  <a:pt x="1161143" y="2322286"/>
                </a:cubicBezTo>
                <a:cubicBezTo>
                  <a:pt x="519861" y="2322286"/>
                  <a:pt x="0" y="1802425"/>
                  <a:pt x="0" y="1161143"/>
                </a:cubicBezTo>
                <a:cubicBezTo>
                  <a:pt x="0" y="519861"/>
                  <a:pt x="519861" y="0"/>
                  <a:pt x="1161143" y="0"/>
                </a:cubicBez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sp>
        <p:nvSpPr>
          <p:cNvPr id="2" name="Title 1">
            <a:extLst>
              <a:ext uri="{FF2B5EF4-FFF2-40B4-BE49-F238E27FC236}">
                <a16:creationId xmlns:a16="http://schemas.microsoft.com/office/drawing/2014/main" id="{9B94255A-4F1D-EC4A-A637-D03F8910C0E2}"/>
              </a:ext>
            </a:extLst>
          </p:cNvPr>
          <p:cNvSpPr>
            <a:spLocks noGrp="1"/>
          </p:cNvSpPr>
          <p:nvPr>
            <p:ph type="title"/>
          </p:nvPr>
        </p:nvSpPr>
        <p:spPr/>
        <p:txBody>
          <a:bodyPr/>
          <a:lstStyle/>
          <a:p>
            <a:r>
              <a:rPr lang="en-US"/>
              <a:t>Click to edit Master title style</a:t>
            </a:r>
            <a:endParaRPr lang="en-GB"/>
          </a:p>
        </p:txBody>
      </p:sp>
      <p:sp>
        <p:nvSpPr>
          <p:cNvPr id="15" name="Picture Placeholder 33">
            <a:extLst>
              <a:ext uri="{FF2B5EF4-FFF2-40B4-BE49-F238E27FC236}">
                <a16:creationId xmlns:a16="http://schemas.microsoft.com/office/drawing/2014/main" id="{D7A629E8-842A-5640-B952-AE6C5F4C736C}"/>
              </a:ext>
            </a:extLst>
          </p:cNvPr>
          <p:cNvSpPr>
            <a:spLocks noGrp="1" noChangeAspect="1"/>
          </p:cNvSpPr>
          <p:nvPr>
            <p:ph type="pic" sz="quarter" idx="17" hasCustomPrompt="1"/>
          </p:nvPr>
        </p:nvSpPr>
        <p:spPr>
          <a:xfrm>
            <a:off x="3380808" y="1219305"/>
            <a:ext cx="2520000" cy="2520000"/>
          </a:xfrm>
          <a:custGeom>
            <a:avLst/>
            <a:gdLst>
              <a:gd name="connsiteX0" fmla="*/ 1161143 w 2322286"/>
              <a:gd name="connsiteY0" fmla="*/ 0 h 2322286"/>
              <a:gd name="connsiteX1" fmla="*/ 2322286 w 2322286"/>
              <a:gd name="connsiteY1" fmla="*/ 1161143 h 2322286"/>
              <a:gd name="connsiteX2" fmla="*/ 1161143 w 2322286"/>
              <a:gd name="connsiteY2" fmla="*/ 2322286 h 2322286"/>
              <a:gd name="connsiteX3" fmla="*/ 0 w 2322286"/>
              <a:gd name="connsiteY3" fmla="*/ 1161143 h 2322286"/>
              <a:gd name="connsiteX4" fmla="*/ 1161143 w 2322286"/>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86" h="2322286">
                <a:moveTo>
                  <a:pt x="1161143" y="0"/>
                </a:moveTo>
                <a:cubicBezTo>
                  <a:pt x="1802425" y="0"/>
                  <a:pt x="2322286" y="519861"/>
                  <a:pt x="2322286" y="1161143"/>
                </a:cubicBezTo>
                <a:cubicBezTo>
                  <a:pt x="2322286" y="1802425"/>
                  <a:pt x="1802425" y="2322286"/>
                  <a:pt x="1161143" y="2322286"/>
                </a:cubicBezTo>
                <a:cubicBezTo>
                  <a:pt x="519861" y="2322286"/>
                  <a:pt x="0" y="1802425"/>
                  <a:pt x="0" y="1161143"/>
                </a:cubicBezTo>
                <a:cubicBezTo>
                  <a:pt x="0" y="519861"/>
                  <a:pt x="519861" y="0"/>
                  <a:pt x="1161143" y="0"/>
                </a:cubicBez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grpSp>
        <p:nvGrpSpPr>
          <p:cNvPr id="18" name="Group 17">
            <a:extLst>
              <a:ext uri="{FF2B5EF4-FFF2-40B4-BE49-F238E27FC236}">
                <a16:creationId xmlns:a16="http://schemas.microsoft.com/office/drawing/2014/main" id="{61EBD258-A643-0348-B54E-1726CB3DB282}"/>
              </a:ext>
            </a:extLst>
          </p:cNvPr>
          <p:cNvGrpSpPr/>
          <p:nvPr userDrawn="1"/>
        </p:nvGrpSpPr>
        <p:grpSpPr>
          <a:xfrm>
            <a:off x="4518807" y="3874727"/>
            <a:ext cx="244002" cy="473144"/>
            <a:chOff x="8099899" y="3867297"/>
            <a:chExt cx="244002" cy="473144"/>
          </a:xfrm>
        </p:grpSpPr>
        <p:sp>
          <p:nvSpPr>
            <p:cNvPr id="19" name="Freeform 18">
              <a:extLst>
                <a:ext uri="{FF2B5EF4-FFF2-40B4-BE49-F238E27FC236}">
                  <a16:creationId xmlns:a16="http://schemas.microsoft.com/office/drawing/2014/main" id="{8C9743AA-C667-C343-A953-1B076C31EEC0}"/>
                </a:ext>
              </a:extLst>
            </p:cNvPr>
            <p:cNvSpPr/>
            <p:nvPr userDrawn="1"/>
          </p:nvSpPr>
          <p:spPr>
            <a:xfrm rot="10800000">
              <a:off x="8104092" y="4137323"/>
              <a:ext cx="235616" cy="203118"/>
            </a:xfrm>
            <a:custGeom>
              <a:avLst/>
              <a:gdLst>
                <a:gd name="connsiteX0" fmla="*/ 0 w 235617"/>
                <a:gd name="connsiteY0" fmla="*/ 203119 h 203119"/>
                <a:gd name="connsiteX1" fmla="*/ 117809 w 235617"/>
                <a:gd name="connsiteY1" fmla="*/ 0 h 203119"/>
                <a:gd name="connsiteX2" fmla="*/ 235617 w 235617"/>
                <a:gd name="connsiteY2" fmla="*/ 203117 h 203119"/>
                <a:gd name="connsiteX3" fmla="*/ 191157 w 235617"/>
                <a:gd name="connsiteY3" fmla="*/ 173141 h 203119"/>
                <a:gd name="connsiteX4" fmla="*/ 117810 w 235617"/>
                <a:gd name="connsiteY4" fmla="*/ 158333 h 203119"/>
                <a:gd name="connsiteX5" fmla="*/ 44463 w 235617"/>
                <a:gd name="connsiteY5" fmla="*/ 173141 h 20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17" h="203119">
                  <a:moveTo>
                    <a:pt x="0" y="203119"/>
                  </a:moveTo>
                  <a:lnTo>
                    <a:pt x="117809" y="0"/>
                  </a:lnTo>
                  <a:lnTo>
                    <a:pt x="235617" y="203117"/>
                  </a:lnTo>
                  <a:lnTo>
                    <a:pt x="191157" y="173141"/>
                  </a:lnTo>
                  <a:cubicBezTo>
                    <a:pt x="168613" y="163606"/>
                    <a:pt x="143827" y="158333"/>
                    <a:pt x="117810" y="158333"/>
                  </a:cubicBezTo>
                  <a:cubicBezTo>
                    <a:pt x="91793" y="158333"/>
                    <a:pt x="67007" y="163606"/>
                    <a:pt x="44463" y="17314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004AE4C-84B8-AC4E-BF61-BE11CABFA53C}"/>
                </a:ext>
              </a:extLst>
            </p:cNvPr>
            <p:cNvSpPr/>
            <p:nvPr userDrawn="1"/>
          </p:nvSpPr>
          <p:spPr>
            <a:xfrm>
              <a:off x="8099899" y="3867297"/>
              <a:ext cx="244002" cy="244002"/>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29">
            <a:extLst>
              <a:ext uri="{FF2B5EF4-FFF2-40B4-BE49-F238E27FC236}">
                <a16:creationId xmlns:a16="http://schemas.microsoft.com/office/drawing/2014/main" id="{FF1E197A-80AD-864C-9DE7-4A5CCE75D5C3}"/>
              </a:ext>
            </a:extLst>
          </p:cNvPr>
          <p:cNvSpPr>
            <a:spLocks noGrp="1"/>
          </p:cNvSpPr>
          <p:nvPr>
            <p:ph type="body" sz="quarter" idx="18"/>
          </p:nvPr>
        </p:nvSpPr>
        <p:spPr>
          <a:xfrm>
            <a:off x="6291194" y="4538768"/>
            <a:ext cx="2520000" cy="1847114"/>
          </a:xfrm>
        </p:spPr>
        <p:txBody>
          <a:bodyPr>
            <a:noAutofit/>
          </a:bodyPr>
          <a:lstStyle>
            <a:lvl1pPr marL="0" indent="0" algn="ctr">
              <a:lnSpc>
                <a:spcPct val="110000"/>
              </a:lnSpc>
              <a:spcBef>
                <a:spcPts val="0"/>
              </a:spcBef>
              <a:buNone/>
              <a:defRPr sz="1400"/>
            </a:lvl1pPr>
          </a:lstStyle>
          <a:p>
            <a:pPr lvl="0"/>
            <a:r>
              <a:rPr lang="en-US"/>
              <a:t>Click to edit Master text styles</a:t>
            </a:r>
          </a:p>
        </p:txBody>
      </p:sp>
      <p:sp>
        <p:nvSpPr>
          <p:cNvPr id="22" name="Picture Placeholder 33">
            <a:extLst>
              <a:ext uri="{FF2B5EF4-FFF2-40B4-BE49-F238E27FC236}">
                <a16:creationId xmlns:a16="http://schemas.microsoft.com/office/drawing/2014/main" id="{4E200563-8524-8D47-9DDA-12BB06DC12AB}"/>
              </a:ext>
            </a:extLst>
          </p:cNvPr>
          <p:cNvSpPr>
            <a:spLocks noGrp="1" noChangeAspect="1"/>
          </p:cNvSpPr>
          <p:nvPr>
            <p:ph type="pic" sz="quarter" idx="19" hasCustomPrompt="1"/>
          </p:nvPr>
        </p:nvSpPr>
        <p:spPr>
          <a:xfrm>
            <a:off x="6291501" y="1217104"/>
            <a:ext cx="2520000" cy="2520000"/>
          </a:xfrm>
          <a:custGeom>
            <a:avLst/>
            <a:gdLst>
              <a:gd name="connsiteX0" fmla="*/ 1161143 w 2322286"/>
              <a:gd name="connsiteY0" fmla="*/ 0 h 2322286"/>
              <a:gd name="connsiteX1" fmla="*/ 2322286 w 2322286"/>
              <a:gd name="connsiteY1" fmla="*/ 1161143 h 2322286"/>
              <a:gd name="connsiteX2" fmla="*/ 1161143 w 2322286"/>
              <a:gd name="connsiteY2" fmla="*/ 2322286 h 2322286"/>
              <a:gd name="connsiteX3" fmla="*/ 0 w 2322286"/>
              <a:gd name="connsiteY3" fmla="*/ 1161143 h 2322286"/>
              <a:gd name="connsiteX4" fmla="*/ 1161143 w 2322286"/>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86" h="2322286">
                <a:moveTo>
                  <a:pt x="1161143" y="0"/>
                </a:moveTo>
                <a:cubicBezTo>
                  <a:pt x="1802425" y="0"/>
                  <a:pt x="2322286" y="519861"/>
                  <a:pt x="2322286" y="1161143"/>
                </a:cubicBezTo>
                <a:cubicBezTo>
                  <a:pt x="2322286" y="1802425"/>
                  <a:pt x="1802425" y="2322286"/>
                  <a:pt x="1161143" y="2322286"/>
                </a:cubicBezTo>
                <a:cubicBezTo>
                  <a:pt x="519861" y="2322286"/>
                  <a:pt x="0" y="1802425"/>
                  <a:pt x="0" y="1161143"/>
                </a:cubicBezTo>
                <a:cubicBezTo>
                  <a:pt x="0" y="519861"/>
                  <a:pt x="519861" y="0"/>
                  <a:pt x="1161143" y="0"/>
                </a:cubicBez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grpSp>
        <p:nvGrpSpPr>
          <p:cNvPr id="23" name="Group 22">
            <a:extLst>
              <a:ext uri="{FF2B5EF4-FFF2-40B4-BE49-F238E27FC236}">
                <a16:creationId xmlns:a16="http://schemas.microsoft.com/office/drawing/2014/main" id="{0B31839D-3D63-AF45-816B-DF7EE0ED5187}"/>
              </a:ext>
            </a:extLst>
          </p:cNvPr>
          <p:cNvGrpSpPr/>
          <p:nvPr userDrawn="1"/>
        </p:nvGrpSpPr>
        <p:grpSpPr>
          <a:xfrm>
            <a:off x="10335811" y="3871550"/>
            <a:ext cx="244002" cy="473144"/>
            <a:chOff x="8099899" y="3867297"/>
            <a:chExt cx="244002" cy="473144"/>
          </a:xfrm>
        </p:grpSpPr>
        <p:sp>
          <p:nvSpPr>
            <p:cNvPr id="24" name="Freeform 23">
              <a:extLst>
                <a:ext uri="{FF2B5EF4-FFF2-40B4-BE49-F238E27FC236}">
                  <a16:creationId xmlns:a16="http://schemas.microsoft.com/office/drawing/2014/main" id="{49CD4700-028A-1244-BD49-5F6D09BEFAEA}"/>
                </a:ext>
              </a:extLst>
            </p:cNvPr>
            <p:cNvSpPr/>
            <p:nvPr userDrawn="1"/>
          </p:nvSpPr>
          <p:spPr>
            <a:xfrm rot="10800000">
              <a:off x="8104092" y="4137323"/>
              <a:ext cx="235616" cy="203118"/>
            </a:xfrm>
            <a:custGeom>
              <a:avLst/>
              <a:gdLst>
                <a:gd name="connsiteX0" fmla="*/ 0 w 235617"/>
                <a:gd name="connsiteY0" fmla="*/ 203119 h 203119"/>
                <a:gd name="connsiteX1" fmla="*/ 117809 w 235617"/>
                <a:gd name="connsiteY1" fmla="*/ 0 h 203119"/>
                <a:gd name="connsiteX2" fmla="*/ 235617 w 235617"/>
                <a:gd name="connsiteY2" fmla="*/ 203117 h 203119"/>
                <a:gd name="connsiteX3" fmla="*/ 191157 w 235617"/>
                <a:gd name="connsiteY3" fmla="*/ 173141 h 203119"/>
                <a:gd name="connsiteX4" fmla="*/ 117810 w 235617"/>
                <a:gd name="connsiteY4" fmla="*/ 158333 h 203119"/>
                <a:gd name="connsiteX5" fmla="*/ 44463 w 235617"/>
                <a:gd name="connsiteY5" fmla="*/ 173141 h 20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17" h="203119">
                  <a:moveTo>
                    <a:pt x="0" y="203119"/>
                  </a:moveTo>
                  <a:lnTo>
                    <a:pt x="117809" y="0"/>
                  </a:lnTo>
                  <a:lnTo>
                    <a:pt x="235617" y="203117"/>
                  </a:lnTo>
                  <a:lnTo>
                    <a:pt x="191157" y="173141"/>
                  </a:lnTo>
                  <a:cubicBezTo>
                    <a:pt x="168613" y="163606"/>
                    <a:pt x="143827" y="158333"/>
                    <a:pt x="117810" y="158333"/>
                  </a:cubicBezTo>
                  <a:cubicBezTo>
                    <a:pt x="91793" y="158333"/>
                    <a:pt x="67007" y="163606"/>
                    <a:pt x="44463" y="17314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8CA2D24-0B0F-794C-BF91-A1D428544EE4}"/>
                </a:ext>
              </a:extLst>
            </p:cNvPr>
            <p:cNvSpPr/>
            <p:nvPr userDrawn="1"/>
          </p:nvSpPr>
          <p:spPr>
            <a:xfrm>
              <a:off x="8099899" y="3867297"/>
              <a:ext cx="244002" cy="244002"/>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 Placeholder 29">
            <a:extLst>
              <a:ext uri="{FF2B5EF4-FFF2-40B4-BE49-F238E27FC236}">
                <a16:creationId xmlns:a16="http://schemas.microsoft.com/office/drawing/2014/main" id="{F5F30C3D-CA83-5A41-9104-AFC11382BA78}"/>
              </a:ext>
            </a:extLst>
          </p:cNvPr>
          <p:cNvSpPr>
            <a:spLocks noGrp="1"/>
          </p:cNvSpPr>
          <p:nvPr>
            <p:ph type="body" sz="quarter" idx="20"/>
          </p:nvPr>
        </p:nvSpPr>
        <p:spPr>
          <a:xfrm>
            <a:off x="9229086" y="4538768"/>
            <a:ext cx="2520000" cy="1847114"/>
          </a:xfrm>
        </p:spPr>
        <p:txBody>
          <a:bodyPr>
            <a:noAutofit/>
          </a:bodyPr>
          <a:lstStyle>
            <a:lvl1pPr marL="0" indent="0" algn="ctr">
              <a:lnSpc>
                <a:spcPct val="110000"/>
              </a:lnSpc>
              <a:spcBef>
                <a:spcPts val="0"/>
              </a:spcBef>
              <a:buNone/>
              <a:defRPr sz="1400"/>
            </a:lvl1pPr>
          </a:lstStyle>
          <a:p>
            <a:pPr lvl="0"/>
            <a:r>
              <a:rPr lang="en-US"/>
              <a:t>Click to edit Master text styles</a:t>
            </a:r>
          </a:p>
        </p:txBody>
      </p:sp>
    </p:spTree>
    <p:extLst>
      <p:ext uri="{BB962C8B-B14F-4D97-AF65-F5344CB8AC3E}">
        <p14:creationId xmlns:p14="http://schemas.microsoft.com/office/powerpoint/2010/main" val="135971359"/>
      </p:ext>
    </p:extLst>
  </p:cSld>
  <p:clrMapOvr>
    <a:masterClrMapping/>
  </p:clrMapOvr>
  <p:extLst>
    <p:ext uri="{DCECCB84-F9BA-43D5-87BE-67443E8EF086}">
      <p15:sldGuideLst xmlns:p15="http://schemas.microsoft.com/office/powerpoint/2012/main">
        <p15:guide id="3" pos="1073" userDrawn="1">
          <p15:clr>
            <a:srgbClr val="FBAE40"/>
          </p15:clr>
        </p15:guide>
        <p15:guide id="4" pos="6584" userDrawn="1">
          <p15:clr>
            <a:srgbClr val="FBAE40"/>
          </p15:clr>
        </p15:guide>
        <p15:guide id="5" pos="2910" userDrawn="1">
          <p15:clr>
            <a:srgbClr val="FBAE40"/>
          </p15:clr>
        </p15:guide>
        <p15:guide id="6" pos="474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Top Takeouts">
    <p:spTree>
      <p:nvGrpSpPr>
        <p:cNvPr id="1" name=""/>
        <p:cNvGrpSpPr/>
        <p:nvPr/>
      </p:nvGrpSpPr>
      <p:grpSpPr>
        <a:xfrm>
          <a:off x="0" y="0"/>
          <a:ext cx="0" cy="0"/>
          <a:chOff x="0" y="0"/>
          <a:chExt cx="0" cy="0"/>
        </a:xfrm>
      </p:grpSpPr>
      <p:sp>
        <p:nvSpPr>
          <p:cNvPr id="5" name="Rectangle 4"/>
          <p:cNvSpPr/>
          <p:nvPr userDrawn="1"/>
        </p:nvSpPr>
        <p:spPr>
          <a:xfrm rot="20474472">
            <a:off x="5589067" y="-167072"/>
            <a:ext cx="529773" cy="2429069"/>
          </a:xfrm>
          <a:custGeom>
            <a:avLst/>
            <a:gdLst>
              <a:gd name="connsiteX0" fmla="*/ 0 w 519816"/>
              <a:gd name="connsiteY0" fmla="*/ 0 h 2429069"/>
              <a:gd name="connsiteX1" fmla="*/ 519816 w 519816"/>
              <a:gd name="connsiteY1" fmla="*/ 0 h 2429069"/>
              <a:gd name="connsiteX2" fmla="*/ 519816 w 519816"/>
              <a:gd name="connsiteY2" fmla="*/ 2429069 h 2429069"/>
              <a:gd name="connsiteX3" fmla="*/ 0 w 519816"/>
              <a:gd name="connsiteY3" fmla="*/ 2429069 h 2429069"/>
              <a:gd name="connsiteX4" fmla="*/ 0 w 519816"/>
              <a:gd name="connsiteY4" fmla="*/ 0 h 2429069"/>
              <a:gd name="connsiteX0" fmla="*/ 0 w 529773"/>
              <a:gd name="connsiteY0" fmla="*/ 0 h 2429069"/>
              <a:gd name="connsiteX1" fmla="*/ 529773 w 529773"/>
              <a:gd name="connsiteY1" fmla="*/ 187324 h 2429069"/>
              <a:gd name="connsiteX2" fmla="*/ 519816 w 529773"/>
              <a:gd name="connsiteY2" fmla="*/ 2429069 h 2429069"/>
              <a:gd name="connsiteX3" fmla="*/ 0 w 529773"/>
              <a:gd name="connsiteY3" fmla="*/ 2429069 h 2429069"/>
              <a:gd name="connsiteX4" fmla="*/ 0 w 529773"/>
              <a:gd name="connsiteY4" fmla="*/ 0 h 242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773" h="2429069">
                <a:moveTo>
                  <a:pt x="0" y="0"/>
                </a:moveTo>
                <a:lnTo>
                  <a:pt x="529773" y="187324"/>
                </a:lnTo>
                <a:lnTo>
                  <a:pt x="519816" y="2429069"/>
                </a:lnTo>
                <a:lnTo>
                  <a:pt x="0" y="2429069"/>
                </a:lnTo>
                <a:lnTo>
                  <a:pt x="0" y="0"/>
                </a:lnTo>
                <a:close/>
              </a:path>
            </a:pathLst>
          </a:custGeom>
          <a:solidFill>
            <a:srgbClr val="ED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rot="20474472">
            <a:off x="798818" y="4840671"/>
            <a:ext cx="519816" cy="2099751"/>
          </a:xfrm>
          <a:custGeom>
            <a:avLst/>
            <a:gdLst>
              <a:gd name="connsiteX0" fmla="*/ 0 w 519816"/>
              <a:gd name="connsiteY0" fmla="*/ 0 h 2191312"/>
              <a:gd name="connsiteX1" fmla="*/ 519816 w 519816"/>
              <a:gd name="connsiteY1" fmla="*/ 0 h 2191312"/>
              <a:gd name="connsiteX2" fmla="*/ 519816 w 519816"/>
              <a:gd name="connsiteY2" fmla="*/ 2191312 h 2191312"/>
              <a:gd name="connsiteX3" fmla="*/ 0 w 519816"/>
              <a:gd name="connsiteY3" fmla="*/ 2191312 h 2191312"/>
              <a:gd name="connsiteX4" fmla="*/ 0 w 519816"/>
              <a:gd name="connsiteY4" fmla="*/ 0 h 2191312"/>
              <a:gd name="connsiteX0" fmla="*/ 0 w 519816"/>
              <a:gd name="connsiteY0" fmla="*/ 0 h 2191312"/>
              <a:gd name="connsiteX1" fmla="*/ 519816 w 519816"/>
              <a:gd name="connsiteY1" fmla="*/ 0 h 2191312"/>
              <a:gd name="connsiteX2" fmla="*/ 519816 w 519816"/>
              <a:gd name="connsiteY2" fmla="*/ 2191312 h 2191312"/>
              <a:gd name="connsiteX3" fmla="*/ 19762 w 519816"/>
              <a:gd name="connsiteY3" fmla="*/ 2106052 h 2191312"/>
              <a:gd name="connsiteX4" fmla="*/ 0 w 519816"/>
              <a:gd name="connsiteY4" fmla="*/ 0 h 2191312"/>
              <a:gd name="connsiteX0" fmla="*/ 0 w 519816"/>
              <a:gd name="connsiteY0" fmla="*/ 0 h 2191312"/>
              <a:gd name="connsiteX1" fmla="*/ 519816 w 519816"/>
              <a:gd name="connsiteY1" fmla="*/ 0 h 2191312"/>
              <a:gd name="connsiteX2" fmla="*/ 519816 w 519816"/>
              <a:gd name="connsiteY2" fmla="*/ 2191312 h 2191312"/>
              <a:gd name="connsiteX3" fmla="*/ 8871 w 519816"/>
              <a:gd name="connsiteY3" fmla="*/ 2083959 h 2191312"/>
              <a:gd name="connsiteX4" fmla="*/ 0 w 519816"/>
              <a:gd name="connsiteY4" fmla="*/ 0 h 219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16" h="2191312">
                <a:moveTo>
                  <a:pt x="0" y="0"/>
                </a:moveTo>
                <a:lnTo>
                  <a:pt x="519816" y="0"/>
                </a:lnTo>
                <a:lnTo>
                  <a:pt x="519816" y="2191312"/>
                </a:lnTo>
                <a:lnTo>
                  <a:pt x="8871" y="2083959"/>
                </a:lnTo>
                <a:lnTo>
                  <a:pt x="0" y="0"/>
                </a:lnTo>
                <a:close/>
              </a:path>
            </a:pathLst>
          </a:custGeom>
          <a:solidFill>
            <a:srgbClr val="EF7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txBox="1">
            <a:spLocks/>
          </p:cNvSpPr>
          <p:nvPr/>
        </p:nvSpPr>
        <p:spPr>
          <a:xfrm>
            <a:off x="250713" y="2011666"/>
            <a:ext cx="4368122" cy="4753203"/>
          </a:xfrm>
          <a:custGeom>
            <a:avLst/>
            <a:gdLst>
              <a:gd name="connsiteX0" fmla="*/ 2753813 w 4368122"/>
              <a:gd name="connsiteY0" fmla="*/ 0 h 4753203"/>
              <a:gd name="connsiteX1" fmla="*/ 4368122 w 4368122"/>
              <a:gd name="connsiteY1" fmla="*/ 4753203 h 4753203"/>
              <a:gd name="connsiteX2" fmla="*/ 1527360 w 4368122"/>
              <a:gd name="connsiteY2" fmla="*/ 4753203 h 4753203"/>
              <a:gd name="connsiteX3" fmla="*/ 834964 w 4368122"/>
              <a:gd name="connsiteY3" fmla="*/ 2714497 h 4753203"/>
              <a:gd name="connsiteX4" fmla="*/ 628130 w 4368122"/>
              <a:gd name="connsiteY4" fmla="*/ 2784743 h 4753203"/>
              <a:gd name="connsiteX5" fmla="*/ 0 w 4368122"/>
              <a:gd name="connsiteY5" fmla="*/ 935265 h 4753203"/>
              <a:gd name="connsiteX6" fmla="*/ 2753813 w 4368122"/>
              <a:gd name="connsiteY6" fmla="*/ 0 h 475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122" h="4753203">
                <a:moveTo>
                  <a:pt x="2753813" y="0"/>
                </a:moveTo>
                <a:lnTo>
                  <a:pt x="4368122" y="4753203"/>
                </a:lnTo>
                <a:lnTo>
                  <a:pt x="1527360" y="4753203"/>
                </a:lnTo>
                <a:lnTo>
                  <a:pt x="834964" y="2714497"/>
                </a:lnTo>
                <a:lnTo>
                  <a:pt x="628130" y="2784743"/>
                </a:lnTo>
                <a:lnTo>
                  <a:pt x="0" y="935265"/>
                </a:lnTo>
                <a:lnTo>
                  <a:pt x="2753813" y="0"/>
                </a:lnTo>
                <a:close/>
              </a:path>
            </a:pathLst>
          </a:cu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Picture Placeholder 20"/>
          <p:cNvSpPr>
            <a:spLocks noGrp="1"/>
          </p:cNvSpPr>
          <p:nvPr>
            <p:ph type="pic" sz="quarter" idx="11" hasCustomPrompt="1"/>
          </p:nvPr>
        </p:nvSpPr>
        <p:spPr>
          <a:xfrm>
            <a:off x="2476503" y="2259"/>
            <a:ext cx="4291526" cy="4496561"/>
          </a:xfrm>
          <a:custGeom>
            <a:avLst/>
            <a:gdLst>
              <a:gd name="connsiteX0" fmla="*/ 0 w 4291526"/>
              <a:gd name="connsiteY0" fmla="*/ 0 h 4496561"/>
              <a:gd name="connsiteX1" fmla="*/ 2742726 w 4291526"/>
              <a:gd name="connsiteY1" fmla="*/ 0 h 4496561"/>
              <a:gd name="connsiteX2" fmla="*/ 3517211 w 4291526"/>
              <a:gd name="connsiteY2" fmla="*/ 2280408 h 4496561"/>
              <a:gd name="connsiteX3" fmla="*/ 3811943 w 4291526"/>
              <a:gd name="connsiteY3" fmla="*/ 2180310 h 4496561"/>
              <a:gd name="connsiteX4" fmla="*/ 4291526 w 4291526"/>
              <a:gd name="connsiteY4" fmla="*/ 3592404 h 4496561"/>
              <a:gd name="connsiteX5" fmla="*/ 1629307 w 4291526"/>
              <a:gd name="connsiteY5" fmla="*/ 4496561 h 4496561"/>
              <a:gd name="connsiteX6" fmla="*/ 1527147 w 4291526"/>
              <a:gd name="connsiteY6" fmla="*/ 4496561 h 449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1526" h="4496561">
                <a:moveTo>
                  <a:pt x="0" y="0"/>
                </a:moveTo>
                <a:lnTo>
                  <a:pt x="2742726" y="0"/>
                </a:lnTo>
                <a:lnTo>
                  <a:pt x="3517211" y="2280408"/>
                </a:lnTo>
                <a:lnTo>
                  <a:pt x="3811943" y="2180310"/>
                </a:lnTo>
                <a:lnTo>
                  <a:pt x="4291526" y="3592404"/>
                </a:lnTo>
                <a:lnTo>
                  <a:pt x="1629307" y="4496561"/>
                </a:lnTo>
                <a:lnTo>
                  <a:pt x="1527147" y="4496561"/>
                </a:ln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sp>
        <p:nvSpPr>
          <p:cNvPr id="23" name="Text Placeholder 9"/>
          <p:cNvSpPr>
            <a:spLocks noGrp="1"/>
          </p:cNvSpPr>
          <p:nvPr>
            <p:ph type="body" sz="quarter" idx="15"/>
          </p:nvPr>
        </p:nvSpPr>
        <p:spPr>
          <a:xfrm>
            <a:off x="7089072" y="1703542"/>
            <a:ext cx="4660015" cy="2577545"/>
          </a:xfrm>
          <a:prstGeom prst="rect">
            <a:avLst/>
          </a:prstGeom>
        </p:spPr>
        <p:txBody>
          <a:bodyPr anchor="t" anchorCtr="0">
            <a:noAutofit/>
          </a:bodyPr>
          <a:lstStyle>
            <a:lvl1pPr marL="0" indent="0">
              <a:lnSpc>
                <a:spcPct val="120000"/>
              </a:lnSpc>
              <a:spcBef>
                <a:spcPts val="0"/>
              </a:spcBef>
              <a:spcAft>
                <a:spcPts val="1200"/>
              </a:spcAft>
              <a:buNone/>
              <a:defRPr sz="1600" b="0">
                <a:solidFill>
                  <a:schemeClr val="tx1"/>
                </a:solidFill>
              </a:defRPr>
            </a:lvl1pPr>
          </a:lstStyle>
          <a:p>
            <a:pPr lvl="0"/>
            <a:r>
              <a:rPr lang="en-US"/>
              <a:t>Click to edit Master text styles</a:t>
            </a:r>
          </a:p>
        </p:txBody>
      </p:sp>
      <p:sp>
        <p:nvSpPr>
          <p:cNvPr id="19" name="Slide Number Placeholder 5">
            <a:extLst>
              <a:ext uri="{FF2B5EF4-FFF2-40B4-BE49-F238E27FC236}">
                <a16:creationId xmlns:a16="http://schemas.microsoft.com/office/drawing/2014/main" id="{349F82F6-7C4C-4152-8F75-72D1C99FEFBD}"/>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13" name="Picture Placeholder 12">
            <a:extLst>
              <a:ext uri="{FF2B5EF4-FFF2-40B4-BE49-F238E27FC236}">
                <a16:creationId xmlns:a16="http://schemas.microsoft.com/office/drawing/2014/main" id="{19E1FD24-C02A-CD48-8B0B-F4D17E0A806C}"/>
              </a:ext>
            </a:extLst>
          </p:cNvPr>
          <p:cNvSpPr>
            <a:spLocks noGrp="1"/>
          </p:cNvSpPr>
          <p:nvPr>
            <p:ph type="pic" sz="quarter" idx="18" hasCustomPrompt="1"/>
          </p:nvPr>
        </p:nvSpPr>
        <p:spPr>
          <a:xfrm>
            <a:off x="102796" y="2104798"/>
            <a:ext cx="4368123" cy="4753203"/>
          </a:xfrm>
          <a:custGeom>
            <a:avLst/>
            <a:gdLst>
              <a:gd name="connsiteX0" fmla="*/ 1527360 w 4368123"/>
              <a:gd name="connsiteY0" fmla="*/ 4753202 h 4753203"/>
              <a:gd name="connsiteX1" fmla="*/ 4368122 w 4368123"/>
              <a:gd name="connsiteY1" fmla="*/ 4753202 h 4753203"/>
              <a:gd name="connsiteX2" fmla="*/ 4368123 w 4368123"/>
              <a:gd name="connsiteY2" fmla="*/ 4753203 h 4753203"/>
              <a:gd name="connsiteX3" fmla="*/ 1527360 w 4368123"/>
              <a:gd name="connsiteY3" fmla="*/ 4753203 h 4753203"/>
              <a:gd name="connsiteX4" fmla="*/ 2753813 w 4368123"/>
              <a:gd name="connsiteY4" fmla="*/ 0 h 4753203"/>
              <a:gd name="connsiteX5" fmla="*/ 4340195 w 4368123"/>
              <a:gd name="connsiteY5" fmla="*/ 4670972 h 4753203"/>
              <a:gd name="connsiteX6" fmla="*/ 1499433 w 4368123"/>
              <a:gd name="connsiteY6" fmla="*/ 4670972 h 4753203"/>
              <a:gd name="connsiteX7" fmla="*/ 834964 w 4368123"/>
              <a:gd name="connsiteY7" fmla="*/ 2714497 h 4753203"/>
              <a:gd name="connsiteX8" fmla="*/ 628130 w 4368123"/>
              <a:gd name="connsiteY8" fmla="*/ 2784743 h 4753203"/>
              <a:gd name="connsiteX9" fmla="*/ 0 w 4368123"/>
              <a:gd name="connsiteY9" fmla="*/ 935265 h 475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8123" h="4753203">
                <a:moveTo>
                  <a:pt x="1527360" y="4753202"/>
                </a:moveTo>
                <a:lnTo>
                  <a:pt x="4368122" y="4753202"/>
                </a:lnTo>
                <a:lnTo>
                  <a:pt x="4368123" y="4753203"/>
                </a:lnTo>
                <a:lnTo>
                  <a:pt x="1527360" y="4753203"/>
                </a:lnTo>
                <a:close/>
                <a:moveTo>
                  <a:pt x="2753813" y="0"/>
                </a:moveTo>
                <a:lnTo>
                  <a:pt x="4340195" y="4670972"/>
                </a:lnTo>
                <a:lnTo>
                  <a:pt x="1499433" y="4670972"/>
                </a:lnTo>
                <a:lnTo>
                  <a:pt x="834964" y="2714497"/>
                </a:lnTo>
                <a:lnTo>
                  <a:pt x="628130" y="2784743"/>
                </a:lnTo>
                <a:lnTo>
                  <a:pt x="0" y="935265"/>
                </a:ln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US" dirty="0"/>
              <a:t>Click icon to add image</a:t>
            </a:r>
          </a:p>
        </p:txBody>
      </p:sp>
      <p:sp>
        <p:nvSpPr>
          <p:cNvPr id="2" name="Title 1">
            <a:extLst>
              <a:ext uri="{FF2B5EF4-FFF2-40B4-BE49-F238E27FC236}">
                <a16:creationId xmlns:a16="http://schemas.microsoft.com/office/drawing/2014/main" id="{FA2F251C-F72B-E040-9DDD-28780E32445A}"/>
              </a:ext>
            </a:extLst>
          </p:cNvPr>
          <p:cNvSpPr>
            <a:spLocks noGrp="1"/>
          </p:cNvSpPr>
          <p:nvPr>
            <p:ph type="title"/>
          </p:nvPr>
        </p:nvSpPr>
        <p:spPr>
          <a:xfrm>
            <a:off x="7089072" y="365126"/>
            <a:ext cx="4660016" cy="1148416"/>
          </a:xfrm>
        </p:spPr>
        <p:txBody>
          <a:bodyPr/>
          <a:lstStyle/>
          <a:p>
            <a:r>
              <a:rPr lang="en-US"/>
              <a:t>Click to edit Master title style</a:t>
            </a:r>
            <a:endParaRPr lang="en-GB" dirty="0"/>
          </a:p>
        </p:txBody>
      </p:sp>
    </p:spTree>
    <p:extLst>
      <p:ext uri="{BB962C8B-B14F-4D97-AF65-F5344CB8AC3E}">
        <p14:creationId xmlns:p14="http://schemas.microsoft.com/office/powerpoint/2010/main" val="3171031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Top Takeouts">
    <p:spTree>
      <p:nvGrpSpPr>
        <p:cNvPr id="1" name=""/>
        <p:cNvGrpSpPr/>
        <p:nvPr/>
      </p:nvGrpSpPr>
      <p:grpSpPr>
        <a:xfrm>
          <a:off x="0" y="0"/>
          <a:ext cx="0" cy="0"/>
          <a:chOff x="0" y="0"/>
          <a:chExt cx="0" cy="0"/>
        </a:xfrm>
      </p:grpSpPr>
      <p:sp>
        <p:nvSpPr>
          <p:cNvPr id="30" name="Oval 29"/>
          <p:cNvSpPr/>
          <p:nvPr/>
        </p:nvSpPr>
        <p:spPr>
          <a:xfrm>
            <a:off x="570666" y="2839503"/>
            <a:ext cx="2364691" cy="23646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CA416CF-9662-49F1-BB78-6E582A76365F}"/>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6" name="Slide Number Placeholder 5">
            <a:extLst>
              <a:ext uri="{FF2B5EF4-FFF2-40B4-BE49-F238E27FC236}">
                <a16:creationId xmlns:a16="http://schemas.microsoft.com/office/drawing/2014/main" id="{DCC065E2-B3D0-4FDF-A034-882A9C5A8E13}"/>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A14F5C88-E258-6148-B581-C31929194C46}"/>
              </a:ext>
            </a:extLst>
          </p:cNvPr>
          <p:cNvSpPr>
            <a:spLocks noGrp="1"/>
          </p:cNvSpPr>
          <p:nvPr>
            <p:ph type="title"/>
          </p:nvPr>
        </p:nvSpPr>
        <p:spPr/>
        <p:txBody>
          <a:bodyPr/>
          <a:lstStyle/>
          <a:p>
            <a:r>
              <a:rPr lang="en-US"/>
              <a:t>Click to edit Master title style</a:t>
            </a:r>
            <a:endParaRPr lang="en-GB"/>
          </a:p>
        </p:txBody>
      </p:sp>
      <p:sp>
        <p:nvSpPr>
          <p:cNvPr id="32" name="Picture Placeholder 6">
            <a:extLst>
              <a:ext uri="{FF2B5EF4-FFF2-40B4-BE49-F238E27FC236}">
                <a16:creationId xmlns:a16="http://schemas.microsoft.com/office/drawing/2014/main" id="{697806F4-520B-4246-A05E-11EB5C98AF20}"/>
              </a:ext>
            </a:extLst>
          </p:cNvPr>
          <p:cNvSpPr>
            <a:spLocks noGrp="1"/>
          </p:cNvSpPr>
          <p:nvPr>
            <p:ph type="pic" sz="quarter" idx="14" hasCustomPrompt="1"/>
          </p:nvPr>
        </p:nvSpPr>
        <p:spPr>
          <a:xfrm>
            <a:off x="570666" y="2165148"/>
            <a:ext cx="3380908" cy="3380910"/>
          </a:xfrm>
          <a:prstGeom prst="ellipse">
            <a:avLst/>
          </a:prstGeom>
          <a:pattFill prst="pct5">
            <a:fgClr>
              <a:schemeClr val="bg1"/>
            </a:fgClr>
            <a:bgClr>
              <a:schemeClr val="bg2"/>
            </a:bgClr>
          </a:pattFill>
          <a:ln w="190500" cmpd="thinThick">
            <a:solidFill>
              <a:schemeClr val="tx2">
                <a:lumMod val="20000"/>
                <a:lumOff val="80000"/>
              </a:schemeClr>
            </a:solidFill>
          </a:ln>
        </p:spPr>
        <p:txBody>
          <a:bodyPr vert="horz" wrap="square" lIns="91440" tIns="45720" rIns="91440" bIns="45720" rtlCol="0" anchor="ctr">
            <a:noAutofit/>
          </a:bodyPr>
          <a:lstStyle>
            <a:lvl1pPr>
              <a:defRPr lang="en-GB" sz="1000" dirty="0"/>
            </a:lvl1pPr>
          </a:lstStyle>
          <a:p>
            <a:pPr marL="0" lvl="0" indent="0" algn="ctr">
              <a:buNone/>
            </a:pPr>
            <a:r>
              <a:rPr lang="en-GB" dirty="0"/>
              <a:t>Click icon to insert image</a:t>
            </a:r>
          </a:p>
        </p:txBody>
      </p:sp>
    </p:spTree>
    <p:extLst>
      <p:ext uri="{BB962C8B-B14F-4D97-AF65-F5344CB8AC3E}">
        <p14:creationId xmlns:p14="http://schemas.microsoft.com/office/powerpoint/2010/main" val="2391383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Top Takeout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9B94255A-4F1D-EC4A-A637-D03F8910C0E2}"/>
              </a:ext>
            </a:extLst>
          </p:cNvPr>
          <p:cNvSpPr>
            <a:spLocks noGrp="1"/>
          </p:cNvSpPr>
          <p:nvPr>
            <p:ph type="title"/>
          </p:nvPr>
        </p:nvSpPr>
        <p:spPr/>
        <p:txBody>
          <a:bodyPr/>
          <a:lstStyle/>
          <a:p>
            <a:r>
              <a:rPr lang="en-US"/>
              <a:t>Click to edit Master title style</a:t>
            </a:r>
            <a:endParaRPr lang="en-GB"/>
          </a:p>
        </p:txBody>
      </p:sp>
      <p:sp>
        <p:nvSpPr>
          <p:cNvPr id="27" name="Picture Placeholder 4">
            <a:extLst>
              <a:ext uri="{FF2B5EF4-FFF2-40B4-BE49-F238E27FC236}">
                <a16:creationId xmlns:a16="http://schemas.microsoft.com/office/drawing/2014/main" id="{00E15840-ABE8-2D47-840E-524EDA8C4604}"/>
              </a:ext>
            </a:extLst>
          </p:cNvPr>
          <p:cNvSpPr>
            <a:spLocks noGrp="1"/>
          </p:cNvSpPr>
          <p:nvPr>
            <p:ph type="pic" sz="quarter" idx="51" hasCustomPrompt="1"/>
          </p:nvPr>
        </p:nvSpPr>
        <p:spPr>
          <a:xfrm>
            <a:off x="0" y="1015999"/>
            <a:ext cx="12192000" cy="2588303"/>
          </a:xfrm>
          <a:pattFill prst="pct5">
            <a:fgClr>
              <a:schemeClr val="bg1"/>
            </a:fgClr>
            <a:bgClr>
              <a:schemeClr val="bg2"/>
            </a:bgClr>
          </a:pattFill>
        </p:spPr>
        <p:txBody>
          <a:bodyPr anchor="ctr">
            <a:normAutofit/>
          </a:bodyPr>
          <a:lstStyle>
            <a:lvl1pPr marL="0" indent="0" algn="ctr">
              <a:buNone/>
              <a:defRPr sz="1200"/>
            </a:lvl1pPr>
          </a:lstStyle>
          <a:p>
            <a:r>
              <a:rPr lang="en-GB" dirty="0"/>
              <a:t>Click icon to insert image</a:t>
            </a:r>
          </a:p>
        </p:txBody>
      </p:sp>
    </p:spTree>
    <p:extLst>
      <p:ext uri="{BB962C8B-B14F-4D97-AF65-F5344CB8AC3E}">
        <p14:creationId xmlns:p14="http://schemas.microsoft.com/office/powerpoint/2010/main" val="2914992230"/>
      </p:ext>
    </p:extLst>
  </p:cSld>
  <p:clrMapOvr>
    <a:masterClrMapping/>
  </p:clrMapOvr>
  <p:extLst>
    <p:ext uri="{DCECCB84-F9BA-43D5-87BE-67443E8EF086}">
      <p15:sldGuideLst xmlns:p15="http://schemas.microsoft.com/office/powerpoint/2012/main">
        <p15:guide id="3" pos="1073" userDrawn="1">
          <p15:clr>
            <a:srgbClr val="FBAE40"/>
          </p15:clr>
        </p15:guide>
        <p15:guide id="4" pos="6584" userDrawn="1">
          <p15:clr>
            <a:srgbClr val="FBAE40"/>
          </p15:clr>
        </p15:guide>
        <p15:guide id="5" pos="2910" userDrawn="1">
          <p15:clr>
            <a:srgbClr val="FBAE40"/>
          </p15:clr>
        </p15:guide>
        <p15:guide id="6" pos="474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nt - 1 Col">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024C4758-B756-9B4F-A902-7FC958A35910}"/>
              </a:ext>
            </a:extLst>
          </p:cNvPr>
          <p:cNvSpPr>
            <a:spLocks noGrp="1"/>
          </p:cNvSpPr>
          <p:nvPr>
            <p:ph type="title"/>
          </p:nvPr>
        </p:nvSpPr>
        <p:spPr/>
        <p:txBody>
          <a:bodyPr/>
          <a:lstStyle/>
          <a:p>
            <a:r>
              <a:rPr lang="en-US"/>
              <a:t>Click to edit Master title style</a:t>
            </a:r>
            <a:endParaRPr lang="en-GB"/>
          </a:p>
        </p:txBody>
      </p:sp>
      <p:sp>
        <p:nvSpPr>
          <p:cNvPr id="14" name="Text Placeholder 5">
            <a:extLst>
              <a:ext uri="{FF2B5EF4-FFF2-40B4-BE49-F238E27FC236}">
                <a16:creationId xmlns:a16="http://schemas.microsoft.com/office/drawing/2014/main" id="{ACB5C3D1-C997-874F-9E02-51C2A9C8D050}"/>
              </a:ext>
            </a:extLst>
          </p:cNvPr>
          <p:cNvSpPr>
            <a:spLocks noGrp="1"/>
          </p:cNvSpPr>
          <p:nvPr>
            <p:ph type="body" sz="quarter" idx="19" hasCustomPrompt="1"/>
          </p:nvPr>
        </p:nvSpPr>
        <p:spPr>
          <a:xfrm>
            <a:off x="442913" y="6416675"/>
            <a:ext cx="10885487" cy="330200"/>
          </a:xfrm>
        </p:spPr>
        <p:txBody>
          <a:bodyPr>
            <a:noAutofit/>
          </a:bodyPr>
          <a:lstStyle>
            <a:lvl1pPr marL="0" indent="0">
              <a:lnSpc>
                <a:spcPct val="100000"/>
              </a:lnSpc>
              <a:spcBef>
                <a:spcPts val="0"/>
              </a:spcBef>
              <a:buNone/>
              <a:defRPr sz="800">
                <a:solidFill>
                  <a:schemeClr val="tx2"/>
                </a:solidFill>
              </a:defRPr>
            </a:lvl1pPr>
          </a:lstStyle>
          <a:p>
            <a:r>
              <a:rPr lang="en-GB" dirty="0"/>
              <a:t>Add question and base here</a:t>
            </a:r>
          </a:p>
        </p:txBody>
      </p:sp>
      <p:sp>
        <p:nvSpPr>
          <p:cNvPr id="17" name="Text Placeholder 25">
            <a:extLst>
              <a:ext uri="{FF2B5EF4-FFF2-40B4-BE49-F238E27FC236}">
                <a16:creationId xmlns:a16="http://schemas.microsoft.com/office/drawing/2014/main" id="{EB4F447B-F257-CF42-B2E3-075F494E0ADD}"/>
              </a:ext>
            </a:extLst>
          </p:cNvPr>
          <p:cNvSpPr>
            <a:spLocks noGrp="1"/>
          </p:cNvSpPr>
          <p:nvPr>
            <p:ph type="body" sz="quarter" idx="24" hasCustomPrompt="1"/>
          </p:nvPr>
        </p:nvSpPr>
        <p:spPr>
          <a:xfrm>
            <a:off x="10059557" y="121232"/>
            <a:ext cx="1689531" cy="284795"/>
          </a:xfrm>
          <a:noFill/>
        </p:spPr>
        <p:txBody>
          <a:bodyPr tIns="0" bIns="0" anchor="ctr" anchorCtr="0">
            <a:noAutofit/>
          </a:bodyPr>
          <a:lstStyle>
            <a:lvl1pPr marL="0" indent="0">
              <a:lnSpc>
                <a:spcPct val="90000"/>
              </a:lnSpc>
              <a:spcBef>
                <a:spcPts val="0"/>
              </a:spcBef>
              <a:buNone/>
              <a:defRPr sz="1100"/>
            </a:lvl1pPr>
          </a:lstStyle>
          <a:p>
            <a:pPr lvl="0"/>
            <a:r>
              <a:rPr lang="en-GB" dirty="0"/>
              <a:t>Tested at 95% significance – EDIT ME</a:t>
            </a:r>
          </a:p>
        </p:txBody>
      </p:sp>
      <p:sp>
        <p:nvSpPr>
          <p:cNvPr id="13" name="Text Placeholder 9">
            <a:extLst>
              <a:ext uri="{FF2B5EF4-FFF2-40B4-BE49-F238E27FC236}">
                <a16:creationId xmlns:a16="http://schemas.microsoft.com/office/drawing/2014/main" id="{36B4C0B2-3D6C-6548-8AAE-7E4A3AC52E33}"/>
              </a:ext>
            </a:extLst>
          </p:cNvPr>
          <p:cNvSpPr>
            <a:spLocks noGrp="1"/>
          </p:cNvSpPr>
          <p:nvPr>
            <p:ph type="body" sz="quarter" idx="15" hasCustomPrompt="1"/>
          </p:nvPr>
        </p:nvSpPr>
        <p:spPr>
          <a:xfrm>
            <a:off x="454026" y="1315696"/>
            <a:ext cx="5570537" cy="347724"/>
          </a:xfrm>
          <a:prstGeom prst="rect">
            <a:avLst/>
          </a:prstGeom>
        </p:spPr>
        <p:txBody>
          <a:bodyPr wrap="square" bIns="0" anchor="t" anchorCtr="0">
            <a:spAutoFit/>
          </a:bodyPr>
          <a:lstStyle>
            <a:lvl1pPr marL="0" indent="0">
              <a:lnSpc>
                <a:spcPct val="120000"/>
              </a:lnSpc>
              <a:spcBef>
                <a:spcPts val="0"/>
              </a:spcBef>
              <a:spcAft>
                <a:spcPts val="1200"/>
              </a:spcAft>
              <a:buNone/>
              <a:defRPr sz="1800" b="1">
                <a:solidFill>
                  <a:schemeClr val="accent2"/>
                </a:solidFill>
              </a:defRPr>
            </a:lvl1pPr>
          </a:lstStyle>
          <a:p>
            <a:pPr lvl="0"/>
            <a:r>
              <a:rPr lang="en-GB" dirty="0"/>
              <a:t>Chart Title</a:t>
            </a:r>
          </a:p>
        </p:txBody>
      </p:sp>
      <p:sp>
        <p:nvSpPr>
          <p:cNvPr id="19" name="Text Placeholder 9">
            <a:extLst>
              <a:ext uri="{FF2B5EF4-FFF2-40B4-BE49-F238E27FC236}">
                <a16:creationId xmlns:a16="http://schemas.microsoft.com/office/drawing/2014/main" id="{175E007F-3327-C84E-915A-2077749E4314}"/>
              </a:ext>
            </a:extLst>
          </p:cNvPr>
          <p:cNvSpPr>
            <a:spLocks noGrp="1"/>
          </p:cNvSpPr>
          <p:nvPr>
            <p:ph type="body" sz="quarter" idx="25" hasCustomPrompt="1"/>
          </p:nvPr>
        </p:nvSpPr>
        <p:spPr>
          <a:xfrm>
            <a:off x="454026" y="1663420"/>
            <a:ext cx="5570537" cy="293350"/>
          </a:xfrm>
          <a:prstGeom prst="rect">
            <a:avLst/>
          </a:prstGeom>
        </p:spPr>
        <p:txBody>
          <a:bodyPr wrap="square" anchor="t" anchorCtr="0">
            <a:spAutoFit/>
          </a:bodyPr>
          <a:lstStyle>
            <a:lvl1pPr marL="0" indent="0">
              <a:lnSpc>
                <a:spcPct val="120000"/>
              </a:lnSpc>
              <a:spcBef>
                <a:spcPts val="0"/>
              </a:spcBef>
              <a:spcAft>
                <a:spcPts val="1200"/>
              </a:spcAft>
              <a:buNone/>
              <a:defRPr sz="1200" b="0">
                <a:solidFill>
                  <a:schemeClr val="tx1"/>
                </a:solidFill>
              </a:defRPr>
            </a:lvl1pPr>
          </a:lstStyle>
          <a:p>
            <a:pPr lvl="0"/>
            <a:r>
              <a:rPr lang="en-GB" dirty="0"/>
              <a:t>Sample Information</a:t>
            </a:r>
          </a:p>
        </p:txBody>
      </p:sp>
    </p:spTree>
    <p:extLst>
      <p:ext uri="{BB962C8B-B14F-4D97-AF65-F5344CB8AC3E}">
        <p14:creationId xmlns:p14="http://schemas.microsoft.com/office/powerpoint/2010/main" val="3909384124"/>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114FDA-800B-104D-B7AA-0AD145A18D27}"/>
              </a:ext>
            </a:extLst>
          </p:cNvPr>
          <p:cNvSpPr>
            <a:spLocks noGrp="1"/>
          </p:cNvSpPr>
          <p:nvPr>
            <p:ph type="sldNum" sz="quarter" idx="10"/>
          </p:nvPr>
        </p:nvSpPr>
        <p:spPr/>
        <p:txBody>
          <a:bodyPr/>
          <a:lstStyle/>
          <a:p>
            <a:fld id="{B2232E3F-9E9C-46F0-80CA-939385F2D4CD}" type="slidenum">
              <a:rPr lang="en-US" smtClean="0"/>
              <a:pPr/>
              <a:t>‹#›</a:t>
            </a:fld>
            <a:endParaRPr lang="en-US" dirty="0"/>
          </a:p>
        </p:txBody>
      </p:sp>
    </p:spTree>
    <p:extLst>
      <p:ext uri="{BB962C8B-B14F-4D97-AF65-F5344CB8AC3E}">
        <p14:creationId xmlns:p14="http://schemas.microsoft.com/office/powerpoint/2010/main" val="751769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mpact Message">
    <p:spTree>
      <p:nvGrpSpPr>
        <p:cNvPr id="1" name=""/>
        <p:cNvGrpSpPr/>
        <p:nvPr/>
      </p:nvGrpSpPr>
      <p:grpSpPr>
        <a:xfrm>
          <a:off x="0" y="0"/>
          <a:ext cx="0" cy="0"/>
          <a:chOff x="0" y="0"/>
          <a:chExt cx="0" cy="0"/>
        </a:xfrm>
      </p:grpSpPr>
      <p:sp>
        <p:nvSpPr>
          <p:cNvPr id="2" name="Rectangle 1"/>
          <p:cNvSpPr/>
          <p:nvPr userDrawn="1"/>
        </p:nvSpPr>
        <p:spPr>
          <a:xfrm>
            <a:off x="-1" y="2731107"/>
            <a:ext cx="12204791" cy="4126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2"/>
          <p:cNvSpPr>
            <a:spLocks noGrp="1"/>
          </p:cNvSpPr>
          <p:nvPr>
            <p:ph type="pic" sz="quarter" idx="13" hasCustomPrompt="1"/>
          </p:nvPr>
        </p:nvSpPr>
        <p:spPr>
          <a:xfrm>
            <a:off x="1333500" y="441324"/>
            <a:ext cx="9525000" cy="4219067"/>
          </a:xfrm>
          <a:prstGeom prst="rect">
            <a:avLst/>
          </a:prstGeom>
          <a:pattFill prst="pct5">
            <a:fgClr>
              <a:schemeClr val="bg1"/>
            </a:fgClr>
            <a:bgClr>
              <a:schemeClr val="bg2"/>
            </a:bgClr>
          </a:pattFill>
          <a:ln w="19050">
            <a:solidFill>
              <a:schemeClr val="bg1"/>
            </a:solidFill>
          </a:ln>
        </p:spPr>
        <p:txBody>
          <a:bodyPr anchor="ctr">
            <a:normAutofit/>
          </a:bodyPr>
          <a:lstStyle>
            <a:lvl1pPr marL="0" indent="0" algn="ctr">
              <a:buNone/>
              <a:defRPr sz="1200"/>
            </a:lvl1pPr>
          </a:lstStyle>
          <a:p>
            <a:r>
              <a:rPr lang="en-US" dirty="0"/>
              <a:t>Click icon to insert image</a:t>
            </a:r>
          </a:p>
        </p:txBody>
      </p:sp>
      <p:sp>
        <p:nvSpPr>
          <p:cNvPr id="6" name="Text Placeholder 15"/>
          <p:cNvSpPr>
            <a:spLocks noGrp="1"/>
          </p:cNvSpPr>
          <p:nvPr>
            <p:ph type="body" sz="quarter" idx="10" hasCustomPrompt="1"/>
          </p:nvPr>
        </p:nvSpPr>
        <p:spPr>
          <a:xfrm>
            <a:off x="1333500" y="4767628"/>
            <a:ext cx="9525000" cy="1743461"/>
          </a:xfrm>
          <a:prstGeom prst="rect">
            <a:avLst/>
          </a:prstGeom>
        </p:spPr>
        <p:txBody>
          <a:bodyPr anchor="ctr" anchorCtr="0"/>
          <a:lstStyle>
            <a:lvl1pPr marL="0" indent="0" algn="ctr">
              <a:lnSpc>
                <a:spcPct val="120000"/>
              </a:lnSpc>
              <a:spcBef>
                <a:spcPts val="0"/>
              </a:spcBef>
              <a:buFontTx/>
              <a:buNone/>
              <a:defRPr b="1">
                <a:solidFill>
                  <a:schemeClr val="bg1"/>
                </a:solidFill>
              </a:defRPr>
            </a:lvl1pPr>
            <a:lvl2pPr marL="457200" indent="0">
              <a:buNone/>
              <a:defRPr/>
            </a:lvl2pPr>
          </a:lstStyle>
          <a:p>
            <a:pPr lvl="0"/>
            <a:r>
              <a:rPr lang="en-US" dirty="0"/>
              <a:t>Click To Edit Master Text Styles</a:t>
            </a:r>
          </a:p>
        </p:txBody>
      </p:sp>
      <p:sp>
        <p:nvSpPr>
          <p:cNvPr id="8" name="Freeform: Shape 7">
            <a:extLst>
              <a:ext uri="{FF2B5EF4-FFF2-40B4-BE49-F238E27FC236}">
                <a16:creationId xmlns:a16="http://schemas.microsoft.com/office/drawing/2014/main" id="{21465A5B-0721-489C-A1A1-531741696FFD}"/>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9" name="Slide Number Placeholder 5">
            <a:extLst>
              <a:ext uri="{FF2B5EF4-FFF2-40B4-BE49-F238E27FC236}">
                <a16:creationId xmlns:a16="http://schemas.microsoft.com/office/drawing/2014/main" id="{ACC062CC-80AD-4547-A27E-BDC6693F497A}"/>
              </a:ext>
            </a:extLst>
          </p:cNvPr>
          <p:cNvSpPr>
            <a:spLocks noGrp="1"/>
          </p:cNvSpPr>
          <p:nvPr>
            <p:ph type="sldNum" sz="quarter" idx="36"/>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Tree>
    <p:extLst>
      <p:ext uri="{BB962C8B-B14F-4D97-AF65-F5344CB8AC3E}">
        <p14:creationId xmlns:p14="http://schemas.microsoft.com/office/powerpoint/2010/main" val="57952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 1 Col">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2CB1754-2BE7-EC4E-945C-B9F65B1B4359}"/>
              </a:ext>
            </a:extLst>
          </p:cNvPr>
          <p:cNvSpPr>
            <a:spLocks noGrp="1"/>
          </p:cNvSpPr>
          <p:nvPr>
            <p:ph type="title" hasCustomPrompt="1"/>
          </p:nvPr>
        </p:nvSpPr>
        <p:spPr/>
        <p:txBody>
          <a:bodyPr/>
          <a:lstStyle>
            <a:lvl1pPr>
              <a:defRPr/>
            </a:lvl1pPr>
          </a:lstStyle>
          <a:p>
            <a:r>
              <a:rPr lang="en-GB" dirty="0"/>
              <a:t>Heading – Bold 28pt Navy</a:t>
            </a:r>
          </a:p>
        </p:txBody>
      </p:sp>
    </p:spTree>
    <p:extLst>
      <p:ext uri="{BB962C8B-B14F-4D97-AF65-F5344CB8AC3E}">
        <p14:creationId xmlns:p14="http://schemas.microsoft.com/office/powerpoint/2010/main" val="1801020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ound Image + Blank">
    <p:spTree>
      <p:nvGrpSpPr>
        <p:cNvPr id="1" name=""/>
        <p:cNvGrpSpPr/>
        <p:nvPr/>
      </p:nvGrpSpPr>
      <p:grpSpPr>
        <a:xfrm>
          <a:off x="0" y="0"/>
          <a:ext cx="0" cy="0"/>
          <a:chOff x="0" y="0"/>
          <a:chExt cx="0" cy="0"/>
        </a:xfrm>
      </p:grpSpPr>
      <p:sp>
        <p:nvSpPr>
          <p:cNvPr id="53" name="Google Shape;234;p19">
            <a:extLst>
              <a:ext uri="{FF2B5EF4-FFF2-40B4-BE49-F238E27FC236}">
                <a16:creationId xmlns:a16="http://schemas.microsoft.com/office/drawing/2014/main" id="{914271D0-4E0A-4ACF-B0BB-B425B206D707}"/>
              </a:ext>
            </a:extLst>
          </p:cNvPr>
          <p:cNvSpPr/>
          <p:nvPr userDrawn="1"/>
        </p:nvSpPr>
        <p:spPr>
          <a:xfrm>
            <a:off x="-1012549" y="1267995"/>
            <a:ext cx="4989000" cy="4989000"/>
          </a:xfrm>
          <a:prstGeom prst="arc">
            <a:avLst>
              <a:gd name="adj1" fmla="val 18868654"/>
              <a:gd name="adj2" fmla="val 21550468"/>
            </a:avLst>
          </a:prstGeom>
          <a:noFill/>
          <a:ln w="177800" cap="flat" cmpd="sng">
            <a:solidFill>
              <a:schemeClr val="bg1">
                <a:lumMod val="9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chemeClr val="dk1"/>
              </a:solidFill>
              <a:latin typeface="+mj-lt"/>
              <a:ea typeface="Arial"/>
              <a:cs typeface="Arial"/>
              <a:sym typeface="Arial"/>
            </a:endParaRPr>
          </a:p>
        </p:txBody>
      </p:sp>
      <p:sp>
        <p:nvSpPr>
          <p:cNvPr id="54" name="Google Shape;235;p19">
            <a:extLst>
              <a:ext uri="{FF2B5EF4-FFF2-40B4-BE49-F238E27FC236}">
                <a16:creationId xmlns:a16="http://schemas.microsoft.com/office/drawing/2014/main" id="{B29BFDF3-7615-45FA-A23E-E4174A3C1809}"/>
              </a:ext>
            </a:extLst>
          </p:cNvPr>
          <p:cNvSpPr/>
          <p:nvPr userDrawn="1"/>
        </p:nvSpPr>
        <p:spPr>
          <a:xfrm>
            <a:off x="-1012549" y="1267995"/>
            <a:ext cx="4989000" cy="4989000"/>
          </a:xfrm>
          <a:prstGeom prst="arc">
            <a:avLst>
              <a:gd name="adj1" fmla="val 21484364"/>
              <a:gd name="adj2" fmla="val 2748167"/>
            </a:avLst>
          </a:prstGeom>
          <a:noFill/>
          <a:ln w="177800" cap="flat" cmpd="sng">
            <a:solidFill>
              <a:schemeClr val="bg1">
                <a:lumMod val="9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chemeClr val="dk1"/>
              </a:solidFill>
              <a:latin typeface="+mj-lt"/>
              <a:ea typeface="Arial"/>
              <a:cs typeface="Arial"/>
              <a:sym typeface="Arial"/>
            </a:endParaRPr>
          </a:p>
        </p:txBody>
      </p:sp>
      <p:sp>
        <p:nvSpPr>
          <p:cNvPr id="55" name="Google Shape;236;p19">
            <a:extLst>
              <a:ext uri="{FF2B5EF4-FFF2-40B4-BE49-F238E27FC236}">
                <a16:creationId xmlns:a16="http://schemas.microsoft.com/office/drawing/2014/main" id="{7DF890CC-445D-4C34-9E5C-C58E6D0001ED}"/>
              </a:ext>
            </a:extLst>
          </p:cNvPr>
          <p:cNvSpPr/>
          <p:nvPr userDrawn="1"/>
        </p:nvSpPr>
        <p:spPr>
          <a:xfrm>
            <a:off x="-1012549" y="1267995"/>
            <a:ext cx="4989000" cy="4989000"/>
          </a:xfrm>
          <a:prstGeom prst="arc">
            <a:avLst>
              <a:gd name="adj1" fmla="val 2740558"/>
              <a:gd name="adj2" fmla="val 5401067"/>
            </a:avLst>
          </a:prstGeom>
          <a:noFill/>
          <a:ln w="177800" cap="flat" cmpd="sng">
            <a:solidFill>
              <a:schemeClr val="bg1">
                <a:lumMod val="9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chemeClr val="dk1"/>
              </a:solidFill>
              <a:latin typeface="+mj-lt"/>
              <a:ea typeface="Arial"/>
              <a:cs typeface="Arial"/>
              <a:sym typeface="Arial"/>
            </a:endParaRPr>
          </a:p>
        </p:txBody>
      </p:sp>
      <p:sp>
        <p:nvSpPr>
          <p:cNvPr id="56" name="Google Shape;237;p19">
            <a:extLst>
              <a:ext uri="{FF2B5EF4-FFF2-40B4-BE49-F238E27FC236}">
                <a16:creationId xmlns:a16="http://schemas.microsoft.com/office/drawing/2014/main" id="{1323F1C6-6A5F-4FF0-9A88-88B5EB143209}"/>
              </a:ext>
            </a:extLst>
          </p:cNvPr>
          <p:cNvSpPr/>
          <p:nvPr userDrawn="1"/>
        </p:nvSpPr>
        <p:spPr>
          <a:xfrm>
            <a:off x="-1015188" y="1266163"/>
            <a:ext cx="4989000" cy="4989000"/>
          </a:xfrm>
          <a:prstGeom prst="arc">
            <a:avLst>
              <a:gd name="adj1" fmla="val 16198427"/>
              <a:gd name="adj2" fmla="val 18883159"/>
            </a:avLst>
          </a:prstGeom>
          <a:noFill/>
          <a:ln w="177800" cap="flat" cmpd="sng">
            <a:solidFill>
              <a:schemeClr val="bg1">
                <a:lumMod val="9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chemeClr val="dk1"/>
              </a:solidFill>
              <a:latin typeface="+mj-lt"/>
              <a:ea typeface="Arial"/>
              <a:cs typeface="Arial"/>
              <a:sym typeface="Arial"/>
            </a:endParaRPr>
          </a:p>
        </p:txBody>
      </p:sp>
      <p:sp>
        <p:nvSpPr>
          <p:cNvPr id="2" name="Title 1">
            <a:extLst>
              <a:ext uri="{FF2B5EF4-FFF2-40B4-BE49-F238E27FC236}">
                <a16:creationId xmlns:a16="http://schemas.microsoft.com/office/drawing/2014/main" id="{5A44D60A-563B-544F-B17D-86AD650A0479}"/>
              </a:ext>
            </a:extLst>
          </p:cNvPr>
          <p:cNvSpPr>
            <a:spLocks noGrp="1"/>
          </p:cNvSpPr>
          <p:nvPr>
            <p:ph type="title"/>
          </p:nvPr>
        </p:nvSpPr>
        <p:spPr/>
        <p:txBody>
          <a:bodyPr/>
          <a:lstStyle/>
          <a:p>
            <a:r>
              <a:rPr lang="en-US"/>
              <a:t>Click to edit Master title style</a:t>
            </a:r>
            <a:endParaRPr lang="en-GB"/>
          </a:p>
        </p:txBody>
      </p:sp>
      <p:sp>
        <p:nvSpPr>
          <p:cNvPr id="45" name="Picture Placeholder 44">
            <a:extLst>
              <a:ext uri="{FF2B5EF4-FFF2-40B4-BE49-F238E27FC236}">
                <a16:creationId xmlns:a16="http://schemas.microsoft.com/office/drawing/2014/main" id="{8C790C0F-CB25-0D4A-B322-39BD789A473B}"/>
              </a:ext>
            </a:extLst>
          </p:cNvPr>
          <p:cNvSpPr>
            <a:spLocks noGrp="1"/>
          </p:cNvSpPr>
          <p:nvPr>
            <p:ph type="pic" sz="quarter" idx="26" hasCustomPrompt="1"/>
          </p:nvPr>
        </p:nvSpPr>
        <p:spPr>
          <a:xfrm>
            <a:off x="0" y="1535291"/>
            <a:ext cx="3720748" cy="4436708"/>
          </a:xfrm>
          <a:custGeom>
            <a:avLst/>
            <a:gdLst>
              <a:gd name="connsiteX0" fmla="*/ 1502395 w 3720748"/>
              <a:gd name="connsiteY0" fmla="*/ 0 h 4436708"/>
              <a:gd name="connsiteX1" fmla="*/ 3720748 w 3720748"/>
              <a:gd name="connsiteY1" fmla="*/ 2218354 h 4436708"/>
              <a:gd name="connsiteX2" fmla="*/ 1502395 w 3720748"/>
              <a:gd name="connsiteY2" fmla="*/ 4436708 h 4436708"/>
              <a:gd name="connsiteX3" fmla="*/ 91316 w 3720748"/>
              <a:gd name="connsiteY3" fmla="*/ 3930144 h 4436708"/>
              <a:gd name="connsiteX4" fmla="*/ 0 w 3720748"/>
              <a:gd name="connsiteY4" fmla="*/ 3847150 h 4436708"/>
              <a:gd name="connsiteX5" fmla="*/ 0 w 3720748"/>
              <a:gd name="connsiteY5" fmla="*/ 589558 h 4436708"/>
              <a:gd name="connsiteX6" fmla="*/ 91316 w 3720748"/>
              <a:gd name="connsiteY6" fmla="*/ 506564 h 4436708"/>
              <a:gd name="connsiteX7" fmla="*/ 1502395 w 3720748"/>
              <a:gd name="connsiteY7" fmla="*/ 0 h 443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0748" h="4436708">
                <a:moveTo>
                  <a:pt x="1502395" y="0"/>
                </a:moveTo>
                <a:cubicBezTo>
                  <a:pt x="2727558" y="0"/>
                  <a:pt x="3720748" y="993191"/>
                  <a:pt x="3720748" y="2218354"/>
                </a:cubicBezTo>
                <a:cubicBezTo>
                  <a:pt x="3720748" y="3443517"/>
                  <a:pt x="2727558" y="4436708"/>
                  <a:pt x="1502395" y="4436708"/>
                </a:cubicBezTo>
                <a:cubicBezTo>
                  <a:pt x="966386" y="4436708"/>
                  <a:pt x="474779" y="4246605"/>
                  <a:pt x="91316" y="3930144"/>
                </a:cubicBezTo>
                <a:lnTo>
                  <a:pt x="0" y="3847150"/>
                </a:lnTo>
                <a:lnTo>
                  <a:pt x="0" y="589558"/>
                </a:lnTo>
                <a:lnTo>
                  <a:pt x="91316" y="506564"/>
                </a:lnTo>
                <a:cubicBezTo>
                  <a:pt x="474779" y="190103"/>
                  <a:pt x="966386" y="0"/>
                  <a:pt x="1502395" y="0"/>
                </a:cubicBezTo>
                <a:close/>
              </a:path>
            </a:pathLst>
          </a:custGeom>
          <a:pattFill prst="pct5">
            <a:fgClr>
              <a:schemeClr val="bg1"/>
            </a:fgClr>
            <a:bgClr>
              <a:schemeClr val="bg2"/>
            </a:bgClr>
          </a:pattFill>
        </p:spPr>
        <p:txBody>
          <a:bodyPr wrap="square" anchor="ctr">
            <a:noAutofit/>
          </a:bodyPr>
          <a:lstStyle>
            <a:lvl1pPr marL="0" indent="0" algn="ctr">
              <a:buNone/>
              <a:defRPr sz="1200"/>
            </a:lvl1pPr>
          </a:lstStyle>
          <a:p>
            <a:r>
              <a:rPr lang="en-GB" dirty="0"/>
              <a:t>Click icon to insert image</a:t>
            </a:r>
          </a:p>
        </p:txBody>
      </p:sp>
      <p:sp>
        <p:nvSpPr>
          <p:cNvPr id="4" name="Slide Number Placeholder 3">
            <a:extLst>
              <a:ext uri="{FF2B5EF4-FFF2-40B4-BE49-F238E27FC236}">
                <a16:creationId xmlns:a16="http://schemas.microsoft.com/office/drawing/2014/main" id="{908FBC12-6077-D14A-B381-E245A5382F55}"/>
              </a:ext>
            </a:extLst>
          </p:cNvPr>
          <p:cNvSpPr>
            <a:spLocks noGrp="1"/>
          </p:cNvSpPr>
          <p:nvPr>
            <p:ph type="sldNum" sz="quarter" idx="27"/>
          </p:nvPr>
        </p:nvSpPr>
        <p:spPr/>
        <p:txBody>
          <a:bodyPr/>
          <a:lstStyle/>
          <a:p>
            <a:fld id="{B2232E3F-9E9C-46F0-80CA-939385F2D4CD}" type="slidenum">
              <a:rPr lang="en-US" smtClean="0"/>
              <a:pPr/>
              <a:t>‹#›</a:t>
            </a:fld>
            <a:endParaRPr lang="en-US" dirty="0"/>
          </a:p>
        </p:txBody>
      </p:sp>
    </p:spTree>
    <p:extLst>
      <p:ext uri="{BB962C8B-B14F-4D97-AF65-F5344CB8AC3E}">
        <p14:creationId xmlns:p14="http://schemas.microsoft.com/office/powerpoint/2010/main" val="243598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2 Col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2CB1754-2BE7-EC4E-945C-B9F65B1B4359}"/>
              </a:ext>
            </a:extLst>
          </p:cNvPr>
          <p:cNvSpPr>
            <a:spLocks noGrp="1"/>
          </p:cNvSpPr>
          <p:nvPr>
            <p:ph type="title" hasCustomPrompt="1"/>
          </p:nvPr>
        </p:nvSpPr>
        <p:spPr/>
        <p:txBody>
          <a:bodyPr/>
          <a:lstStyle/>
          <a:p>
            <a:r>
              <a:rPr lang="en-GB" dirty="0"/>
              <a:t>Heading – Bold 28pt Navy</a:t>
            </a:r>
          </a:p>
        </p:txBody>
      </p:sp>
    </p:spTree>
    <p:extLst>
      <p:ext uri="{BB962C8B-B14F-4D97-AF65-F5344CB8AC3E}">
        <p14:creationId xmlns:p14="http://schemas.microsoft.com/office/powerpoint/2010/main" val="2638411881"/>
      </p:ext>
    </p:extLst>
  </p:cSld>
  <p:clrMapOvr>
    <a:masterClrMapping/>
  </p:clrMapOvr>
  <p:extLst>
    <p:ext uri="{DCECCB84-F9BA-43D5-87BE-67443E8EF086}">
      <p15:sldGuideLst xmlns:p15="http://schemas.microsoft.com/office/powerpoint/2012/main">
        <p15:guide id="1" pos="3885" userDrawn="1">
          <p15:clr>
            <a:srgbClr val="FBAE40"/>
          </p15:clr>
        </p15:guide>
        <p15:guide id="2" pos="37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3 Col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2CB1754-2BE7-EC4E-945C-B9F65B1B4359}"/>
              </a:ext>
            </a:extLst>
          </p:cNvPr>
          <p:cNvSpPr>
            <a:spLocks noGrp="1"/>
          </p:cNvSpPr>
          <p:nvPr>
            <p:ph type="title" hasCustomPrompt="1"/>
          </p:nvPr>
        </p:nvSpPr>
        <p:spPr/>
        <p:txBody>
          <a:bodyPr/>
          <a:lstStyle/>
          <a:p>
            <a:r>
              <a:rPr lang="en-GB" dirty="0"/>
              <a:t>Heading – Bold 28pt Navy</a:t>
            </a:r>
          </a:p>
        </p:txBody>
      </p:sp>
    </p:spTree>
    <p:extLst>
      <p:ext uri="{BB962C8B-B14F-4D97-AF65-F5344CB8AC3E}">
        <p14:creationId xmlns:p14="http://schemas.microsoft.com/office/powerpoint/2010/main" val="3915456915"/>
      </p:ext>
    </p:extLst>
  </p:cSld>
  <p:clrMapOvr>
    <a:masterClrMapping/>
  </p:clrMapOvr>
  <p:extLst>
    <p:ext uri="{DCECCB84-F9BA-43D5-87BE-67443E8EF086}">
      <p15:sldGuideLst xmlns:p15="http://schemas.microsoft.com/office/powerpoint/2012/main">
        <p15:guide id="1" pos="2661" userDrawn="1">
          <p15:clr>
            <a:srgbClr val="FBAE40"/>
          </p15:clr>
        </p15:guide>
        <p15:guide id="2" pos="2570" userDrawn="1">
          <p15:clr>
            <a:srgbClr val="FBAE40"/>
          </p15:clr>
        </p15:guide>
        <p15:guide id="3" pos="4997" userDrawn="1">
          <p15:clr>
            <a:srgbClr val="FBAE40"/>
          </p15:clr>
        </p15:guide>
        <p15:guide id="4" pos="50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 4 Col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2CB1754-2BE7-EC4E-945C-B9F65B1B4359}"/>
              </a:ext>
            </a:extLst>
          </p:cNvPr>
          <p:cNvSpPr>
            <a:spLocks noGrp="1"/>
          </p:cNvSpPr>
          <p:nvPr>
            <p:ph type="title" hasCustomPrompt="1"/>
          </p:nvPr>
        </p:nvSpPr>
        <p:spPr/>
        <p:txBody>
          <a:bodyPr/>
          <a:lstStyle/>
          <a:p>
            <a:r>
              <a:rPr lang="en-GB" dirty="0"/>
              <a:t>Heading – Bold 28pt Navy</a:t>
            </a:r>
          </a:p>
        </p:txBody>
      </p:sp>
    </p:spTree>
    <p:extLst>
      <p:ext uri="{BB962C8B-B14F-4D97-AF65-F5344CB8AC3E}">
        <p14:creationId xmlns:p14="http://schemas.microsoft.com/office/powerpoint/2010/main" val="3261277528"/>
      </p:ext>
    </p:extLst>
  </p:cSld>
  <p:clrMapOvr>
    <a:masterClrMapping/>
  </p:clrMapOvr>
  <p:extLst>
    <p:ext uri="{DCECCB84-F9BA-43D5-87BE-67443E8EF086}">
      <p15:sldGuideLst xmlns:p15="http://schemas.microsoft.com/office/powerpoint/2012/main">
        <p15:guide id="1" pos="2071" userDrawn="1">
          <p15:clr>
            <a:srgbClr val="FBAE40"/>
          </p15:clr>
        </p15:guide>
        <p15:guide id="2" pos="1980" userDrawn="1">
          <p15:clr>
            <a:srgbClr val="FBAE40"/>
          </p15:clr>
        </p15:guide>
        <p15:guide id="3" pos="3772" userDrawn="1">
          <p15:clr>
            <a:srgbClr val="FBAE40"/>
          </p15:clr>
        </p15:guide>
        <p15:guide id="4" pos="5586" userDrawn="1">
          <p15:clr>
            <a:srgbClr val="FBAE40"/>
          </p15:clr>
        </p15:guide>
        <p15:guide id="5" pos="3863" userDrawn="1">
          <p15:clr>
            <a:srgbClr val="FBAE40"/>
          </p15:clr>
        </p15:guide>
        <p15:guide id="6" pos="567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posal - Slide 1">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AC652779-6013-7C4F-B63B-1B04E3BE2048}"/>
              </a:ext>
            </a:extLst>
          </p:cNvPr>
          <p:cNvSpPr>
            <a:spLocks noGrp="1"/>
          </p:cNvSpPr>
          <p:nvPr>
            <p:ph type="body" sz="quarter" idx="27"/>
          </p:nvPr>
        </p:nvSpPr>
        <p:spPr>
          <a:xfrm>
            <a:off x="447811" y="1427162"/>
            <a:ext cx="2700337" cy="2358776"/>
          </a:xfrm>
          <a:solidFill>
            <a:schemeClr val="bg1"/>
          </a:solidFill>
          <a:effectLst>
            <a:outerShdw blurRad="63500" algn="ctr" rotWithShape="0">
              <a:schemeClr val="tx1">
                <a:alpha val="30000"/>
              </a:schemeClr>
            </a:outerShdw>
          </a:effectLst>
        </p:spPr>
        <p:txBody>
          <a:bodyPr vert="horz" lIns="180000" tIns="288000" rIns="180000" bIns="180000" rtlCol="0">
            <a:noAutofit/>
          </a:bodyPr>
          <a:lstStyle>
            <a:lvl1pPr marL="0" indent="0" algn="ctr">
              <a:buNone/>
              <a:defRPr lang="en-GB" sz="1200" smtClean="0"/>
            </a:lvl1pPr>
            <a:lvl2pPr marL="457200" indent="0">
              <a:buNone/>
              <a:defRPr lang="en-GB" smtClean="0"/>
            </a:lvl2pPr>
            <a:lvl3pPr marL="914400" indent="0">
              <a:buNone/>
              <a:defRPr lang="en-GB" smtClean="0"/>
            </a:lvl3pPr>
            <a:lvl4pPr marL="1371600" indent="0">
              <a:buNone/>
              <a:defRPr lang="en-GB" smtClean="0"/>
            </a:lvl4pPr>
            <a:lvl5pPr marL="1828800" indent="0">
              <a:buNone/>
              <a:defRPr lang="en-GB"/>
            </a:lvl5pPr>
          </a:lstStyle>
          <a:p>
            <a:pPr lvl="0"/>
            <a:r>
              <a:rPr lang="en-US"/>
              <a:t>Click to edit Master text styles</a:t>
            </a:r>
          </a:p>
        </p:txBody>
      </p:sp>
      <p:sp>
        <p:nvSpPr>
          <p:cNvPr id="21" name="Text Placeholder 19">
            <a:extLst>
              <a:ext uri="{FF2B5EF4-FFF2-40B4-BE49-F238E27FC236}">
                <a16:creationId xmlns:a16="http://schemas.microsoft.com/office/drawing/2014/main" id="{46082E2E-EC52-1349-8C86-12EB36AC2ED9}"/>
              </a:ext>
            </a:extLst>
          </p:cNvPr>
          <p:cNvSpPr>
            <a:spLocks noGrp="1"/>
          </p:cNvSpPr>
          <p:nvPr>
            <p:ph type="body" sz="quarter" idx="28"/>
          </p:nvPr>
        </p:nvSpPr>
        <p:spPr>
          <a:xfrm>
            <a:off x="3293948" y="1427162"/>
            <a:ext cx="2700337" cy="2358776"/>
          </a:xfrm>
          <a:solidFill>
            <a:schemeClr val="bg1"/>
          </a:solidFill>
          <a:effectLst>
            <a:outerShdw blurRad="63500" algn="ctr" rotWithShape="0">
              <a:schemeClr val="tx1">
                <a:alpha val="30000"/>
              </a:schemeClr>
            </a:outerShdw>
          </a:effectLst>
        </p:spPr>
        <p:txBody>
          <a:bodyPr vert="horz" lIns="180000" tIns="288000" rIns="180000" bIns="180000" rtlCol="0">
            <a:noAutofit/>
          </a:bodyPr>
          <a:lstStyle>
            <a:lvl1pPr marL="0" indent="0" algn="ctr">
              <a:buNone/>
              <a:defRPr lang="en-GB" sz="1200" smtClean="0"/>
            </a:lvl1pPr>
            <a:lvl2pPr marL="457200" indent="0">
              <a:buNone/>
              <a:defRPr lang="en-GB" smtClean="0"/>
            </a:lvl2pPr>
            <a:lvl3pPr marL="914400" indent="0">
              <a:buNone/>
              <a:defRPr lang="en-GB" smtClean="0"/>
            </a:lvl3pPr>
            <a:lvl4pPr marL="1371600" indent="0">
              <a:buNone/>
              <a:defRPr lang="en-GB" smtClean="0"/>
            </a:lvl4pPr>
            <a:lvl5pPr marL="1828800" indent="0">
              <a:buNone/>
              <a:defRPr lang="en-GB"/>
            </a:lvl5pPr>
          </a:lstStyle>
          <a:p>
            <a:pPr lvl="0"/>
            <a:r>
              <a:rPr lang="en-US"/>
              <a:t>Click to edit Master text styles</a:t>
            </a:r>
          </a:p>
        </p:txBody>
      </p:sp>
      <p:sp>
        <p:nvSpPr>
          <p:cNvPr id="22" name="Text Placeholder 19">
            <a:extLst>
              <a:ext uri="{FF2B5EF4-FFF2-40B4-BE49-F238E27FC236}">
                <a16:creationId xmlns:a16="http://schemas.microsoft.com/office/drawing/2014/main" id="{521E8BF3-3FEF-1844-96DF-181A6F9BCA18}"/>
              </a:ext>
            </a:extLst>
          </p:cNvPr>
          <p:cNvSpPr>
            <a:spLocks noGrp="1"/>
          </p:cNvSpPr>
          <p:nvPr>
            <p:ph type="body" sz="quarter" idx="29"/>
          </p:nvPr>
        </p:nvSpPr>
        <p:spPr>
          <a:xfrm>
            <a:off x="6166630" y="1427162"/>
            <a:ext cx="2700337" cy="2358776"/>
          </a:xfrm>
          <a:solidFill>
            <a:schemeClr val="bg1"/>
          </a:solidFill>
          <a:effectLst>
            <a:outerShdw blurRad="63500" algn="ctr" rotWithShape="0">
              <a:schemeClr val="tx1">
                <a:alpha val="30000"/>
              </a:schemeClr>
            </a:outerShdw>
          </a:effectLst>
        </p:spPr>
        <p:txBody>
          <a:bodyPr vert="horz" lIns="180000" tIns="288000" rIns="180000" bIns="180000" rtlCol="0">
            <a:noAutofit/>
          </a:bodyPr>
          <a:lstStyle>
            <a:lvl1pPr marL="0" indent="0" algn="ctr">
              <a:buNone/>
              <a:defRPr lang="en-GB" sz="1200" smtClean="0"/>
            </a:lvl1pPr>
            <a:lvl2pPr marL="457200" indent="0">
              <a:buNone/>
              <a:defRPr lang="en-GB" smtClean="0"/>
            </a:lvl2pPr>
            <a:lvl3pPr marL="914400" indent="0">
              <a:buNone/>
              <a:defRPr lang="en-GB" smtClean="0"/>
            </a:lvl3pPr>
            <a:lvl4pPr marL="1371600" indent="0">
              <a:buNone/>
              <a:defRPr lang="en-GB" smtClean="0"/>
            </a:lvl4pPr>
            <a:lvl5pPr marL="1828800" indent="0">
              <a:buNone/>
              <a:defRPr lang="en-GB"/>
            </a:lvl5pPr>
          </a:lstStyle>
          <a:p>
            <a:pPr lvl="0"/>
            <a:r>
              <a:rPr lang="en-US"/>
              <a:t>Click to edit Master text styles</a:t>
            </a:r>
          </a:p>
        </p:txBody>
      </p:sp>
      <p:sp>
        <p:nvSpPr>
          <p:cNvPr id="23" name="Text Placeholder 19">
            <a:extLst>
              <a:ext uri="{FF2B5EF4-FFF2-40B4-BE49-F238E27FC236}">
                <a16:creationId xmlns:a16="http://schemas.microsoft.com/office/drawing/2014/main" id="{39539CF5-B306-A443-84E8-724AE007A875}"/>
              </a:ext>
            </a:extLst>
          </p:cNvPr>
          <p:cNvSpPr>
            <a:spLocks noGrp="1"/>
          </p:cNvSpPr>
          <p:nvPr>
            <p:ph type="body" sz="quarter" idx="30"/>
          </p:nvPr>
        </p:nvSpPr>
        <p:spPr>
          <a:xfrm>
            <a:off x="9043854" y="1427162"/>
            <a:ext cx="2700337" cy="2358776"/>
          </a:xfrm>
          <a:solidFill>
            <a:schemeClr val="bg1"/>
          </a:solidFill>
          <a:effectLst>
            <a:outerShdw blurRad="63500" algn="ctr" rotWithShape="0">
              <a:schemeClr val="tx1">
                <a:alpha val="30000"/>
              </a:schemeClr>
            </a:outerShdw>
          </a:effectLst>
        </p:spPr>
        <p:txBody>
          <a:bodyPr vert="horz" lIns="180000" tIns="288000" rIns="180000" bIns="180000" rtlCol="0">
            <a:noAutofit/>
          </a:bodyPr>
          <a:lstStyle>
            <a:lvl1pPr marL="0" indent="0" algn="ctr">
              <a:buNone/>
              <a:defRPr lang="en-GB" sz="1200" smtClean="0"/>
            </a:lvl1pPr>
            <a:lvl2pPr marL="457200" indent="0">
              <a:buNone/>
              <a:defRPr lang="en-GB" smtClean="0"/>
            </a:lvl2pPr>
            <a:lvl3pPr marL="914400" indent="0">
              <a:buNone/>
              <a:defRPr lang="en-GB" smtClean="0"/>
            </a:lvl3pPr>
            <a:lvl4pPr marL="1371600" indent="0">
              <a:buNone/>
              <a:defRPr lang="en-GB" smtClean="0"/>
            </a:lvl4pPr>
            <a:lvl5pPr marL="1828800" indent="0">
              <a:buNone/>
              <a:defRPr lang="en-GB"/>
            </a:lvl5pPr>
          </a:lstStyle>
          <a:p>
            <a:pPr lvl="0"/>
            <a:r>
              <a:rPr lang="en-US"/>
              <a:t>Click to edit Master text styles</a:t>
            </a:r>
          </a:p>
        </p:txBody>
      </p:sp>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2" name="Title 1">
            <a:extLst>
              <a:ext uri="{FF2B5EF4-FFF2-40B4-BE49-F238E27FC236}">
                <a16:creationId xmlns:a16="http://schemas.microsoft.com/office/drawing/2014/main" id="{C2CB1754-2BE7-EC4E-945C-B9F65B1B4359}"/>
              </a:ext>
            </a:extLst>
          </p:cNvPr>
          <p:cNvSpPr>
            <a:spLocks noGrp="1"/>
          </p:cNvSpPr>
          <p:nvPr>
            <p:ph type="title" hasCustomPrompt="1"/>
          </p:nvPr>
        </p:nvSpPr>
        <p:spPr/>
        <p:txBody>
          <a:bodyPr/>
          <a:lstStyle/>
          <a:p>
            <a:r>
              <a:rPr lang="en-GB" dirty="0"/>
              <a:t>Heading – Bold 28pt Navy</a:t>
            </a:r>
          </a:p>
        </p:txBody>
      </p:sp>
      <p:sp>
        <p:nvSpPr>
          <p:cNvPr id="4" name="Text Placeholder 3">
            <a:extLst>
              <a:ext uri="{FF2B5EF4-FFF2-40B4-BE49-F238E27FC236}">
                <a16:creationId xmlns:a16="http://schemas.microsoft.com/office/drawing/2014/main" id="{CDC52C18-866C-8345-90C0-50D26FAB0A5E}"/>
              </a:ext>
            </a:extLst>
          </p:cNvPr>
          <p:cNvSpPr>
            <a:spLocks noGrp="1"/>
          </p:cNvSpPr>
          <p:nvPr>
            <p:ph type="body" sz="quarter" idx="19" hasCustomPrompt="1"/>
          </p:nvPr>
        </p:nvSpPr>
        <p:spPr>
          <a:xfrm>
            <a:off x="447811" y="1016000"/>
            <a:ext cx="2700337" cy="545693"/>
          </a:xfrm>
          <a:prstGeom prst="flowChartOffpageConnector">
            <a:avLst/>
          </a:prstGeom>
          <a:solidFill>
            <a:schemeClr val="accent1"/>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GB" dirty="0"/>
              <a:t>Title One</a:t>
            </a:r>
          </a:p>
        </p:txBody>
      </p:sp>
      <p:sp>
        <p:nvSpPr>
          <p:cNvPr id="15" name="Text Placeholder 3">
            <a:extLst>
              <a:ext uri="{FF2B5EF4-FFF2-40B4-BE49-F238E27FC236}">
                <a16:creationId xmlns:a16="http://schemas.microsoft.com/office/drawing/2014/main" id="{1F79E4A6-2F9A-454C-82E1-DD276C0FCCA6}"/>
              </a:ext>
            </a:extLst>
          </p:cNvPr>
          <p:cNvSpPr>
            <a:spLocks noGrp="1"/>
          </p:cNvSpPr>
          <p:nvPr>
            <p:ph type="body" sz="quarter" idx="22" hasCustomPrompt="1"/>
          </p:nvPr>
        </p:nvSpPr>
        <p:spPr>
          <a:xfrm>
            <a:off x="3293948" y="1016000"/>
            <a:ext cx="2700337" cy="545693"/>
          </a:xfrm>
          <a:prstGeom prst="flowChartOffpageConnector">
            <a:avLst/>
          </a:prstGeom>
          <a:solidFill>
            <a:schemeClr val="accent2"/>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GB" dirty="0"/>
              <a:t>Title Two</a:t>
            </a:r>
          </a:p>
        </p:txBody>
      </p:sp>
      <p:sp>
        <p:nvSpPr>
          <p:cNvPr id="17" name="Text Placeholder 3">
            <a:extLst>
              <a:ext uri="{FF2B5EF4-FFF2-40B4-BE49-F238E27FC236}">
                <a16:creationId xmlns:a16="http://schemas.microsoft.com/office/drawing/2014/main" id="{36106442-A7A1-B743-80FE-035C2284506D}"/>
              </a:ext>
            </a:extLst>
          </p:cNvPr>
          <p:cNvSpPr>
            <a:spLocks noGrp="1"/>
          </p:cNvSpPr>
          <p:nvPr>
            <p:ph type="body" sz="quarter" idx="24" hasCustomPrompt="1"/>
          </p:nvPr>
        </p:nvSpPr>
        <p:spPr>
          <a:xfrm>
            <a:off x="6166630" y="1016000"/>
            <a:ext cx="2700337" cy="545693"/>
          </a:xfrm>
          <a:prstGeom prst="flowChartOffpageConnector">
            <a:avLst/>
          </a:prstGeom>
          <a:solidFill>
            <a:schemeClr val="accent3"/>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GB" dirty="0"/>
              <a:t>Title Three</a:t>
            </a:r>
          </a:p>
        </p:txBody>
      </p:sp>
      <p:sp>
        <p:nvSpPr>
          <p:cNvPr id="19" name="Text Placeholder 3">
            <a:extLst>
              <a:ext uri="{FF2B5EF4-FFF2-40B4-BE49-F238E27FC236}">
                <a16:creationId xmlns:a16="http://schemas.microsoft.com/office/drawing/2014/main" id="{BC83DE7A-8F28-4343-928A-ADD292942605}"/>
              </a:ext>
            </a:extLst>
          </p:cNvPr>
          <p:cNvSpPr>
            <a:spLocks noGrp="1"/>
          </p:cNvSpPr>
          <p:nvPr>
            <p:ph type="body" sz="quarter" idx="26" hasCustomPrompt="1"/>
          </p:nvPr>
        </p:nvSpPr>
        <p:spPr>
          <a:xfrm>
            <a:off x="9043854" y="1016000"/>
            <a:ext cx="2700337" cy="545693"/>
          </a:xfrm>
          <a:prstGeom prst="flowChartOffpageConnector">
            <a:avLst/>
          </a:prstGeom>
          <a:solidFill>
            <a:schemeClr val="accent4"/>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GB" dirty="0"/>
              <a:t>Title Four</a:t>
            </a:r>
          </a:p>
        </p:txBody>
      </p:sp>
      <p:sp>
        <p:nvSpPr>
          <p:cNvPr id="27" name="Text Placeholder 19">
            <a:extLst>
              <a:ext uri="{FF2B5EF4-FFF2-40B4-BE49-F238E27FC236}">
                <a16:creationId xmlns:a16="http://schemas.microsoft.com/office/drawing/2014/main" id="{A1509EEE-0022-DC47-9929-C524BC0CF6D3}"/>
              </a:ext>
            </a:extLst>
          </p:cNvPr>
          <p:cNvSpPr>
            <a:spLocks noGrp="1"/>
          </p:cNvSpPr>
          <p:nvPr>
            <p:ph type="body" sz="quarter" idx="31"/>
          </p:nvPr>
        </p:nvSpPr>
        <p:spPr>
          <a:xfrm>
            <a:off x="447811" y="4197100"/>
            <a:ext cx="2700337" cy="2205790"/>
          </a:xfrm>
          <a:noFill/>
          <a:effectLst/>
        </p:spPr>
        <p:txBody>
          <a:bodyPr vert="horz" lIns="72000" tIns="180000" rIns="72000" bIns="72000" rtlCol="0">
            <a:noAutofit/>
          </a:bodyPr>
          <a:lstStyle>
            <a:lvl1pPr marL="0" indent="0" algn="ctr">
              <a:buNone/>
              <a:defRPr lang="en-GB" sz="1200" smtClean="0"/>
            </a:lvl1pPr>
            <a:lvl2pPr marL="457200" indent="0">
              <a:buNone/>
              <a:defRPr lang="en-GB" smtClean="0"/>
            </a:lvl2pPr>
            <a:lvl3pPr marL="914400" indent="0">
              <a:buNone/>
              <a:defRPr lang="en-GB" smtClean="0"/>
            </a:lvl3pPr>
            <a:lvl4pPr marL="1371600" indent="0">
              <a:buNone/>
              <a:defRPr lang="en-GB" smtClean="0"/>
            </a:lvl4pPr>
            <a:lvl5pPr marL="1828800" indent="0">
              <a:buNone/>
              <a:defRPr lang="en-GB"/>
            </a:lvl5pPr>
          </a:lstStyle>
          <a:p>
            <a:pPr lvl="0"/>
            <a:r>
              <a:rPr lang="en-US"/>
              <a:t>Click to edit Master text styles</a:t>
            </a:r>
          </a:p>
        </p:txBody>
      </p:sp>
      <p:sp>
        <p:nvSpPr>
          <p:cNvPr id="28" name="Text Placeholder 19">
            <a:extLst>
              <a:ext uri="{FF2B5EF4-FFF2-40B4-BE49-F238E27FC236}">
                <a16:creationId xmlns:a16="http://schemas.microsoft.com/office/drawing/2014/main" id="{E12321E4-1555-3E4A-93CD-AF2468D6ABC0}"/>
              </a:ext>
            </a:extLst>
          </p:cNvPr>
          <p:cNvSpPr>
            <a:spLocks noGrp="1"/>
          </p:cNvSpPr>
          <p:nvPr>
            <p:ph type="body" sz="quarter" idx="32"/>
          </p:nvPr>
        </p:nvSpPr>
        <p:spPr>
          <a:xfrm>
            <a:off x="3293948" y="4197100"/>
            <a:ext cx="2700337" cy="2205790"/>
          </a:xfrm>
          <a:noFill/>
          <a:effectLst/>
        </p:spPr>
        <p:txBody>
          <a:bodyPr vert="horz" lIns="72000" tIns="180000" rIns="72000" bIns="72000" rtlCol="0">
            <a:noAutofit/>
          </a:bodyPr>
          <a:lstStyle>
            <a:lvl1pPr marL="0" indent="0" algn="ctr">
              <a:buNone/>
              <a:defRPr lang="en-GB" sz="1200" smtClean="0"/>
            </a:lvl1pPr>
            <a:lvl2pPr marL="457200" indent="0">
              <a:buNone/>
              <a:defRPr lang="en-GB" smtClean="0"/>
            </a:lvl2pPr>
            <a:lvl3pPr marL="914400" indent="0">
              <a:buNone/>
              <a:defRPr lang="en-GB" smtClean="0"/>
            </a:lvl3pPr>
            <a:lvl4pPr marL="1371600" indent="0">
              <a:buNone/>
              <a:defRPr lang="en-GB" smtClean="0"/>
            </a:lvl4pPr>
            <a:lvl5pPr marL="1828800" indent="0">
              <a:buNone/>
              <a:defRPr lang="en-GB"/>
            </a:lvl5pPr>
          </a:lstStyle>
          <a:p>
            <a:pPr lvl="0"/>
            <a:r>
              <a:rPr lang="en-US"/>
              <a:t>Click to edit Master text styles</a:t>
            </a:r>
          </a:p>
        </p:txBody>
      </p:sp>
      <p:sp>
        <p:nvSpPr>
          <p:cNvPr id="29" name="Text Placeholder 19">
            <a:extLst>
              <a:ext uri="{FF2B5EF4-FFF2-40B4-BE49-F238E27FC236}">
                <a16:creationId xmlns:a16="http://schemas.microsoft.com/office/drawing/2014/main" id="{3C5CE00E-9120-D642-AC6F-63E9DCFBCD0E}"/>
              </a:ext>
            </a:extLst>
          </p:cNvPr>
          <p:cNvSpPr>
            <a:spLocks noGrp="1"/>
          </p:cNvSpPr>
          <p:nvPr>
            <p:ph type="body" sz="quarter" idx="33"/>
          </p:nvPr>
        </p:nvSpPr>
        <p:spPr>
          <a:xfrm>
            <a:off x="6166630" y="4197100"/>
            <a:ext cx="2700337" cy="2205790"/>
          </a:xfrm>
          <a:noFill/>
          <a:effectLst/>
        </p:spPr>
        <p:txBody>
          <a:bodyPr vert="horz" lIns="72000" tIns="180000" rIns="72000" bIns="72000" rtlCol="0">
            <a:noAutofit/>
          </a:bodyPr>
          <a:lstStyle>
            <a:lvl1pPr marL="0" indent="0" algn="ctr">
              <a:buNone/>
              <a:defRPr lang="en-GB" sz="1200" smtClean="0"/>
            </a:lvl1pPr>
            <a:lvl2pPr marL="457200" indent="0">
              <a:buNone/>
              <a:defRPr lang="en-GB" smtClean="0"/>
            </a:lvl2pPr>
            <a:lvl3pPr marL="914400" indent="0">
              <a:buNone/>
              <a:defRPr lang="en-GB" smtClean="0"/>
            </a:lvl3pPr>
            <a:lvl4pPr marL="1371600" indent="0">
              <a:buNone/>
              <a:defRPr lang="en-GB" smtClean="0"/>
            </a:lvl4pPr>
            <a:lvl5pPr marL="1828800" indent="0">
              <a:buNone/>
              <a:defRPr lang="en-GB"/>
            </a:lvl5pPr>
          </a:lstStyle>
          <a:p>
            <a:pPr lvl="0"/>
            <a:r>
              <a:rPr lang="en-US"/>
              <a:t>Click to edit Master text styles</a:t>
            </a:r>
          </a:p>
        </p:txBody>
      </p:sp>
      <p:sp>
        <p:nvSpPr>
          <p:cNvPr id="30" name="Text Placeholder 19">
            <a:extLst>
              <a:ext uri="{FF2B5EF4-FFF2-40B4-BE49-F238E27FC236}">
                <a16:creationId xmlns:a16="http://schemas.microsoft.com/office/drawing/2014/main" id="{3417B526-9A0A-9748-AE7F-808319763343}"/>
              </a:ext>
            </a:extLst>
          </p:cNvPr>
          <p:cNvSpPr>
            <a:spLocks noGrp="1"/>
          </p:cNvSpPr>
          <p:nvPr>
            <p:ph type="body" sz="quarter" idx="34"/>
          </p:nvPr>
        </p:nvSpPr>
        <p:spPr>
          <a:xfrm>
            <a:off x="9043854" y="4197100"/>
            <a:ext cx="2700337" cy="2205790"/>
          </a:xfrm>
          <a:noFill/>
          <a:effectLst/>
        </p:spPr>
        <p:txBody>
          <a:bodyPr vert="horz" lIns="72000" tIns="180000" rIns="72000" bIns="72000" rtlCol="0">
            <a:noAutofit/>
          </a:bodyPr>
          <a:lstStyle>
            <a:lvl1pPr marL="0" indent="0" algn="ctr">
              <a:buNone/>
              <a:defRPr lang="en-GB" sz="1200" smtClean="0"/>
            </a:lvl1pPr>
            <a:lvl2pPr marL="457200" indent="0">
              <a:buNone/>
              <a:defRPr lang="en-GB" smtClean="0"/>
            </a:lvl2pPr>
            <a:lvl3pPr marL="914400" indent="0">
              <a:buNone/>
              <a:defRPr lang="en-GB" smtClean="0"/>
            </a:lvl3pPr>
            <a:lvl4pPr marL="1371600" indent="0">
              <a:buNone/>
              <a:defRPr lang="en-GB" smtClean="0"/>
            </a:lvl4pPr>
            <a:lvl5pPr marL="1828800" indent="0">
              <a:buNone/>
              <a:defRPr lang="en-GB"/>
            </a:lvl5pPr>
          </a:lstStyle>
          <a:p>
            <a:pPr lvl="0"/>
            <a:r>
              <a:rPr lang="en-US"/>
              <a:t>Click to edit Master text styles</a:t>
            </a:r>
          </a:p>
        </p:txBody>
      </p:sp>
      <p:cxnSp>
        <p:nvCxnSpPr>
          <p:cNvPr id="32" name="Straight Arrow Connector 31">
            <a:extLst>
              <a:ext uri="{FF2B5EF4-FFF2-40B4-BE49-F238E27FC236}">
                <a16:creationId xmlns:a16="http://schemas.microsoft.com/office/drawing/2014/main" id="{83D487F6-98DA-EC47-8526-04232801E9F0}"/>
              </a:ext>
            </a:extLst>
          </p:cNvPr>
          <p:cNvCxnSpPr>
            <a:stCxn id="20" idx="2"/>
            <a:endCxn id="27" idx="0"/>
          </p:cNvCxnSpPr>
          <p:nvPr userDrawn="1"/>
        </p:nvCxnSpPr>
        <p:spPr>
          <a:xfrm>
            <a:off x="1797980" y="3785938"/>
            <a:ext cx="0" cy="411162"/>
          </a:xfrm>
          <a:prstGeom prst="straightConnector1">
            <a:avLst/>
          </a:prstGeom>
          <a:ln w="127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68EC0F3-DF17-9349-AC5F-D33779A9D9A6}"/>
              </a:ext>
            </a:extLst>
          </p:cNvPr>
          <p:cNvCxnSpPr>
            <a:cxnSpLocks/>
            <a:stCxn id="21" idx="2"/>
            <a:endCxn id="28" idx="0"/>
          </p:cNvCxnSpPr>
          <p:nvPr userDrawn="1"/>
        </p:nvCxnSpPr>
        <p:spPr>
          <a:xfrm>
            <a:off x="4644117" y="3785938"/>
            <a:ext cx="0" cy="411162"/>
          </a:xfrm>
          <a:prstGeom prst="straightConnector1">
            <a:avLst/>
          </a:prstGeom>
          <a:ln w="127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96FA982-2B49-5149-9184-0F457E0D9617}"/>
              </a:ext>
            </a:extLst>
          </p:cNvPr>
          <p:cNvCxnSpPr>
            <a:cxnSpLocks/>
            <a:stCxn id="22" idx="2"/>
            <a:endCxn id="29" idx="0"/>
          </p:cNvCxnSpPr>
          <p:nvPr userDrawn="1"/>
        </p:nvCxnSpPr>
        <p:spPr>
          <a:xfrm>
            <a:off x="7516799" y="3785938"/>
            <a:ext cx="0" cy="411162"/>
          </a:xfrm>
          <a:prstGeom prst="straightConnector1">
            <a:avLst/>
          </a:prstGeom>
          <a:ln w="127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C55DD55-8BB4-FA42-8F0E-BA3103CB2FDD}"/>
              </a:ext>
            </a:extLst>
          </p:cNvPr>
          <p:cNvCxnSpPr>
            <a:cxnSpLocks/>
            <a:stCxn id="23" idx="2"/>
            <a:endCxn id="30" idx="0"/>
          </p:cNvCxnSpPr>
          <p:nvPr userDrawn="1"/>
        </p:nvCxnSpPr>
        <p:spPr>
          <a:xfrm>
            <a:off x="10394023" y="3785938"/>
            <a:ext cx="0" cy="411162"/>
          </a:xfrm>
          <a:prstGeom prst="straightConnector1">
            <a:avLst/>
          </a:prstGeom>
          <a:ln w="127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76808"/>
      </p:ext>
    </p:extLst>
  </p:cSld>
  <p:clrMapOvr>
    <a:masterClrMapping/>
  </p:clrMapOvr>
  <p:extLst>
    <p:ext uri="{DCECCB84-F9BA-43D5-87BE-67443E8EF086}">
      <p15:sldGuideLst xmlns:p15="http://schemas.microsoft.com/office/powerpoint/2012/main">
        <p15:guide id="1" pos="2071" userDrawn="1">
          <p15:clr>
            <a:srgbClr val="FBAE40"/>
          </p15:clr>
        </p15:guide>
        <p15:guide id="2" pos="1980" userDrawn="1">
          <p15:clr>
            <a:srgbClr val="FBAE40"/>
          </p15:clr>
        </p15:guide>
        <p15:guide id="3" pos="3772" userDrawn="1">
          <p15:clr>
            <a:srgbClr val="FBAE40"/>
          </p15:clr>
        </p15:guide>
        <p15:guide id="4" pos="5586" userDrawn="1">
          <p15:clr>
            <a:srgbClr val="FBAE40"/>
          </p15:clr>
        </p15:guide>
        <p15:guide id="5" pos="3863" userDrawn="1">
          <p15:clr>
            <a:srgbClr val="FBAE40"/>
          </p15:clr>
        </p15:guide>
        <p15:guide id="6" pos="56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posal - Slid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9FEED4-6975-C240-956A-3878B301F231}"/>
              </a:ext>
            </a:extLst>
          </p:cNvPr>
          <p:cNvSpPr/>
          <p:nvPr userDrawn="1"/>
        </p:nvSpPr>
        <p:spPr>
          <a:xfrm>
            <a:off x="0" y="2371724"/>
            <a:ext cx="12192000" cy="300358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A42603B6-70DE-4AC9-BEB8-CE4B6279C2F8}"/>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Slide Number Placeholder 5">
            <a:extLst>
              <a:ext uri="{FF2B5EF4-FFF2-40B4-BE49-F238E27FC236}">
                <a16:creationId xmlns:a16="http://schemas.microsoft.com/office/drawing/2014/main" id="{36CAB3EA-DA2D-4CF0-A445-051948276FF6}"/>
              </a:ext>
            </a:extLst>
          </p:cNvPr>
          <p:cNvSpPr>
            <a:spLocks noGrp="1"/>
          </p:cNvSpPr>
          <p:nvPr>
            <p:ph type="sldNum" sz="quarter" idx="12"/>
          </p:nvPr>
        </p:nvSpPr>
        <p:spPr>
          <a:xfrm>
            <a:off x="11328400"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6" name="Text Placeholder 47">
            <a:extLst>
              <a:ext uri="{FF2B5EF4-FFF2-40B4-BE49-F238E27FC236}">
                <a16:creationId xmlns:a16="http://schemas.microsoft.com/office/drawing/2014/main" id="{78751A58-DFE9-45E8-8308-D9363FA3B58D}"/>
              </a:ext>
            </a:extLst>
          </p:cNvPr>
          <p:cNvSpPr>
            <a:spLocks noGrp="1"/>
          </p:cNvSpPr>
          <p:nvPr>
            <p:ph type="body" sz="quarter" idx="14" hasCustomPrompt="1"/>
          </p:nvPr>
        </p:nvSpPr>
        <p:spPr>
          <a:xfrm>
            <a:off x="442913" y="316925"/>
            <a:ext cx="11306175" cy="545693"/>
          </a:xfrm>
        </p:spPr>
        <p:txBody>
          <a:bodyPr anchor="ctr" anchorCtr="0">
            <a:noAutofit/>
          </a:bodyPr>
          <a:lstStyle>
            <a:lvl1pPr marL="0" indent="0" algn="ctr">
              <a:buNone/>
              <a:defRPr sz="2400" b="1">
                <a:solidFill>
                  <a:schemeClr val="accent1"/>
                </a:solidFill>
              </a:defRPr>
            </a:lvl1pPr>
            <a:lvl2pPr marL="457200" indent="0" algn="ctr">
              <a:buNone/>
              <a:defRPr sz="1600"/>
            </a:lvl2pPr>
          </a:lstStyle>
          <a:p>
            <a:pPr lvl="0"/>
            <a:r>
              <a:rPr lang="en-US" dirty="0"/>
              <a:t>Click to add text</a:t>
            </a:r>
          </a:p>
        </p:txBody>
      </p:sp>
      <p:sp>
        <p:nvSpPr>
          <p:cNvPr id="7" name="Text Placeholder 47">
            <a:extLst>
              <a:ext uri="{FF2B5EF4-FFF2-40B4-BE49-F238E27FC236}">
                <a16:creationId xmlns:a16="http://schemas.microsoft.com/office/drawing/2014/main" id="{A4822B93-ACFB-470D-83E9-914881F5B530}"/>
              </a:ext>
            </a:extLst>
          </p:cNvPr>
          <p:cNvSpPr>
            <a:spLocks noGrp="1"/>
          </p:cNvSpPr>
          <p:nvPr>
            <p:ph type="body" sz="quarter" idx="15" hasCustomPrompt="1"/>
          </p:nvPr>
        </p:nvSpPr>
        <p:spPr>
          <a:xfrm>
            <a:off x="442913" y="1016000"/>
            <a:ext cx="11306176" cy="1355724"/>
          </a:xfrm>
        </p:spPr>
        <p:txBody>
          <a:bodyPr anchor="t" anchorCtr="0">
            <a:noAutofit/>
          </a:bodyPr>
          <a:lstStyle>
            <a:lvl1pPr marL="0" indent="0" algn="ctr">
              <a:buNone/>
              <a:defRPr sz="1800" b="0">
                <a:solidFill>
                  <a:schemeClr val="tx1"/>
                </a:solidFill>
              </a:defRPr>
            </a:lvl1pPr>
            <a:lvl2pPr marL="457200" indent="0" algn="ctr">
              <a:buNone/>
              <a:defRPr sz="1600"/>
            </a:lvl2pPr>
          </a:lstStyle>
          <a:p>
            <a:pPr lvl="0"/>
            <a:r>
              <a:rPr lang="en-US" dirty="0"/>
              <a:t>Click to add text</a:t>
            </a:r>
          </a:p>
        </p:txBody>
      </p:sp>
      <p:sp>
        <p:nvSpPr>
          <p:cNvPr id="11" name="Text Placeholder 47">
            <a:extLst>
              <a:ext uri="{FF2B5EF4-FFF2-40B4-BE49-F238E27FC236}">
                <a16:creationId xmlns:a16="http://schemas.microsoft.com/office/drawing/2014/main" id="{772D56FF-19F7-4744-8715-B485CD0663B3}"/>
              </a:ext>
            </a:extLst>
          </p:cNvPr>
          <p:cNvSpPr>
            <a:spLocks noGrp="1"/>
          </p:cNvSpPr>
          <p:nvPr>
            <p:ph type="body" sz="quarter" idx="17" hasCustomPrompt="1"/>
          </p:nvPr>
        </p:nvSpPr>
        <p:spPr>
          <a:xfrm>
            <a:off x="442913" y="5375307"/>
            <a:ext cx="11306175" cy="1355724"/>
          </a:xfrm>
        </p:spPr>
        <p:txBody>
          <a:bodyPr anchor="ctr" anchorCtr="0">
            <a:noAutofit/>
          </a:bodyPr>
          <a:lstStyle>
            <a:lvl1pPr marL="0" indent="0" algn="ctr">
              <a:buNone/>
              <a:defRPr sz="2400" b="0">
                <a:solidFill>
                  <a:schemeClr val="tx1"/>
                </a:solidFill>
              </a:defRPr>
            </a:lvl1pPr>
            <a:lvl2pPr marL="457200" indent="0" algn="ctr">
              <a:buNone/>
              <a:defRPr sz="1600"/>
            </a:lvl2pPr>
          </a:lstStyle>
          <a:p>
            <a:pPr lvl="0"/>
            <a:r>
              <a:rPr lang="en-US" dirty="0"/>
              <a:t>Click to add text</a:t>
            </a:r>
          </a:p>
        </p:txBody>
      </p:sp>
      <p:sp>
        <p:nvSpPr>
          <p:cNvPr id="12" name="Text Placeholder 47">
            <a:extLst>
              <a:ext uri="{FF2B5EF4-FFF2-40B4-BE49-F238E27FC236}">
                <a16:creationId xmlns:a16="http://schemas.microsoft.com/office/drawing/2014/main" id="{D3FF76F7-0AA2-49B3-9BB7-A996D4FDA505}"/>
              </a:ext>
            </a:extLst>
          </p:cNvPr>
          <p:cNvSpPr>
            <a:spLocks noGrp="1"/>
          </p:cNvSpPr>
          <p:nvPr>
            <p:ph type="body" sz="quarter" idx="18" hasCustomPrompt="1"/>
          </p:nvPr>
        </p:nvSpPr>
        <p:spPr>
          <a:xfrm>
            <a:off x="442913" y="2490732"/>
            <a:ext cx="11306175" cy="545693"/>
          </a:xfrm>
        </p:spPr>
        <p:txBody>
          <a:bodyPr anchor="ctr" anchorCtr="0">
            <a:noAutofit/>
          </a:bodyPr>
          <a:lstStyle>
            <a:lvl1pPr marL="0" indent="0" algn="ctr">
              <a:buNone/>
              <a:defRPr sz="2400" b="1">
                <a:solidFill>
                  <a:schemeClr val="accent1"/>
                </a:solidFill>
              </a:defRPr>
            </a:lvl1pPr>
            <a:lvl2pPr marL="457200" indent="0" algn="ctr">
              <a:buNone/>
              <a:defRPr sz="1600"/>
            </a:lvl2pPr>
          </a:lstStyle>
          <a:p>
            <a:pPr lvl="0"/>
            <a:r>
              <a:rPr lang="en-US" dirty="0"/>
              <a:t>Click to add text</a:t>
            </a:r>
          </a:p>
        </p:txBody>
      </p:sp>
    </p:spTree>
    <p:extLst>
      <p:ext uri="{BB962C8B-B14F-4D97-AF65-F5344CB8AC3E}">
        <p14:creationId xmlns:p14="http://schemas.microsoft.com/office/powerpoint/2010/main" val="170955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 3">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9651B054-F114-DE44-8A26-EF417ADB1440}"/>
              </a:ext>
            </a:extLst>
          </p:cNvPr>
          <p:cNvSpPr/>
          <p:nvPr userDrawn="1"/>
        </p:nvSpPr>
        <p:spPr>
          <a:xfrm>
            <a:off x="8345697" y="1253949"/>
            <a:ext cx="2287152" cy="2219740"/>
          </a:xfrm>
          <a:custGeom>
            <a:avLst/>
            <a:gdLst>
              <a:gd name="connsiteX0" fmla="*/ 734129 w 2587746"/>
              <a:gd name="connsiteY0" fmla="*/ 0 h 2511474"/>
              <a:gd name="connsiteX1" fmla="*/ 2149983 w 2587746"/>
              <a:gd name="connsiteY1" fmla="*/ 0 h 2511474"/>
              <a:gd name="connsiteX2" fmla="*/ 2587746 w 2587746"/>
              <a:gd name="connsiteY2" fmla="*/ 437763 h 2511474"/>
              <a:gd name="connsiteX3" fmla="*/ 2587746 w 2587746"/>
              <a:gd name="connsiteY3" fmla="*/ 1768481 h 2511474"/>
              <a:gd name="connsiteX4" fmla="*/ 2238208 w 2587746"/>
              <a:gd name="connsiteY4" fmla="*/ 2197350 h 2511474"/>
              <a:gd name="connsiteX5" fmla="*/ 2236801 w 2587746"/>
              <a:gd name="connsiteY5" fmla="*/ 2197492 h 2511474"/>
              <a:gd name="connsiteX6" fmla="*/ 2217885 w 2587746"/>
              <a:gd name="connsiteY6" fmla="*/ 2254104 h 2511474"/>
              <a:gd name="connsiteX7" fmla="*/ 1722579 w 2587746"/>
              <a:gd name="connsiteY7" fmla="*/ 2500636 h 2511474"/>
              <a:gd name="connsiteX8" fmla="*/ 341471 w 2587746"/>
              <a:gd name="connsiteY8" fmla="*/ 2188893 h 2511474"/>
              <a:gd name="connsiteX9" fmla="*/ 10838 w 2587746"/>
              <a:gd name="connsiteY9" fmla="*/ 1665486 h 2511474"/>
              <a:gd name="connsiteX10" fmla="*/ 303151 w 2587746"/>
              <a:gd name="connsiteY10" fmla="*/ 370462 h 2511474"/>
              <a:gd name="connsiteX11" fmla="*/ 305260 w 2587746"/>
              <a:gd name="connsiteY11" fmla="*/ 349539 h 2511474"/>
              <a:gd name="connsiteX12" fmla="*/ 734129 w 2587746"/>
              <a:gd name="connsiteY12" fmla="*/ 0 h 251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746" h="2511474">
                <a:moveTo>
                  <a:pt x="734129" y="0"/>
                </a:moveTo>
                <a:lnTo>
                  <a:pt x="2149983" y="0"/>
                </a:lnTo>
                <a:cubicBezTo>
                  <a:pt x="2391753" y="0"/>
                  <a:pt x="2587746" y="195993"/>
                  <a:pt x="2587746" y="437763"/>
                </a:cubicBezTo>
                <a:lnTo>
                  <a:pt x="2587746" y="1768481"/>
                </a:lnTo>
                <a:cubicBezTo>
                  <a:pt x="2587746" y="1980030"/>
                  <a:pt x="2437689" y="2156531"/>
                  <a:pt x="2238208" y="2197350"/>
                </a:cubicBezTo>
                <a:lnTo>
                  <a:pt x="2236801" y="2197492"/>
                </a:lnTo>
                <a:lnTo>
                  <a:pt x="2217885" y="2254104"/>
                </a:lnTo>
                <a:cubicBezTo>
                  <a:pt x="2134145" y="2439703"/>
                  <a:pt x="1928936" y="2547215"/>
                  <a:pt x="1722579" y="2500636"/>
                </a:cubicBezTo>
                <a:lnTo>
                  <a:pt x="341471" y="2188893"/>
                </a:lnTo>
                <a:cubicBezTo>
                  <a:pt x="105634" y="2135660"/>
                  <a:pt x="-42395" y="1901323"/>
                  <a:pt x="10838" y="1665486"/>
                </a:cubicBezTo>
                <a:lnTo>
                  <a:pt x="303151" y="370462"/>
                </a:lnTo>
                <a:lnTo>
                  <a:pt x="305260" y="349539"/>
                </a:lnTo>
                <a:cubicBezTo>
                  <a:pt x="346080" y="150057"/>
                  <a:pt x="522580" y="0"/>
                  <a:pt x="73412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104">
            <a:extLst>
              <a:ext uri="{FF2B5EF4-FFF2-40B4-BE49-F238E27FC236}">
                <a16:creationId xmlns:a16="http://schemas.microsoft.com/office/drawing/2014/main" id="{7BFDAD76-5EF6-E241-8078-D3D2799B8050}"/>
              </a:ext>
            </a:extLst>
          </p:cNvPr>
          <p:cNvSpPr>
            <a:spLocks noGrp="1"/>
          </p:cNvSpPr>
          <p:nvPr>
            <p:ph type="pic" sz="quarter" idx="39" hasCustomPrompt="1"/>
          </p:nvPr>
        </p:nvSpPr>
        <p:spPr>
          <a:xfrm>
            <a:off x="8680438" y="1509205"/>
            <a:ext cx="2500338" cy="2499678"/>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lumMod val="95000"/>
              </a:schemeClr>
            </a:fgClr>
            <a:bgClr>
              <a:schemeClr val="bg2"/>
            </a:bgClr>
          </a:pattFill>
        </p:spPr>
        <p:txBody>
          <a:bodyPr wrap="square" anchor="ctr">
            <a:noAutofit/>
          </a:bodyPr>
          <a:lstStyle>
            <a:lvl1pPr marL="0" indent="0" algn="ctr">
              <a:buNone/>
              <a:defRPr sz="1200"/>
            </a:lvl1pPr>
          </a:lstStyle>
          <a:p>
            <a:r>
              <a:rPr lang="en-US" dirty="0"/>
              <a:t>Click on icon to insert image</a:t>
            </a:r>
          </a:p>
        </p:txBody>
      </p:sp>
      <p:sp>
        <p:nvSpPr>
          <p:cNvPr id="19" name="Freeform 18">
            <a:extLst>
              <a:ext uri="{FF2B5EF4-FFF2-40B4-BE49-F238E27FC236}">
                <a16:creationId xmlns:a16="http://schemas.microsoft.com/office/drawing/2014/main" id="{ADE96D26-65AA-4546-BCEC-5F93BE515200}"/>
              </a:ext>
            </a:extLst>
          </p:cNvPr>
          <p:cNvSpPr/>
          <p:nvPr userDrawn="1"/>
        </p:nvSpPr>
        <p:spPr>
          <a:xfrm>
            <a:off x="4511090" y="1216633"/>
            <a:ext cx="2287152" cy="2219740"/>
          </a:xfrm>
          <a:custGeom>
            <a:avLst/>
            <a:gdLst>
              <a:gd name="connsiteX0" fmla="*/ 734129 w 2587746"/>
              <a:gd name="connsiteY0" fmla="*/ 0 h 2511474"/>
              <a:gd name="connsiteX1" fmla="*/ 2149983 w 2587746"/>
              <a:gd name="connsiteY1" fmla="*/ 0 h 2511474"/>
              <a:gd name="connsiteX2" fmla="*/ 2587746 w 2587746"/>
              <a:gd name="connsiteY2" fmla="*/ 437763 h 2511474"/>
              <a:gd name="connsiteX3" fmla="*/ 2587746 w 2587746"/>
              <a:gd name="connsiteY3" fmla="*/ 1768481 h 2511474"/>
              <a:gd name="connsiteX4" fmla="*/ 2238208 w 2587746"/>
              <a:gd name="connsiteY4" fmla="*/ 2197350 h 2511474"/>
              <a:gd name="connsiteX5" fmla="*/ 2236801 w 2587746"/>
              <a:gd name="connsiteY5" fmla="*/ 2197492 h 2511474"/>
              <a:gd name="connsiteX6" fmla="*/ 2217885 w 2587746"/>
              <a:gd name="connsiteY6" fmla="*/ 2254104 h 2511474"/>
              <a:gd name="connsiteX7" fmla="*/ 1722579 w 2587746"/>
              <a:gd name="connsiteY7" fmla="*/ 2500636 h 2511474"/>
              <a:gd name="connsiteX8" fmla="*/ 341471 w 2587746"/>
              <a:gd name="connsiteY8" fmla="*/ 2188893 h 2511474"/>
              <a:gd name="connsiteX9" fmla="*/ 10838 w 2587746"/>
              <a:gd name="connsiteY9" fmla="*/ 1665486 h 2511474"/>
              <a:gd name="connsiteX10" fmla="*/ 303151 w 2587746"/>
              <a:gd name="connsiteY10" fmla="*/ 370462 h 2511474"/>
              <a:gd name="connsiteX11" fmla="*/ 305260 w 2587746"/>
              <a:gd name="connsiteY11" fmla="*/ 349539 h 2511474"/>
              <a:gd name="connsiteX12" fmla="*/ 734129 w 2587746"/>
              <a:gd name="connsiteY12" fmla="*/ 0 h 251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746" h="2511474">
                <a:moveTo>
                  <a:pt x="734129" y="0"/>
                </a:moveTo>
                <a:lnTo>
                  <a:pt x="2149983" y="0"/>
                </a:lnTo>
                <a:cubicBezTo>
                  <a:pt x="2391753" y="0"/>
                  <a:pt x="2587746" y="195993"/>
                  <a:pt x="2587746" y="437763"/>
                </a:cubicBezTo>
                <a:lnTo>
                  <a:pt x="2587746" y="1768481"/>
                </a:lnTo>
                <a:cubicBezTo>
                  <a:pt x="2587746" y="1980030"/>
                  <a:pt x="2437689" y="2156531"/>
                  <a:pt x="2238208" y="2197350"/>
                </a:cubicBezTo>
                <a:lnTo>
                  <a:pt x="2236801" y="2197492"/>
                </a:lnTo>
                <a:lnTo>
                  <a:pt x="2217885" y="2254104"/>
                </a:lnTo>
                <a:cubicBezTo>
                  <a:pt x="2134145" y="2439703"/>
                  <a:pt x="1928936" y="2547215"/>
                  <a:pt x="1722579" y="2500636"/>
                </a:cubicBezTo>
                <a:lnTo>
                  <a:pt x="341471" y="2188893"/>
                </a:lnTo>
                <a:cubicBezTo>
                  <a:pt x="105634" y="2135660"/>
                  <a:pt x="-42395" y="1901323"/>
                  <a:pt x="10838" y="1665486"/>
                </a:cubicBezTo>
                <a:lnTo>
                  <a:pt x="303151" y="370462"/>
                </a:lnTo>
                <a:lnTo>
                  <a:pt x="305260" y="349539"/>
                </a:lnTo>
                <a:cubicBezTo>
                  <a:pt x="346080" y="150057"/>
                  <a:pt x="522580" y="0"/>
                  <a:pt x="7341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04">
            <a:extLst>
              <a:ext uri="{FF2B5EF4-FFF2-40B4-BE49-F238E27FC236}">
                <a16:creationId xmlns:a16="http://schemas.microsoft.com/office/drawing/2014/main" id="{F76EB0A4-11B8-E848-94EA-6DD22DD1E0F0}"/>
              </a:ext>
            </a:extLst>
          </p:cNvPr>
          <p:cNvSpPr>
            <a:spLocks noGrp="1"/>
          </p:cNvSpPr>
          <p:nvPr>
            <p:ph type="pic" sz="quarter" idx="38" hasCustomPrompt="1"/>
          </p:nvPr>
        </p:nvSpPr>
        <p:spPr>
          <a:xfrm>
            <a:off x="4845831" y="1471889"/>
            <a:ext cx="2500338" cy="2499678"/>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lumMod val="95000"/>
              </a:schemeClr>
            </a:fgClr>
            <a:bgClr>
              <a:schemeClr val="bg2"/>
            </a:bgClr>
          </a:pattFill>
        </p:spPr>
        <p:txBody>
          <a:bodyPr wrap="square" anchor="ctr">
            <a:noAutofit/>
          </a:bodyPr>
          <a:lstStyle>
            <a:lvl1pPr marL="0" indent="0" algn="ctr">
              <a:buNone/>
              <a:defRPr sz="1200"/>
            </a:lvl1pPr>
          </a:lstStyle>
          <a:p>
            <a:r>
              <a:rPr lang="en-US" dirty="0"/>
              <a:t>Click on icon to insert image</a:t>
            </a:r>
          </a:p>
        </p:txBody>
      </p:sp>
      <p:sp>
        <p:nvSpPr>
          <p:cNvPr id="53" name="Freeform 52"/>
          <p:cNvSpPr/>
          <p:nvPr userDrawn="1"/>
        </p:nvSpPr>
        <p:spPr>
          <a:xfrm>
            <a:off x="676483" y="1216633"/>
            <a:ext cx="2287152" cy="2219740"/>
          </a:xfrm>
          <a:custGeom>
            <a:avLst/>
            <a:gdLst>
              <a:gd name="connsiteX0" fmla="*/ 734129 w 2587746"/>
              <a:gd name="connsiteY0" fmla="*/ 0 h 2511474"/>
              <a:gd name="connsiteX1" fmla="*/ 2149983 w 2587746"/>
              <a:gd name="connsiteY1" fmla="*/ 0 h 2511474"/>
              <a:gd name="connsiteX2" fmla="*/ 2587746 w 2587746"/>
              <a:gd name="connsiteY2" fmla="*/ 437763 h 2511474"/>
              <a:gd name="connsiteX3" fmla="*/ 2587746 w 2587746"/>
              <a:gd name="connsiteY3" fmla="*/ 1768481 h 2511474"/>
              <a:gd name="connsiteX4" fmla="*/ 2238208 w 2587746"/>
              <a:gd name="connsiteY4" fmla="*/ 2197350 h 2511474"/>
              <a:gd name="connsiteX5" fmla="*/ 2236801 w 2587746"/>
              <a:gd name="connsiteY5" fmla="*/ 2197492 h 2511474"/>
              <a:gd name="connsiteX6" fmla="*/ 2217885 w 2587746"/>
              <a:gd name="connsiteY6" fmla="*/ 2254104 h 2511474"/>
              <a:gd name="connsiteX7" fmla="*/ 1722579 w 2587746"/>
              <a:gd name="connsiteY7" fmla="*/ 2500636 h 2511474"/>
              <a:gd name="connsiteX8" fmla="*/ 341471 w 2587746"/>
              <a:gd name="connsiteY8" fmla="*/ 2188893 h 2511474"/>
              <a:gd name="connsiteX9" fmla="*/ 10838 w 2587746"/>
              <a:gd name="connsiteY9" fmla="*/ 1665486 h 2511474"/>
              <a:gd name="connsiteX10" fmla="*/ 303151 w 2587746"/>
              <a:gd name="connsiteY10" fmla="*/ 370462 h 2511474"/>
              <a:gd name="connsiteX11" fmla="*/ 305260 w 2587746"/>
              <a:gd name="connsiteY11" fmla="*/ 349539 h 2511474"/>
              <a:gd name="connsiteX12" fmla="*/ 734129 w 2587746"/>
              <a:gd name="connsiteY12" fmla="*/ 0 h 251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746" h="2511474">
                <a:moveTo>
                  <a:pt x="734129" y="0"/>
                </a:moveTo>
                <a:lnTo>
                  <a:pt x="2149983" y="0"/>
                </a:lnTo>
                <a:cubicBezTo>
                  <a:pt x="2391753" y="0"/>
                  <a:pt x="2587746" y="195993"/>
                  <a:pt x="2587746" y="437763"/>
                </a:cubicBezTo>
                <a:lnTo>
                  <a:pt x="2587746" y="1768481"/>
                </a:lnTo>
                <a:cubicBezTo>
                  <a:pt x="2587746" y="1980030"/>
                  <a:pt x="2437689" y="2156531"/>
                  <a:pt x="2238208" y="2197350"/>
                </a:cubicBezTo>
                <a:lnTo>
                  <a:pt x="2236801" y="2197492"/>
                </a:lnTo>
                <a:lnTo>
                  <a:pt x="2217885" y="2254104"/>
                </a:lnTo>
                <a:cubicBezTo>
                  <a:pt x="2134145" y="2439703"/>
                  <a:pt x="1928936" y="2547215"/>
                  <a:pt x="1722579" y="2500636"/>
                </a:cubicBezTo>
                <a:lnTo>
                  <a:pt x="341471" y="2188893"/>
                </a:lnTo>
                <a:cubicBezTo>
                  <a:pt x="105634" y="2135660"/>
                  <a:pt x="-42395" y="1901323"/>
                  <a:pt x="10838" y="1665486"/>
                </a:cubicBezTo>
                <a:lnTo>
                  <a:pt x="303151" y="370462"/>
                </a:lnTo>
                <a:lnTo>
                  <a:pt x="305260" y="349539"/>
                </a:lnTo>
                <a:cubicBezTo>
                  <a:pt x="346080" y="150057"/>
                  <a:pt x="522580" y="0"/>
                  <a:pt x="734129" y="0"/>
                </a:cubicBezTo>
                <a:close/>
              </a:path>
            </a:pathLst>
          </a:cu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104"/>
          <p:cNvSpPr>
            <a:spLocks noGrp="1"/>
          </p:cNvSpPr>
          <p:nvPr>
            <p:ph type="pic" sz="quarter" idx="13" hasCustomPrompt="1"/>
          </p:nvPr>
        </p:nvSpPr>
        <p:spPr>
          <a:xfrm>
            <a:off x="1011224" y="1471889"/>
            <a:ext cx="2500338" cy="2499678"/>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pattFill prst="pct5">
            <a:fgClr>
              <a:schemeClr val="bg1">
                <a:lumMod val="95000"/>
              </a:schemeClr>
            </a:fgClr>
            <a:bgClr>
              <a:schemeClr val="bg2"/>
            </a:bgClr>
          </a:pattFill>
        </p:spPr>
        <p:txBody>
          <a:bodyPr wrap="square" anchor="ctr">
            <a:noAutofit/>
          </a:bodyPr>
          <a:lstStyle>
            <a:lvl1pPr marL="0" indent="0" algn="ctr">
              <a:buNone/>
              <a:defRPr sz="1200"/>
            </a:lvl1pPr>
          </a:lstStyle>
          <a:p>
            <a:r>
              <a:rPr lang="en-US" dirty="0"/>
              <a:t>Click on icon to insert image</a:t>
            </a:r>
          </a:p>
        </p:txBody>
      </p:sp>
      <p:sp>
        <p:nvSpPr>
          <p:cNvPr id="58" name="Text Placeholder 4"/>
          <p:cNvSpPr>
            <a:spLocks noGrp="1"/>
          </p:cNvSpPr>
          <p:nvPr>
            <p:ph type="body" sz="quarter" idx="24"/>
          </p:nvPr>
        </p:nvSpPr>
        <p:spPr>
          <a:xfrm>
            <a:off x="442912" y="4206020"/>
            <a:ext cx="3636963" cy="438686"/>
          </a:xfrm>
          <a:prstGeom prst="rect">
            <a:avLst/>
          </a:prstGeom>
        </p:spPr>
        <p:txBody>
          <a:bodyPr anchor="ctr">
            <a:noAutofit/>
          </a:bodyPr>
          <a:lstStyle>
            <a:lvl1pPr marL="0" indent="0" algn="ctr">
              <a:lnSpc>
                <a:spcPct val="124000"/>
              </a:lnSpc>
              <a:buFont typeface="Arial" panose="020B0604020202020204" pitchFamily="34" charset="0"/>
              <a:buNone/>
              <a:defRPr sz="2200" b="1">
                <a:solidFill>
                  <a:srgbClr val="142C5B"/>
                </a:solidFill>
              </a:defRPr>
            </a:lvl1pPr>
          </a:lstStyle>
          <a:p>
            <a:pPr lvl="0"/>
            <a:r>
              <a:rPr lang="en-US"/>
              <a:t>Click to edit Master text styles</a:t>
            </a:r>
          </a:p>
        </p:txBody>
      </p:sp>
      <p:sp>
        <p:nvSpPr>
          <p:cNvPr id="59" name="Text Placeholder 4"/>
          <p:cNvSpPr>
            <a:spLocks noGrp="1"/>
          </p:cNvSpPr>
          <p:nvPr>
            <p:ph type="body" sz="quarter" idx="25"/>
          </p:nvPr>
        </p:nvSpPr>
        <p:spPr>
          <a:xfrm>
            <a:off x="442913" y="4690119"/>
            <a:ext cx="3636961" cy="1726556"/>
          </a:xfrm>
          <a:prstGeom prst="rect">
            <a:avLst/>
          </a:prstGeom>
        </p:spPr>
        <p:txBody>
          <a:bodyPr anchor="t">
            <a:noAutofit/>
          </a:bodyPr>
          <a:lstStyle>
            <a:lvl1pPr marL="0" indent="0" algn="ctr">
              <a:lnSpc>
                <a:spcPct val="110000"/>
              </a:lnSpc>
              <a:spcBef>
                <a:spcPts val="0"/>
              </a:spcBef>
              <a:spcAft>
                <a:spcPts val="600"/>
              </a:spcAft>
              <a:buClr>
                <a:srgbClr val="266C98"/>
              </a:buClr>
              <a:buFont typeface="Arial" panose="020B0604020202020204" pitchFamily="34" charset="0"/>
              <a:buNone/>
              <a:defRPr sz="1400" b="0">
                <a:solidFill>
                  <a:schemeClr val="tx1"/>
                </a:solidFill>
              </a:defRPr>
            </a:lvl1pPr>
          </a:lstStyle>
          <a:p>
            <a:pPr lvl="0"/>
            <a:r>
              <a:rPr lang="en-US"/>
              <a:t>Click to edit Master text styles</a:t>
            </a:r>
          </a:p>
        </p:txBody>
      </p:sp>
      <p:sp>
        <p:nvSpPr>
          <p:cNvPr id="110" name="Text Placeholder 4"/>
          <p:cNvSpPr>
            <a:spLocks noGrp="1"/>
          </p:cNvSpPr>
          <p:nvPr>
            <p:ph type="body" sz="quarter" idx="27"/>
          </p:nvPr>
        </p:nvSpPr>
        <p:spPr>
          <a:xfrm>
            <a:off x="4224338" y="4206020"/>
            <a:ext cx="3743325" cy="438686"/>
          </a:xfrm>
          <a:prstGeom prst="rect">
            <a:avLst/>
          </a:prstGeom>
        </p:spPr>
        <p:txBody>
          <a:bodyPr anchor="ctr">
            <a:noAutofit/>
          </a:bodyPr>
          <a:lstStyle>
            <a:lvl1pPr marL="0" indent="0" algn="ctr">
              <a:lnSpc>
                <a:spcPct val="124000"/>
              </a:lnSpc>
              <a:buFont typeface="Arial" panose="020B0604020202020204" pitchFamily="34" charset="0"/>
              <a:buNone/>
              <a:defRPr sz="2200" b="1">
                <a:solidFill>
                  <a:srgbClr val="EF7128"/>
                </a:solidFill>
              </a:defRPr>
            </a:lvl1pPr>
          </a:lstStyle>
          <a:p>
            <a:pPr lvl="0"/>
            <a:r>
              <a:rPr lang="en-US"/>
              <a:t>Click to edit Master text styles</a:t>
            </a:r>
          </a:p>
        </p:txBody>
      </p:sp>
      <p:sp>
        <p:nvSpPr>
          <p:cNvPr id="111" name="Text Placeholder 4"/>
          <p:cNvSpPr>
            <a:spLocks noGrp="1"/>
          </p:cNvSpPr>
          <p:nvPr>
            <p:ph type="body" sz="quarter" idx="28"/>
          </p:nvPr>
        </p:nvSpPr>
        <p:spPr>
          <a:xfrm>
            <a:off x="4224338" y="4690119"/>
            <a:ext cx="3743325" cy="1726556"/>
          </a:xfrm>
          <a:prstGeom prst="rect">
            <a:avLst/>
          </a:prstGeom>
        </p:spPr>
        <p:txBody>
          <a:bodyPr anchor="t">
            <a:noAutofit/>
          </a:bodyPr>
          <a:lstStyle>
            <a:lvl1pPr marL="0" indent="0" algn="ctr">
              <a:lnSpc>
                <a:spcPct val="110000"/>
              </a:lnSpc>
              <a:spcBef>
                <a:spcPts val="0"/>
              </a:spcBef>
              <a:spcAft>
                <a:spcPts val="600"/>
              </a:spcAft>
              <a:buClr>
                <a:srgbClr val="266C98"/>
              </a:buClr>
              <a:buFont typeface="Arial" panose="020B0604020202020204" pitchFamily="34" charset="0"/>
              <a:buNone/>
              <a:defRPr sz="1400" b="0">
                <a:solidFill>
                  <a:schemeClr val="tx1"/>
                </a:solidFill>
              </a:defRPr>
            </a:lvl1pPr>
          </a:lstStyle>
          <a:p>
            <a:pPr lvl="0"/>
            <a:r>
              <a:rPr lang="en-US"/>
              <a:t>Click to edit Master text styles</a:t>
            </a:r>
          </a:p>
        </p:txBody>
      </p:sp>
      <p:sp>
        <p:nvSpPr>
          <p:cNvPr id="114" name="Text Placeholder 4"/>
          <p:cNvSpPr>
            <a:spLocks noGrp="1"/>
          </p:cNvSpPr>
          <p:nvPr>
            <p:ph type="body" sz="quarter" idx="30"/>
          </p:nvPr>
        </p:nvSpPr>
        <p:spPr>
          <a:xfrm>
            <a:off x="8112126" y="4206020"/>
            <a:ext cx="3636962" cy="438686"/>
          </a:xfrm>
          <a:prstGeom prst="rect">
            <a:avLst/>
          </a:prstGeom>
        </p:spPr>
        <p:txBody>
          <a:bodyPr anchor="ctr">
            <a:noAutofit/>
          </a:bodyPr>
          <a:lstStyle>
            <a:lvl1pPr marL="0" indent="0" algn="ctr">
              <a:lnSpc>
                <a:spcPct val="124000"/>
              </a:lnSpc>
              <a:buFont typeface="Arial" panose="020B0604020202020204" pitchFamily="34" charset="0"/>
              <a:buNone/>
              <a:defRPr sz="2200" b="1">
                <a:solidFill>
                  <a:schemeClr val="accent3"/>
                </a:solidFill>
              </a:defRPr>
            </a:lvl1pPr>
          </a:lstStyle>
          <a:p>
            <a:pPr lvl="0"/>
            <a:r>
              <a:rPr lang="en-US"/>
              <a:t>Click to edit Master text styles</a:t>
            </a:r>
          </a:p>
        </p:txBody>
      </p:sp>
      <p:sp>
        <p:nvSpPr>
          <p:cNvPr id="115" name="Text Placeholder 4"/>
          <p:cNvSpPr>
            <a:spLocks noGrp="1"/>
          </p:cNvSpPr>
          <p:nvPr>
            <p:ph type="body" sz="quarter" idx="31"/>
          </p:nvPr>
        </p:nvSpPr>
        <p:spPr>
          <a:xfrm>
            <a:off x="8112126" y="4690119"/>
            <a:ext cx="3636962" cy="1726556"/>
          </a:xfrm>
          <a:prstGeom prst="rect">
            <a:avLst/>
          </a:prstGeom>
        </p:spPr>
        <p:txBody>
          <a:bodyPr anchor="t">
            <a:noAutofit/>
          </a:bodyPr>
          <a:lstStyle>
            <a:lvl1pPr marL="0" indent="0" algn="ctr">
              <a:lnSpc>
                <a:spcPct val="110000"/>
              </a:lnSpc>
              <a:spcBef>
                <a:spcPts val="0"/>
              </a:spcBef>
              <a:spcAft>
                <a:spcPts val="600"/>
              </a:spcAft>
              <a:buClr>
                <a:srgbClr val="266C98"/>
              </a:buClr>
              <a:buFont typeface="Arial" panose="020B0604020202020204" pitchFamily="34" charset="0"/>
              <a:buNone/>
              <a:defRPr sz="1400" b="0">
                <a:solidFill>
                  <a:schemeClr val="tx1"/>
                </a:solidFill>
              </a:defRPr>
            </a:lvl1pPr>
          </a:lstStyle>
          <a:p>
            <a:pPr lvl="0"/>
            <a:r>
              <a:rPr lang="en-US"/>
              <a:t>Click to edit Master text styles</a:t>
            </a:r>
          </a:p>
        </p:txBody>
      </p:sp>
      <p:sp>
        <p:nvSpPr>
          <p:cNvPr id="23" name="Freeform: Shape 22">
            <a:extLst>
              <a:ext uri="{FF2B5EF4-FFF2-40B4-BE49-F238E27FC236}">
                <a16:creationId xmlns:a16="http://schemas.microsoft.com/office/drawing/2014/main" id="{88132EA6-953C-499B-874C-556FAB32C38D}"/>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4" name="Slide Number Placeholder 5">
            <a:extLst>
              <a:ext uri="{FF2B5EF4-FFF2-40B4-BE49-F238E27FC236}">
                <a16:creationId xmlns:a16="http://schemas.microsoft.com/office/drawing/2014/main" id="{0CA5B645-49B9-4E4E-90FD-4B810D465C07}"/>
              </a:ext>
            </a:extLst>
          </p:cNvPr>
          <p:cNvSpPr>
            <a:spLocks noGrp="1"/>
          </p:cNvSpPr>
          <p:nvPr>
            <p:ph type="sldNum" sz="quarter" idx="36"/>
          </p:nvPr>
        </p:nvSpPr>
        <p:spPr>
          <a:xfrm>
            <a:off x="11387392" y="6437472"/>
            <a:ext cx="863600" cy="365125"/>
          </a:xfrm>
        </p:spPr>
        <p:txBody>
          <a:bodyPr/>
          <a:lstStyle>
            <a:lvl1pPr algn="r">
              <a:defRPr sz="1400" b="1">
                <a:solidFill>
                  <a:schemeClr val="bg1"/>
                </a:solidFill>
              </a:defRPr>
            </a:lvl1pPr>
          </a:lstStyle>
          <a:p>
            <a:fld id="{092066E3-CA02-4CFD-B2F6-56999925DBAC}" type="slidenum">
              <a:rPr lang="en-US" smtClean="0"/>
              <a:pPr/>
              <a:t>‹#›</a:t>
            </a:fld>
            <a:endParaRPr lang="en-US" dirty="0"/>
          </a:p>
        </p:txBody>
      </p:sp>
      <p:sp>
        <p:nvSpPr>
          <p:cNvPr id="18" name="Title 1">
            <a:extLst>
              <a:ext uri="{FF2B5EF4-FFF2-40B4-BE49-F238E27FC236}">
                <a16:creationId xmlns:a16="http://schemas.microsoft.com/office/drawing/2014/main" id="{1B3B12E7-6E11-1B4A-AD62-37DF22ABE581}"/>
              </a:ext>
            </a:extLst>
          </p:cNvPr>
          <p:cNvSpPr>
            <a:spLocks noGrp="1"/>
          </p:cNvSpPr>
          <p:nvPr>
            <p:ph type="title" hasCustomPrompt="1"/>
          </p:nvPr>
        </p:nvSpPr>
        <p:spPr>
          <a:xfrm>
            <a:off x="442913" y="365126"/>
            <a:ext cx="11306175" cy="545694"/>
          </a:xfrm>
        </p:spPr>
        <p:txBody>
          <a:bodyPr/>
          <a:lstStyle/>
          <a:p>
            <a:r>
              <a:rPr lang="en-GB" dirty="0"/>
              <a:t>Heading – Bold 28pt Navy</a:t>
            </a:r>
          </a:p>
        </p:txBody>
      </p:sp>
    </p:spTree>
    <p:extLst>
      <p:ext uri="{BB962C8B-B14F-4D97-AF65-F5344CB8AC3E}">
        <p14:creationId xmlns:p14="http://schemas.microsoft.com/office/powerpoint/2010/main" val="2874121972"/>
      </p:ext>
    </p:extLst>
  </p:cSld>
  <p:clrMapOvr>
    <a:masterClrMapping/>
  </p:clrMapOvr>
  <p:extLst>
    <p:ext uri="{DCECCB84-F9BA-43D5-87BE-67443E8EF086}">
      <p15:sldGuideLst xmlns:p15="http://schemas.microsoft.com/office/powerpoint/2012/main">
        <p15:guide id="1" pos="2570" userDrawn="1">
          <p15:clr>
            <a:srgbClr val="FBAE40"/>
          </p15:clr>
        </p15:guide>
        <p15:guide id="2" pos="2661" userDrawn="1">
          <p15:clr>
            <a:srgbClr val="FBAE40"/>
          </p15:clr>
        </p15:guide>
        <p15:guide id="3" pos="5019" userDrawn="1">
          <p15:clr>
            <a:srgbClr val="FBAE40"/>
          </p15:clr>
        </p15:guide>
        <p15:guide id="4" pos="511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8">
            <a:extLst>
              <a:ext uri="{FF2B5EF4-FFF2-40B4-BE49-F238E27FC236}">
                <a16:creationId xmlns:a16="http://schemas.microsoft.com/office/drawing/2014/main" id="{79DB191D-AFD2-304E-9AED-F0714B190846}"/>
              </a:ext>
            </a:extLst>
          </p:cNvPr>
          <p:cNvSpPr/>
          <p:nvPr userDrawn="1"/>
        </p:nvSpPr>
        <p:spPr>
          <a:xfrm>
            <a:off x="0" y="6312307"/>
            <a:ext cx="12192000" cy="545693"/>
          </a:xfrm>
          <a:custGeom>
            <a:avLst/>
            <a:gdLst>
              <a:gd name="connsiteX0" fmla="*/ 12192000 w 12192000"/>
              <a:gd name="connsiteY0" fmla="*/ 0 h 545693"/>
              <a:gd name="connsiteX1" fmla="*/ 12192000 w 12192000"/>
              <a:gd name="connsiteY1" fmla="*/ 545693 h 545693"/>
              <a:gd name="connsiteX2" fmla="*/ 12188952 w 12192000"/>
              <a:gd name="connsiteY2" fmla="*/ 545693 h 545693"/>
              <a:gd name="connsiteX3" fmla="*/ 11724994 w 12192000"/>
              <a:gd name="connsiteY3" fmla="*/ 545693 h 545693"/>
              <a:gd name="connsiteX4" fmla="*/ 0 w 12192000"/>
              <a:gd name="connsiteY4" fmla="*/ 545693 h 545693"/>
              <a:gd name="connsiteX5" fmla="*/ 0 w 12192000"/>
              <a:gd name="connsiteY5" fmla="*/ 463463 h 545693"/>
              <a:gd name="connsiteX6" fmla="*/ 11730115 w 12192000"/>
              <a:gd name="connsiteY6" fmla="*/ 463463 h 545693"/>
              <a:gd name="connsiteX7" fmla="*/ 11752919 w 12192000"/>
              <a:gd name="connsiteY7" fmla="*/ 334246 h 545693"/>
              <a:gd name="connsiteX8" fmla="*/ 12133961 w 12192000"/>
              <a:gd name="connsiteY8" fmla="*/ 5851 h 5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45693">
                <a:moveTo>
                  <a:pt x="12192000" y="0"/>
                </a:moveTo>
                <a:lnTo>
                  <a:pt x="12192000" y="545693"/>
                </a:lnTo>
                <a:lnTo>
                  <a:pt x="12188952" y="545693"/>
                </a:lnTo>
                <a:lnTo>
                  <a:pt x="11724994" y="545693"/>
                </a:lnTo>
                <a:lnTo>
                  <a:pt x="0" y="545693"/>
                </a:lnTo>
                <a:lnTo>
                  <a:pt x="0" y="463463"/>
                </a:lnTo>
                <a:lnTo>
                  <a:pt x="11730115" y="463463"/>
                </a:lnTo>
                <a:lnTo>
                  <a:pt x="11752919" y="334246"/>
                </a:lnTo>
                <a:cubicBezTo>
                  <a:pt x="11813742" y="168131"/>
                  <a:pt x="11957451" y="41970"/>
                  <a:pt x="12133961" y="5851"/>
                </a:cubicBezTo>
                <a:close/>
              </a:path>
            </a:pathLst>
          </a:cu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Placeholder 1">
            <a:extLst>
              <a:ext uri="{FF2B5EF4-FFF2-40B4-BE49-F238E27FC236}">
                <a16:creationId xmlns:a16="http://schemas.microsoft.com/office/drawing/2014/main" id="{51253B48-CA62-4209-81FC-ABEA914E6017}"/>
              </a:ext>
            </a:extLst>
          </p:cNvPr>
          <p:cNvSpPr>
            <a:spLocks noGrp="1"/>
          </p:cNvSpPr>
          <p:nvPr>
            <p:ph type="title"/>
          </p:nvPr>
        </p:nvSpPr>
        <p:spPr>
          <a:xfrm>
            <a:off x="442913" y="365126"/>
            <a:ext cx="11306175" cy="545694"/>
          </a:xfrm>
          <a:prstGeom prst="rect">
            <a:avLst/>
          </a:prstGeom>
        </p:spPr>
        <p:txBody>
          <a:bodyPr vert="horz" lIns="91440" tIns="45720" rIns="91440" bIns="45720" rtlCol="0" anchor="t" anchorCtr="0">
            <a:normAutofit/>
          </a:bodyPr>
          <a:lstStyle/>
          <a:p>
            <a:r>
              <a:rPr lang="en-GB" dirty="0"/>
              <a:t>Heading – Bold 28pt Navy</a:t>
            </a:r>
            <a:endParaRPr lang="en-US" dirty="0"/>
          </a:p>
        </p:txBody>
      </p:sp>
      <p:sp>
        <p:nvSpPr>
          <p:cNvPr id="3" name="Text Placeholder 2">
            <a:extLst>
              <a:ext uri="{FF2B5EF4-FFF2-40B4-BE49-F238E27FC236}">
                <a16:creationId xmlns:a16="http://schemas.microsoft.com/office/drawing/2014/main" id="{D75D9C4F-8F74-43E3-B25E-08A707F31071}"/>
              </a:ext>
            </a:extLst>
          </p:cNvPr>
          <p:cNvSpPr>
            <a:spLocks noGrp="1"/>
          </p:cNvSpPr>
          <p:nvPr>
            <p:ph type="body" idx="1"/>
          </p:nvPr>
        </p:nvSpPr>
        <p:spPr>
          <a:xfrm>
            <a:off x="442913" y="1016000"/>
            <a:ext cx="11306175" cy="54006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D6D68C0-DFA4-48CB-8584-0915A478D01E}"/>
              </a:ext>
            </a:extLst>
          </p:cNvPr>
          <p:cNvSpPr>
            <a:spLocks noGrp="1"/>
          </p:cNvSpPr>
          <p:nvPr>
            <p:ph type="sldNum" sz="quarter" idx="4"/>
          </p:nvPr>
        </p:nvSpPr>
        <p:spPr>
          <a:xfrm>
            <a:off x="11353800" y="6416674"/>
            <a:ext cx="838200" cy="441325"/>
          </a:xfrm>
          <a:prstGeom prst="rect">
            <a:avLst/>
          </a:prstGeom>
        </p:spPr>
        <p:txBody>
          <a:bodyPr vert="horz" lIns="91440" tIns="0" rIns="91440" bIns="0" rtlCol="0" anchor="ctr"/>
          <a:lstStyle>
            <a:lvl1pPr algn="r">
              <a:defRPr sz="1400" b="1">
                <a:solidFill>
                  <a:schemeClr val="bg1"/>
                </a:solidFill>
              </a:defRPr>
            </a:lvl1pPr>
          </a:lstStyle>
          <a:p>
            <a:fld id="{B2232E3F-9E9C-46F0-80CA-939385F2D4CD}" type="slidenum">
              <a:rPr lang="en-US" smtClean="0"/>
              <a:pPr/>
              <a:t>‹#›</a:t>
            </a:fld>
            <a:endParaRPr lang="en-US" dirty="0"/>
          </a:p>
        </p:txBody>
      </p:sp>
    </p:spTree>
    <p:extLst>
      <p:ext uri="{BB962C8B-B14F-4D97-AF65-F5344CB8AC3E}">
        <p14:creationId xmlns:p14="http://schemas.microsoft.com/office/powerpoint/2010/main" val="3786708244"/>
      </p:ext>
    </p:extLst>
  </p:cSld>
  <p:clrMap bg1="lt1" tx1="dk1" bg2="lt2" tx2="dk2" accent1="accent1" accent2="accent2" accent3="accent3" accent4="accent4" accent5="accent5" accent6="accent6" hlink="hlink" folHlink="folHlink"/>
  <p:sldLayoutIdLst>
    <p:sldLayoutId id="2147483711" r:id="rId1"/>
    <p:sldLayoutId id="2147483693" r:id="rId2"/>
    <p:sldLayoutId id="2147483712" r:id="rId3"/>
    <p:sldLayoutId id="2147483713" r:id="rId4"/>
    <p:sldLayoutId id="2147483714" r:id="rId5"/>
    <p:sldLayoutId id="2147483715" r:id="rId6"/>
    <p:sldLayoutId id="2147483716" r:id="rId7"/>
    <p:sldLayoutId id="2147483717" r:id="rId8"/>
    <p:sldLayoutId id="2147483697" r:id="rId9"/>
    <p:sldLayoutId id="2147483718" r:id="rId10"/>
    <p:sldLayoutId id="2147483699" r:id="rId11"/>
    <p:sldLayoutId id="2147483721" r:id="rId12"/>
    <p:sldLayoutId id="2147483719" r:id="rId13"/>
    <p:sldLayoutId id="2147483720"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694" r:id="rId24"/>
    <p:sldLayoutId id="2147483695" r:id="rId25"/>
    <p:sldLayoutId id="2147483731" r:id="rId26"/>
    <p:sldLayoutId id="2147483685" r:id="rId27"/>
    <p:sldLayoutId id="2147483708" r:id="rId28"/>
    <p:sldLayoutId id="2147483732" r:id="rId29"/>
    <p:sldLayoutId id="2147483733" r:id="rId30"/>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7401" userDrawn="1">
          <p15:clr>
            <a:srgbClr val="F26B43"/>
          </p15:clr>
        </p15:guide>
        <p15:guide id="3" orient="horz" pos="278" userDrawn="1">
          <p15:clr>
            <a:srgbClr val="F26B43"/>
          </p15:clr>
        </p15:guide>
        <p15:guide id="4" orient="horz" pos="4042" userDrawn="1">
          <p15:clr>
            <a:srgbClr val="F26B43"/>
          </p15:clr>
        </p15:guide>
        <p15:guide id="5"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3.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image" Target="../media/image14.pn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7.xml"/><Relationship Id="rId4" Type="http://schemas.openxmlformats.org/officeDocument/2006/relationships/chart" Target="../charts/char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e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3.xml"/><Relationship Id="rId5" Type="http://schemas.openxmlformats.org/officeDocument/2006/relationships/image" Target="../media/image34.jpe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hyperlink" Target="https://twitter.com/wearerelish" TargetMode="External"/><Relationship Id="rId13" Type="http://schemas.microsoft.com/office/2007/relationships/hdphoto" Target="../media/hdphoto3.wdp"/><Relationship Id="rId3" Type="http://schemas.openxmlformats.org/officeDocument/2006/relationships/hyperlink" Target="mailto:jmason@wearerelish.com" TargetMode="External"/><Relationship Id="rId7" Type="http://schemas.microsoft.com/office/2007/relationships/hdphoto" Target="../media/hdphoto1.wdp"/><Relationship Id="rId12" Type="http://schemas.openxmlformats.org/officeDocument/2006/relationships/image" Target="../media/image38.png"/><Relationship Id="rId17" Type="http://schemas.openxmlformats.org/officeDocument/2006/relationships/image" Target="../media/image40.png"/><Relationship Id="rId2" Type="http://schemas.openxmlformats.org/officeDocument/2006/relationships/hyperlink" Target="mailto:Oliver@wearerelish.com" TargetMode="External"/><Relationship Id="rId16" Type="http://schemas.microsoft.com/office/2007/relationships/hdphoto" Target="../media/hdphoto4.wdp"/><Relationship Id="rId1" Type="http://schemas.openxmlformats.org/officeDocument/2006/relationships/slideLayout" Target="../slideLayouts/slideLayout28.xml"/><Relationship Id="rId6" Type="http://schemas.openxmlformats.org/officeDocument/2006/relationships/image" Target="../media/image36.png"/><Relationship Id="rId11" Type="http://schemas.openxmlformats.org/officeDocument/2006/relationships/hyperlink" Target="https://www.instagram.com/weare_relish/" TargetMode="External"/><Relationship Id="rId5" Type="http://schemas.openxmlformats.org/officeDocument/2006/relationships/hyperlink" Target="https://wearerelish.com/" TargetMode="External"/><Relationship Id="rId15" Type="http://schemas.openxmlformats.org/officeDocument/2006/relationships/image" Target="../media/image39.png"/><Relationship Id="rId10" Type="http://schemas.microsoft.com/office/2007/relationships/hdphoto" Target="../media/hdphoto2.wdp"/><Relationship Id="rId4" Type="http://schemas.openxmlformats.org/officeDocument/2006/relationships/hyperlink" Target="mailto:megan@wearrerelish.com" TargetMode="External"/><Relationship Id="rId9" Type="http://schemas.openxmlformats.org/officeDocument/2006/relationships/image" Target="../media/image37.png"/><Relationship Id="rId14" Type="http://schemas.openxmlformats.org/officeDocument/2006/relationships/hyperlink" Target="https://www.linkedin.com/company/relish-researc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7.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27DD3B-F0D4-554F-92CD-7F6B92011D49}"/>
              </a:ext>
            </a:extLst>
          </p:cNvPr>
          <p:cNvSpPr>
            <a:spLocks noGrp="1"/>
          </p:cNvSpPr>
          <p:nvPr>
            <p:ph type="ctrTitle"/>
          </p:nvPr>
        </p:nvSpPr>
        <p:spPr>
          <a:xfrm>
            <a:off x="442913" y="1136479"/>
            <a:ext cx="4968183" cy="1376513"/>
          </a:xfrm>
        </p:spPr>
        <p:txBody>
          <a:bodyPr/>
          <a:lstStyle/>
          <a:p>
            <a:r>
              <a:rPr lang="en-GB" dirty="0"/>
              <a:t>DWMP Research debrief</a:t>
            </a:r>
          </a:p>
        </p:txBody>
      </p:sp>
      <p:sp>
        <p:nvSpPr>
          <p:cNvPr id="19" name="Text Placeholder 18">
            <a:extLst>
              <a:ext uri="{FF2B5EF4-FFF2-40B4-BE49-F238E27FC236}">
                <a16:creationId xmlns:a16="http://schemas.microsoft.com/office/drawing/2014/main" id="{A7BC4053-B22F-B04F-A450-D5F14386CE68}"/>
              </a:ext>
            </a:extLst>
          </p:cNvPr>
          <p:cNvSpPr>
            <a:spLocks noGrp="1"/>
          </p:cNvSpPr>
          <p:nvPr>
            <p:ph type="body" sz="quarter" idx="10"/>
          </p:nvPr>
        </p:nvSpPr>
        <p:spPr/>
        <p:txBody>
          <a:bodyPr/>
          <a:lstStyle/>
          <a:p>
            <a:r>
              <a:rPr lang="en-GB" dirty="0"/>
              <a:t>September 2022</a:t>
            </a:r>
          </a:p>
        </p:txBody>
      </p:sp>
      <p:sp>
        <p:nvSpPr>
          <p:cNvPr id="18" name="Subtitle 17">
            <a:extLst>
              <a:ext uri="{FF2B5EF4-FFF2-40B4-BE49-F238E27FC236}">
                <a16:creationId xmlns:a16="http://schemas.microsoft.com/office/drawing/2014/main" id="{43340E90-46AF-1B49-935D-3DF6C88E1EC8}"/>
              </a:ext>
            </a:extLst>
          </p:cNvPr>
          <p:cNvSpPr>
            <a:spLocks noGrp="1"/>
          </p:cNvSpPr>
          <p:nvPr>
            <p:ph type="subTitle" idx="1"/>
          </p:nvPr>
        </p:nvSpPr>
        <p:spPr>
          <a:xfrm>
            <a:off x="442913" y="2576711"/>
            <a:ext cx="4968183" cy="665210"/>
          </a:xfrm>
        </p:spPr>
        <p:txBody>
          <a:bodyPr/>
          <a:lstStyle/>
          <a:p>
            <a:r>
              <a:rPr lang="en-GB" dirty="0"/>
              <a:t>Prepared for Welsh Water</a:t>
            </a:r>
          </a:p>
        </p:txBody>
      </p:sp>
      <p:pic>
        <p:nvPicPr>
          <p:cNvPr id="6" name="Picture Placeholder 5">
            <a:extLst>
              <a:ext uri="{FF2B5EF4-FFF2-40B4-BE49-F238E27FC236}">
                <a16:creationId xmlns:a16="http://schemas.microsoft.com/office/drawing/2014/main" id="{FD04C49D-ED93-ABDD-8A55-9BA89B75589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934334" y="0"/>
            <a:ext cx="11257666" cy="6858000"/>
          </a:xfrm>
        </p:spPr>
      </p:pic>
    </p:spTree>
    <p:extLst>
      <p:ext uri="{BB962C8B-B14F-4D97-AF65-F5344CB8AC3E}">
        <p14:creationId xmlns:p14="http://schemas.microsoft.com/office/powerpoint/2010/main" val="1031803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F0B65-2840-49DE-842D-D7BF88C74FA4}"/>
              </a:ext>
            </a:extLst>
          </p:cNvPr>
          <p:cNvSpPr>
            <a:spLocks noGrp="1"/>
          </p:cNvSpPr>
          <p:nvPr>
            <p:ph type="sldNum" sz="quarter" idx="12"/>
          </p:nvPr>
        </p:nvSpPr>
        <p:spPr/>
        <p:txBody>
          <a:bodyPr/>
          <a:lstStyle/>
          <a:p>
            <a:fld id="{092066E3-CA02-4CFD-B2F6-56999925DBAC}" type="slidenum">
              <a:rPr lang="en-US" smtClean="0"/>
              <a:pPr/>
              <a:t>10</a:t>
            </a:fld>
            <a:endParaRPr lang="en-US" dirty="0"/>
          </a:p>
        </p:txBody>
      </p:sp>
      <p:sp>
        <p:nvSpPr>
          <p:cNvPr id="3" name="Title 2">
            <a:extLst>
              <a:ext uri="{FF2B5EF4-FFF2-40B4-BE49-F238E27FC236}">
                <a16:creationId xmlns:a16="http://schemas.microsoft.com/office/drawing/2014/main" id="{88E2D677-59BA-4F43-B1B3-F48A6011B0F7}"/>
              </a:ext>
            </a:extLst>
          </p:cNvPr>
          <p:cNvSpPr>
            <a:spLocks noGrp="1"/>
          </p:cNvSpPr>
          <p:nvPr>
            <p:ph type="title"/>
          </p:nvPr>
        </p:nvSpPr>
        <p:spPr>
          <a:xfrm>
            <a:off x="442913" y="365126"/>
            <a:ext cx="11306175" cy="545694"/>
          </a:xfrm>
        </p:spPr>
        <p:txBody>
          <a:bodyPr>
            <a:normAutofit fontScale="90000"/>
          </a:bodyPr>
          <a:lstStyle/>
          <a:p>
            <a:r>
              <a:rPr lang="en-GB" dirty="0"/>
              <a:t>The DWMP does resonate, though some elements could be made more specific – and interest increases when local areas are covered</a:t>
            </a:r>
          </a:p>
        </p:txBody>
      </p:sp>
      <p:sp>
        <p:nvSpPr>
          <p:cNvPr id="10" name="Text Placeholder 6">
            <a:extLst>
              <a:ext uri="{FF2B5EF4-FFF2-40B4-BE49-F238E27FC236}">
                <a16:creationId xmlns:a16="http://schemas.microsoft.com/office/drawing/2014/main" id="{2AE22454-BED6-4824-91FE-D531075F8F09}"/>
              </a:ext>
            </a:extLst>
          </p:cNvPr>
          <p:cNvSpPr txBox="1">
            <a:spLocks/>
          </p:cNvSpPr>
          <p:nvPr/>
        </p:nvSpPr>
        <p:spPr>
          <a:xfrm>
            <a:off x="551392" y="1562987"/>
            <a:ext cx="4297055" cy="4518837"/>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defPPr>
              <a:defRPr lang="en-US"/>
            </a:defPPr>
            <a:lvl1pPr algn="ctr">
              <a:spcBef>
                <a:spcPts val="600"/>
              </a:spcBef>
              <a:spcAft>
                <a:spcPts val="600"/>
              </a:spcAft>
              <a:defRPr sz="1400" b="1">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300" b="0" dirty="0">
                <a:solidFill>
                  <a:schemeClr val="tx1"/>
                </a:solidFill>
              </a:rPr>
              <a:t>At the heart of the vision, </a:t>
            </a:r>
            <a:r>
              <a:rPr lang="en-US" sz="1300" dirty="0">
                <a:solidFill>
                  <a:schemeClr val="tx1"/>
                </a:solidFill>
              </a:rPr>
              <a:t>customers welcome DCWW’s commitment to deliver a plan to protect the environment and reduce flooding </a:t>
            </a:r>
            <a:r>
              <a:rPr lang="en-US" sz="1300" b="0" dirty="0">
                <a:solidFill>
                  <a:schemeClr val="tx1"/>
                </a:solidFill>
              </a:rPr>
              <a:t>in a way that is affordable for all. Several comment on how good it is to see that </a:t>
            </a:r>
            <a:r>
              <a:rPr lang="en-US" sz="1300" dirty="0">
                <a:solidFill>
                  <a:schemeClr val="tx1"/>
                </a:solidFill>
              </a:rPr>
              <a:t>customers are clearly at the heart of this vision.  </a:t>
            </a:r>
          </a:p>
          <a:p>
            <a:pPr algn="l"/>
            <a:r>
              <a:rPr lang="en-US" sz="1300" b="0" dirty="0">
                <a:solidFill>
                  <a:schemeClr val="tx1"/>
                </a:solidFill>
              </a:rPr>
              <a:t>Taking a collaborative approach is also well received, although some want to </a:t>
            </a:r>
            <a:r>
              <a:rPr lang="en-US" sz="1300" dirty="0">
                <a:solidFill>
                  <a:schemeClr val="tx1"/>
                </a:solidFill>
              </a:rPr>
              <a:t>see more detail on who the other organisations and agencies involved in this collaboration are</a:t>
            </a:r>
            <a:r>
              <a:rPr lang="en-US" sz="1300" b="0" dirty="0">
                <a:solidFill>
                  <a:schemeClr val="tx1"/>
                </a:solidFill>
              </a:rPr>
              <a:t> – ‘stakeholders’ as a word means little to customers.  </a:t>
            </a:r>
          </a:p>
          <a:p>
            <a:pPr algn="l"/>
            <a:r>
              <a:rPr lang="en-US" sz="1300" b="0" dirty="0">
                <a:solidFill>
                  <a:schemeClr val="tx1"/>
                </a:solidFill>
              </a:rPr>
              <a:t>There is felt to be a lack of time-based information reflected in the vision which can lead to </a:t>
            </a:r>
            <a:r>
              <a:rPr lang="en-US" sz="1300" dirty="0">
                <a:solidFill>
                  <a:schemeClr val="tx1"/>
                </a:solidFill>
              </a:rPr>
              <a:t>perceptions of being vague and non-specific on when this will be achieved.  </a:t>
            </a:r>
            <a:r>
              <a:rPr lang="en-US" sz="1300" b="0" dirty="0">
                <a:solidFill>
                  <a:schemeClr val="tx1"/>
                </a:solidFill>
              </a:rPr>
              <a:t>There is also some confusion over references to water quality, with some confusing quality of drinking water with bathing/river water – thus language could be tightened up in places. </a:t>
            </a:r>
          </a:p>
          <a:p>
            <a:pPr algn="l"/>
            <a:r>
              <a:rPr lang="en-US" sz="1300" b="0" dirty="0">
                <a:solidFill>
                  <a:schemeClr val="tx1"/>
                </a:solidFill>
              </a:rPr>
              <a:t>The creation of a </a:t>
            </a:r>
            <a:r>
              <a:rPr lang="en-US" sz="1300" dirty="0">
                <a:solidFill>
                  <a:schemeClr val="tx1"/>
                </a:solidFill>
              </a:rPr>
              <a:t>regional plan which covers areas local </a:t>
            </a:r>
            <a:r>
              <a:rPr lang="en-US" sz="1300" b="0" dirty="0">
                <a:solidFill>
                  <a:schemeClr val="tx1"/>
                </a:solidFill>
              </a:rPr>
              <a:t>to customers, increases the likelihood of the plan being read.</a:t>
            </a:r>
          </a:p>
        </p:txBody>
      </p:sp>
      <p:sp>
        <p:nvSpPr>
          <p:cNvPr id="4" name="Text Placeholder 1">
            <a:extLst>
              <a:ext uri="{FF2B5EF4-FFF2-40B4-BE49-F238E27FC236}">
                <a16:creationId xmlns:a16="http://schemas.microsoft.com/office/drawing/2014/main" id="{1536A26B-E62A-6DE7-EB07-2169F7F1D62B}"/>
              </a:ext>
            </a:extLst>
          </p:cNvPr>
          <p:cNvSpPr txBox="1">
            <a:spLocks/>
          </p:cNvSpPr>
          <p:nvPr/>
        </p:nvSpPr>
        <p:spPr>
          <a:xfrm>
            <a:off x="5104661" y="1273751"/>
            <a:ext cx="6644428"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Likelihood of reading by area covered</a:t>
            </a:r>
          </a:p>
        </p:txBody>
      </p:sp>
      <p:sp>
        <p:nvSpPr>
          <p:cNvPr id="6" name="Text Placeholder 3">
            <a:extLst>
              <a:ext uri="{FF2B5EF4-FFF2-40B4-BE49-F238E27FC236}">
                <a16:creationId xmlns:a16="http://schemas.microsoft.com/office/drawing/2014/main" id="{247B4094-668B-4A78-B861-B78A246BEC66}"/>
              </a:ext>
            </a:extLst>
          </p:cNvPr>
          <p:cNvSpPr txBox="1">
            <a:spLocks/>
          </p:cNvSpPr>
          <p:nvPr/>
        </p:nvSpPr>
        <p:spPr>
          <a:xfrm>
            <a:off x="5104661" y="1621475"/>
            <a:ext cx="6644428"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household customers</a:t>
            </a:r>
          </a:p>
        </p:txBody>
      </p:sp>
      <p:sp>
        <p:nvSpPr>
          <p:cNvPr id="8" name="Text Placeholder 3">
            <a:extLst>
              <a:ext uri="{FF2B5EF4-FFF2-40B4-BE49-F238E27FC236}">
                <a16:creationId xmlns:a16="http://schemas.microsoft.com/office/drawing/2014/main" id="{799BA13B-4028-8041-A372-AED33C9AB5E9}"/>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800" dirty="0">
                <a:solidFill>
                  <a:schemeClr val="tx2"/>
                </a:solidFill>
              </a:rPr>
              <a:t>D8: Would you be more or less likely to read the plan if these 'area summaries' covered...?</a:t>
            </a:r>
          </a:p>
          <a:p>
            <a:pPr marL="0" indent="0">
              <a:spcBef>
                <a:spcPts val="0"/>
              </a:spcBef>
              <a:spcAft>
                <a:spcPts val="0"/>
              </a:spcAft>
              <a:buNone/>
            </a:pPr>
            <a:r>
              <a:rPr lang="en-US" sz="800" dirty="0">
                <a:solidFill>
                  <a:schemeClr val="tx2"/>
                </a:solidFill>
              </a:rPr>
              <a:t>Base: Welsh Water household customers (500), aged 55+ (132), aged 35-54 (202), aged 18-34 (166)</a:t>
            </a:r>
            <a:endParaRPr lang="en-GB" sz="800" dirty="0">
              <a:solidFill>
                <a:schemeClr val="tx2"/>
              </a:solidFill>
            </a:endParaRPr>
          </a:p>
        </p:txBody>
      </p:sp>
      <p:graphicFrame>
        <p:nvGraphicFramePr>
          <p:cNvPr id="12" name="Chart 11">
            <a:extLst>
              <a:ext uri="{FF2B5EF4-FFF2-40B4-BE49-F238E27FC236}">
                <a16:creationId xmlns:a16="http://schemas.microsoft.com/office/drawing/2014/main" id="{4AD55407-6846-2D7C-C035-6BBF1A0CF082}"/>
              </a:ext>
            </a:extLst>
          </p:cNvPr>
          <p:cNvGraphicFramePr/>
          <p:nvPr>
            <p:extLst>
              <p:ext uri="{D42A27DB-BD31-4B8C-83A1-F6EECF244321}">
                <p14:modId xmlns:p14="http://schemas.microsoft.com/office/powerpoint/2010/main" val="2723808539"/>
              </p:ext>
            </p:extLst>
          </p:nvPr>
        </p:nvGraphicFramePr>
        <p:xfrm>
          <a:off x="5104660" y="2348773"/>
          <a:ext cx="6644428" cy="3917802"/>
        </p:xfrm>
        <a:graphic>
          <a:graphicData uri="http://schemas.openxmlformats.org/drawingml/2006/chart">
            <c:chart xmlns:c="http://schemas.openxmlformats.org/drawingml/2006/chart" xmlns:r="http://schemas.openxmlformats.org/officeDocument/2006/relationships" r:id="rId2"/>
          </a:graphicData>
        </a:graphic>
      </p:graphicFrame>
      <p:sp>
        <p:nvSpPr>
          <p:cNvPr id="7" name="Speech Bubble: Rectangle with Corners Rounded 6">
            <a:extLst>
              <a:ext uri="{FF2B5EF4-FFF2-40B4-BE49-F238E27FC236}">
                <a16:creationId xmlns:a16="http://schemas.microsoft.com/office/drawing/2014/main" id="{876ACD40-1097-3C78-6EF7-C79844F3C149}"/>
              </a:ext>
            </a:extLst>
          </p:cNvPr>
          <p:cNvSpPr/>
          <p:nvPr/>
        </p:nvSpPr>
        <p:spPr>
          <a:xfrm>
            <a:off x="5911702" y="2177876"/>
            <a:ext cx="1207928" cy="401912"/>
          </a:xfrm>
          <a:prstGeom prst="wedgeRoundRectCallout">
            <a:avLst>
              <a:gd name="adj1" fmla="val 67207"/>
              <a:gd name="adj2" fmla="val 50901"/>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Higher among older customers </a:t>
            </a:r>
          </a:p>
        </p:txBody>
      </p:sp>
      <p:cxnSp>
        <p:nvCxnSpPr>
          <p:cNvPr id="5" name="Straight Connector 4">
            <a:extLst>
              <a:ext uri="{FF2B5EF4-FFF2-40B4-BE49-F238E27FC236}">
                <a16:creationId xmlns:a16="http://schemas.microsoft.com/office/drawing/2014/main" id="{19CAAFF5-84A8-9DB6-EDBB-7F1DF49AA46C}"/>
              </a:ext>
            </a:extLst>
          </p:cNvPr>
          <p:cNvCxnSpPr>
            <a:cxnSpLocks/>
          </p:cNvCxnSpPr>
          <p:nvPr/>
        </p:nvCxnSpPr>
        <p:spPr>
          <a:xfrm>
            <a:off x="4848451" y="1366549"/>
            <a:ext cx="0" cy="4900026"/>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43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FCA31364-1874-3D4E-96CC-CD05E6772221}"/>
              </a:ext>
            </a:extLst>
          </p:cNvPr>
          <p:cNvCxnSpPr>
            <a:cxnSpLocks/>
          </p:cNvCxnSpPr>
          <p:nvPr/>
        </p:nvCxnSpPr>
        <p:spPr>
          <a:xfrm>
            <a:off x="3951574" y="3855603"/>
            <a:ext cx="929712" cy="0"/>
          </a:xfrm>
          <a:prstGeom prst="straightConnector1">
            <a:avLst/>
          </a:prstGeom>
          <a:ln w="127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B48CF3E5-B575-E345-B41D-79B4182A0894}"/>
              </a:ext>
            </a:extLst>
          </p:cNvPr>
          <p:cNvCxnSpPr>
            <a:cxnSpLocks/>
          </p:cNvCxnSpPr>
          <p:nvPr/>
        </p:nvCxnSpPr>
        <p:spPr>
          <a:xfrm rot="5400000" flipH="1" flipV="1">
            <a:off x="2584451" y="363437"/>
            <a:ext cx="778172" cy="3815496"/>
          </a:xfrm>
          <a:prstGeom prst="bentConnector2">
            <a:avLst/>
          </a:prstGeom>
          <a:ln w="127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155642E3-6365-2447-BEEA-EC518C84D810}"/>
              </a:ext>
            </a:extLst>
          </p:cNvPr>
          <p:cNvCxnSpPr>
            <a:cxnSpLocks/>
          </p:cNvCxnSpPr>
          <p:nvPr/>
        </p:nvCxnSpPr>
        <p:spPr>
          <a:xfrm rot="16200000" flipH="1">
            <a:off x="2584451" y="3532273"/>
            <a:ext cx="778172" cy="3815496"/>
          </a:xfrm>
          <a:prstGeom prst="bentConnector2">
            <a:avLst/>
          </a:prstGeom>
          <a:ln w="127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95DE4E3-F084-4576-866F-116E0CF53349}"/>
              </a:ext>
            </a:extLst>
          </p:cNvPr>
          <p:cNvSpPr>
            <a:spLocks noGrp="1"/>
          </p:cNvSpPr>
          <p:nvPr>
            <p:ph type="body" sz="quarter" idx="4294967295"/>
          </p:nvPr>
        </p:nvSpPr>
        <p:spPr>
          <a:xfrm>
            <a:off x="5092329" y="1248960"/>
            <a:ext cx="3604169" cy="1296000"/>
          </a:xfrm>
        </p:spPr>
        <p:txBody>
          <a:bodyPr anchor="ctr">
            <a:noAutofit/>
          </a:bodyPr>
          <a:lstStyle/>
          <a:p>
            <a:pPr marL="0" indent="0">
              <a:buNone/>
            </a:pPr>
            <a:r>
              <a:rPr lang="en-GB" sz="1400" dirty="0"/>
              <a:t>When they describe where they live, it is clear that for quite a few of these customers, their </a:t>
            </a:r>
            <a:r>
              <a:rPr lang="en-GB" sz="1400" b="1" dirty="0"/>
              <a:t>surroundings and environment are important to them</a:t>
            </a:r>
            <a:r>
              <a:rPr lang="en-GB" sz="1400" dirty="0"/>
              <a:t>.  </a:t>
            </a:r>
          </a:p>
        </p:txBody>
      </p:sp>
      <p:sp>
        <p:nvSpPr>
          <p:cNvPr id="16" name="Slide Number Placeholder 15">
            <a:extLst>
              <a:ext uri="{FF2B5EF4-FFF2-40B4-BE49-F238E27FC236}">
                <a16:creationId xmlns:a16="http://schemas.microsoft.com/office/drawing/2014/main" id="{E0FA2D13-1C66-444A-8D91-D2D494FEF2F1}"/>
              </a:ext>
            </a:extLst>
          </p:cNvPr>
          <p:cNvSpPr>
            <a:spLocks noGrp="1"/>
          </p:cNvSpPr>
          <p:nvPr>
            <p:ph type="sldNum" sz="quarter" idx="12"/>
          </p:nvPr>
        </p:nvSpPr>
        <p:spPr/>
        <p:txBody>
          <a:bodyPr/>
          <a:lstStyle/>
          <a:p>
            <a:fld id="{092066E3-CA02-4CFD-B2F6-56999925DBAC}" type="slidenum">
              <a:rPr lang="en-US" smtClean="0"/>
              <a:pPr/>
              <a:t>11</a:t>
            </a:fld>
            <a:endParaRPr lang="en-US" dirty="0"/>
          </a:p>
        </p:txBody>
      </p:sp>
      <p:sp>
        <p:nvSpPr>
          <p:cNvPr id="2" name="Title 1">
            <a:extLst>
              <a:ext uri="{FF2B5EF4-FFF2-40B4-BE49-F238E27FC236}">
                <a16:creationId xmlns:a16="http://schemas.microsoft.com/office/drawing/2014/main" id="{CE6F6531-59EA-C84C-9A29-D4EF85254953}"/>
              </a:ext>
            </a:extLst>
          </p:cNvPr>
          <p:cNvSpPr>
            <a:spLocks noGrp="1"/>
          </p:cNvSpPr>
          <p:nvPr>
            <p:ph type="title"/>
          </p:nvPr>
        </p:nvSpPr>
        <p:spPr/>
        <p:txBody>
          <a:bodyPr>
            <a:normAutofit fontScale="90000"/>
          </a:bodyPr>
          <a:lstStyle/>
          <a:p>
            <a:r>
              <a:rPr lang="en-GB" dirty="0"/>
              <a:t>This is because it is clear that many taking part feel a close connection to the water in their local environment</a:t>
            </a:r>
          </a:p>
        </p:txBody>
      </p:sp>
      <p:sp>
        <p:nvSpPr>
          <p:cNvPr id="18" name="Text Placeholder 7">
            <a:extLst>
              <a:ext uri="{FF2B5EF4-FFF2-40B4-BE49-F238E27FC236}">
                <a16:creationId xmlns:a16="http://schemas.microsoft.com/office/drawing/2014/main" id="{FE08CB95-4842-7946-8DD8-C0450A95C4BE}"/>
              </a:ext>
            </a:extLst>
          </p:cNvPr>
          <p:cNvSpPr txBox="1">
            <a:spLocks/>
          </p:cNvSpPr>
          <p:nvPr/>
        </p:nvSpPr>
        <p:spPr>
          <a:xfrm>
            <a:off x="5092329" y="3207603"/>
            <a:ext cx="3604169" cy="1296000"/>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There is a sense of </a:t>
            </a:r>
            <a:r>
              <a:rPr lang="en-GB" sz="1400" b="1" dirty="0"/>
              <a:t>pride in the beauty of the Welsh scenery</a:t>
            </a:r>
            <a:r>
              <a:rPr lang="en-GB" sz="1400" dirty="0"/>
              <a:t> and several customers describe the </a:t>
            </a:r>
            <a:r>
              <a:rPr lang="en-GB" sz="1400" b="1" dirty="0"/>
              <a:t>beauty of the rivers, river beaches, lakes, reservoirs, canals and coastal beaches</a:t>
            </a:r>
            <a:r>
              <a:rPr lang="en-GB" sz="1400" dirty="0"/>
              <a:t> near where they live. </a:t>
            </a:r>
          </a:p>
        </p:txBody>
      </p:sp>
      <p:sp>
        <p:nvSpPr>
          <p:cNvPr id="19" name="Text Placeholder 7">
            <a:extLst>
              <a:ext uri="{FF2B5EF4-FFF2-40B4-BE49-F238E27FC236}">
                <a16:creationId xmlns:a16="http://schemas.microsoft.com/office/drawing/2014/main" id="{464F9C82-1AFD-CF4C-A972-695F70FEBEF9}"/>
              </a:ext>
            </a:extLst>
          </p:cNvPr>
          <p:cNvSpPr txBox="1">
            <a:spLocks/>
          </p:cNvSpPr>
          <p:nvPr/>
        </p:nvSpPr>
        <p:spPr>
          <a:xfrm>
            <a:off x="5092329" y="5166246"/>
            <a:ext cx="3604169" cy="1296000"/>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It is also apparent from several introductory comments by customers that they are </a:t>
            </a:r>
            <a:r>
              <a:rPr lang="en-GB" sz="1400" b="1" dirty="0"/>
              <a:t>aware of some wastewater issues in their locality </a:t>
            </a:r>
            <a:r>
              <a:rPr lang="en-GB" sz="1400" dirty="0"/>
              <a:t>– mainly relating to odour from sewage treatment works.</a:t>
            </a:r>
          </a:p>
        </p:txBody>
      </p:sp>
      <p:pic>
        <p:nvPicPr>
          <p:cNvPr id="3" name="Picture Placeholder 5">
            <a:extLst>
              <a:ext uri="{FF2B5EF4-FFF2-40B4-BE49-F238E27FC236}">
                <a16:creationId xmlns:a16="http://schemas.microsoft.com/office/drawing/2014/main" id="{78C6074A-587D-648E-CC21-FBAE9FF51C44}"/>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569913" y="2165350"/>
            <a:ext cx="3381375" cy="3381375"/>
          </a:xfrm>
        </p:spPr>
      </p:pic>
      <p:sp>
        <p:nvSpPr>
          <p:cNvPr id="4" name="Speech Bubble: Rectangle with Corners Rounded 3">
            <a:extLst>
              <a:ext uri="{FF2B5EF4-FFF2-40B4-BE49-F238E27FC236}">
                <a16:creationId xmlns:a16="http://schemas.microsoft.com/office/drawing/2014/main" id="{0411DFF6-ABEF-A94B-CE4F-4A22A86DB502}"/>
              </a:ext>
            </a:extLst>
          </p:cNvPr>
          <p:cNvSpPr/>
          <p:nvPr/>
        </p:nvSpPr>
        <p:spPr>
          <a:xfrm>
            <a:off x="9322086" y="1369230"/>
            <a:ext cx="2383820" cy="1360383"/>
          </a:xfrm>
          <a:prstGeom prst="wedgeRoundRectCallout">
            <a:avLst>
              <a:gd name="adj1" fmla="val -57542"/>
              <a:gd name="adj2" fmla="val 37954"/>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“We regularly go to the Elan Valley Visitor Centre, which is one of our favourite places. Staff are always very pleasant. We like the focus on nature at the Visitor Centre as well as the support for local artists”</a:t>
            </a:r>
          </a:p>
        </p:txBody>
      </p:sp>
      <p:sp>
        <p:nvSpPr>
          <p:cNvPr id="5" name="Speech Bubble: Rectangle with Corners Rounded 4">
            <a:extLst>
              <a:ext uri="{FF2B5EF4-FFF2-40B4-BE49-F238E27FC236}">
                <a16:creationId xmlns:a16="http://schemas.microsoft.com/office/drawing/2014/main" id="{E67BC3E9-70DE-0825-221D-A0CC4DD162D2}"/>
              </a:ext>
            </a:extLst>
          </p:cNvPr>
          <p:cNvSpPr/>
          <p:nvPr/>
        </p:nvSpPr>
        <p:spPr>
          <a:xfrm>
            <a:off x="8696498" y="3216298"/>
            <a:ext cx="2133689" cy="1162755"/>
          </a:xfrm>
          <a:prstGeom prst="wedgeRoundRectCallout">
            <a:avLst>
              <a:gd name="adj1" fmla="val 62976"/>
              <a:gd name="adj2" fmla="val 19748"/>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“We love the wildness and the quietness, as well as being so close to nature and having our own river beach in walking distance for the summer”</a:t>
            </a:r>
          </a:p>
        </p:txBody>
      </p:sp>
      <p:sp>
        <p:nvSpPr>
          <p:cNvPr id="6" name="Speech Bubble: Rectangle with Corners Rounded 5">
            <a:extLst>
              <a:ext uri="{FF2B5EF4-FFF2-40B4-BE49-F238E27FC236}">
                <a16:creationId xmlns:a16="http://schemas.microsoft.com/office/drawing/2014/main" id="{BFE4A3E4-287D-BCBB-CC23-84A975BE4708}"/>
              </a:ext>
            </a:extLst>
          </p:cNvPr>
          <p:cNvSpPr/>
          <p:nvPr/>
        </p:nvSpPr>
        <p:spPr>
          <a:xfrm>
            <a:off x="9437614" y="4683762"/>
            <a:ext cx="2268291" cy="1778484"/>
          </a:xfrm>
          <a:prstGeom prst="wedgeRoundRectCallout">
            <a:avLst>
              <a:gd name="adj1" fmla="val -59926"/>
              <a:gd name="adj2" fmla="val -22018"/>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“Welsh Water have a sewage plant on Fabian way near us and there is always a really bad smell from there which on days when the wind is blowing we can smell it in our area. We also regularly have texts about discoloured water which is useful”</a:t>
            </a:r>
          </a:p>
        </p:txBody>
      </p:sp>
      <p:sp>
        <p:nvSpPr>
          <p:cNvPr id="12" name="Picture Placeholder 104">
            <a:extLst>
              <a:ext uri="{FF2B5EF4-FFF2-40B4-BE49-F238E27FC236}">
                <a16:creationId xmlns:a16="http://schemas.microsoft.com/office/drawing/2014/main" id="{52C77580-BEB4-AD41-B584-25A66CA3795E}"/>
              </a:ext>
            </a:extLst>
          </p:cNvPr>
          <p:cNvSpPr txBox="1">
            <a:spLocks noChangeAspect="1"/>
          </p:cNvSpPr>
          <p:nvPr/>
        </p:nvSpPr>
        <p:spPr>
          <a:xfrm>
            <a:off x="4316056" y="3495603"/>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2"/>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Picture Placeholder 104">
            <a:extLst>
              <a:ext uri="{FF2B5EF4-FFF2-40B4-BE49-F238E27FC236}">
                <a16:creationId xmlns:a16="http://schemas.microsoft.com/office/drawing/2014/main" id="{4C842941-DF8B-714F-B067-27683D0E4037}"/>
              </a:ext>
            </a:extLst>
          </p:cNvPr>
          <p:cNvSpPr txBox="1">
            <a:spLocks noChangeAspect="1"/>
          </p:cNvSpPr>
          <p:nvPr/>
        </p:nvSpPr>
        <p:spPr>
          <a:xfrm>
            <a:off x="4316056" y="1529964"/>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1"/>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4" name="Picture Placeholder 104">
            <a:extLst>
              <a:ext uri="{FF2B5EF4-FFF2-40B4-BE49-F238E27FC236}">
                <a16:creationId xmlns:a16="http://schemas.microsoft.com/office/drawing/2014/main" id="{6213AA57-7200-D843-B627-FA2792D463EA}"/>
              </a:ext>
            </a:extLst>
          </p:cNvPr>
          <p:cNvSpPr txBox="1">
            <a:spLocks noChangeAspect="1"/>
          </p:cNvSpPr>
          <p:nvPr/>
        </p:nvSpPr>
        <p:spPr>
          <a:xfrm>
            <a:off x="4317843" y="5475101"/>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3"/>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2" descr="Man ">
            <a:extLst>
              <a:ext uri="{FF2B5EF4-FFF2-40B4-BE49-F238E27FC236}">
                <a16:creationId xmlns:a16="http://schemas.microsoft.com/office/drawing/2014/main" id="{FC425775-94F7-A732-D47A-C0918E27B84B}"/>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31317" y="4856548"/>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oman ">
            <a:extLst>
              <a:ext uri="{FF2B5EF4-FFF2-40B4-BE49-F238E27FC236}">
                <a16:creationId xmlns:a16="http://schemas.microsoft.com/office/drawing/2014/main" id="{F7BAFB24-06D5-2770-671B-DEFECC22B5B9}"/>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108684" y="3708679"/>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an ">
            <a:extLst>
              <a:ext uri="{FF2B5EF4-FFF2-40B4-BE49-F238E27FC236}">
                <a16:creationId xmlns:a16="http://schemas.microsoft.com/office/drawing/2014/main" id="{BE4A727E-EFCC-CCC2-003C-D0D4E3D2D632}"/>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08115" y="2271185"/>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4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F0B65-2840-49DE-842D-D7BF88C74FA4}"/>
              </a:ext>
            </a:extLst>
          </p:cNvPr>
          <p:cNvSpPr>
            <a:spLocks noGrp="1"/>
          </p:cNvSpPr>
          <p:nvPr>
            <p:ph type="sldNum" sz="quarter" idx="12"/>
          </p:nvPr>
        </p:nvSpPr>
        <p:spPr/>
        <p:txBody>
          <a:bodyPr/>
          <a:lstStyle/>
          <a:p>
            <a:fld id="{092066E3-CA02-4CFD-B2F6-56999925DBAC}" type="slidenum">
              <a:rPr lang="en-US" smtClean="0"/>
              <a:pPr/>
              <a:t>12</a:t>
            </a:fld>
            <a:endParaRPr lang="en-US" dirty="0"/>
          </a:p>
        </p:txBody>
      </p:sp>
      <p:sp>
        <p:nvSpPr>
          <p:cNvPr id="3" name="Title 2">
            <a:extLst>
              <a:ext uri="{FF2B5EF4-FFF2-40B4-BE49-F238E27FC236}">
                <a16:creationId xmlns:a16="http://schemas.microsoft.com/office/drawing/2014/main" id="{88E2D677-59BA-4F43-B1B3-F48A6011B0F7}"/>
              </a:ext>
            </a:extLst>
          </p:cNvPr>
          <p:cNvSpPr>
            <a:spLocks noGrp="1"/>
          </p:cNvSpPr>
          <p:nvPr>
            <p:ph type="title"/>
          </p:nvPr>
        </p:nvSpPr>
        <p:spPr>
          <a:xfrm>
            <a:off x="442913" y="310696"/>
            <a:ext cx="11306175" cy="545694"/>
          </a:xfrm>
        </p:spPr>
        <p:txBody>
          <a:bodyPr>
            <a:normAutofit fontScale="90000"/>
          </a:bodyPr>
          <a:lstStyle/>
          <a:p>
            <a:r>
              <a:rPr lang="en-GB" dirty="0"/>
              <a:t>A map identifying risks provides a ‘wake-up’ moment for customers and provides justification for having a comprehensive and long term plans</a:t>
            </a:r>
          </a:p>
        </p:txBody>
      </p:sp>
      <p:pic>
        <p:nvPicPr>
          <p:cNvPr id="4" name="Picture 3">
            <a:extLst>
              <a:ext uri="{FF2B5EF4-FFF2-40B4-BE49-F238E27FC236}">
                <a16:creationId xmlns:a16="http://schemas.microsoft.com/office/drawing/2014/main" id="{6DBD17A3-185D-4E21-8D83-95F54B6923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9312" y="1931009"/>
            <a:ext cx="3473376" cy="3499322"/>
          </a:xfrm>
          <a:prstGeom prst="rect">
            <a:avLst/>
          </a:prstGeom>
        </p:spPr>
      </p:pic>
      <p:sp>
        <p:nvSpPr>
          <p:cNvPr id="11" name="TextBox 10">
            <a:extLst>
              <a:ext uri="{FF2B5EF4-FFF2-40B4-BE49-F238E27FC236}">
                <a16:creationId xmlns:a16="http://schemas.microsoft.com/office/drawing/2014/main" id="{1F395DE0-04B1-4FEC-8416-A6BFF61334F8}"/>
              </a:ext>
            </a:extLst>
          </p:cNvPr>
          <p:cNvSpPr txBox="1"/>
          <p:nvPr/>
        </p:nvSpPr>
        <p:spPr>
          <a:xfrm>
            <a:off x="3927024" y="5790174"/>
            <a:ext cx="6383046" cy="480131"/>
          </a:xfrm>
          <a:prstGeom prst="rect">
            <a:avLst/>
          </a:prstGeom>
          <a:noFill/>
        </p:spPr>
        <p:txBody>
          <a:bodyPr wrap="square">
            <a:spAutoFit/>
          </a:bodyPr>
          <a:lstStyle>
            <a:defPPr>
              <a:defRPr lang="en-US"/>
            </a:defPPr>
            <a:lvl1pPr algn="ctr">
              <a:lnSpc>
                <a:spcPct val="90000"/>
              </a:lnSpc>
              <a:spcAft>
                <a:spcPts val="1800"/>
              </a:spcAft>
              <a:defRPr sz="2000" i="1">
                <a:cs typeface="Arial" panose="020B0604020202020204" pitchFamily="34" charset="0"/>
              </a:defRPr>
            </a:lvl1pPr>
          </a:lstStyle>
          <a:p>
            <a:r>
              <a:rPr lang="en-GB" sz="1400" dirty="0"/>
              <a:t>“I am unpleasantly surprised at the amount of areas assessed with a risk of both pollution and flooding, this </a:t>
            </a:r>
            <a:r>
              <a:rPr lang="en-GB" sz="1400" b="1" dirty="0"/>
              <a:t>concerns me massively</a:t>
            </a:r>
            <a:r>
              <a:rPr lang="en-GB" sz="1400" dirty="0"/>
              <a:t>. I didn't expect that”</a:t>
            </a:r>
          </a:p>
        </p:txBody>
      </p:sp>
      <p:sp>
        <p:nvSpPr>
          <p:cNvPr id="13" name="TextBox 12">
            <a:extLst>
              <a:ext uri="{FF2B5EF4-FFF2-40B4-BE49-F238E27FC236}">
                <a16:creationId xmlns:a16="http://schemas.microsoft.com/office/drawing/2014/main" id="{F3142929-BC98-4D69-9009-DE375BCE4D0A}"/>
              </a:ext>
            </a:extLst>
          </p:cNvPr>
          <p:cNvSpPr txBox="1"/>
          <p:nvPr/>
        </p:nvSpPr>
        <p:spPr>
          <a:xfrm>
            <a:off x="4245601" y="1296342"/>
            <a:ext cx="4082610" cy="480131"/>
          </a:xfrm>
          <a:prstGeom prst="rect">
            <a:avLst/>
          </a:prstGeom>
          <a:noFill/>
        </p:spPr>
        <p:txBody>
          <a:bodyPr wrap="square">
            <a:spAutoFit/>
          </a:bodyPr>
          <a:lstStyle>
            <a:defPPr>
              <a:defRPr lang="en-US"/>
            </a:defPPr>
            <a:lvl1pPr algn="ctr">
              <a:lnSpc>
                <a:spcPct val="90000"/>
              </a:lnSpc>
              <a:spcAft>
                <a:spcPts val="1800"/>
              </a:spcAft>
              <a:defRPr sz="2000" i="1">
                <a:cs typeface="Arial" panose="020B0604020202020204" pitchFamily="34" charset="0"/>
              </a:defRPr>
            </a:lvl1pPr>
          </a:lstStyle>
          <a:p>
            <a:r>
              <a:rPr lang="en-GB" sz="1400" dirty="0"/>
              <a:t>“The areas at risk of both flooding and pollution being the near entirely of Wales is </a:t>
            </a:r>
            <a:r>
              <a:rPr lang="en-GB" sz="1400" b="1" dirty="0"/>
              <a:t>staggering</a:t>
            </a:r>
            <a:r>
              <a:rPr lang="en-GB" sz="1400" dirty="0"/>
              <a:t>”</a:t>
            </a:r>
          </a:p>
        </p:txBody>
      </p:sp>
      <p:sp>
        <p:nvSpPr>
          <p:cNvPr id="15" name="TextBox 14">
            <a:extLst>
              <a:ext uri="{FF2B5EF4-FFF2-40B4-BE49-F238E27FC236}">
                <a16:creationId xmlns:a16="http://schemas.microsoft.com/office/drawing/2014/main" id="{44D8BF18-EA90-464F-A8E9-6DEBF6DD02E9}"/>
              </a:ext>
            </a:extLst>
          </p:cNvPr>
          <p:cNvSpPr txBox="1"/>
          <p:nvPr/>
        </p:nvSpPr>
        <p:spPr>
          <a:xfrm>
            <a:off x="8199799" y="1704440"/>
            <a:ext cx="3543498" cy="1061829"/>
          </a:xfrm>
          <a:prstGeom prst="rect">
            <a:avLst/>
          </a:prstGeom>
          <a:noFill/>
        </p:spPr>
        <p:txBody>
          <a:bodyPr wrap="square">
            <a:spAutoFit/>
          </a:bodyPr>
          <a:lstStyle>
            <a:defPPr>
              <a:defRPr lang="en-US"/>
            </a:defPPr>
            <a:lvl1pPr algn="ctr">
              <a:lnSpc>
                <a:spcPct val="90000"/>
              </a:lnSpc>
              <a:spcAft>
                <a:spcPts val="1800"/>
              </a:spcAft>
              <a:defRPr sz="2000" i="1">
                <a:cs typeface="Arial" panose="020B0604020202020204" pitchFamily="34" charset="0"/>
              </a:defRPr>
            </a:lvl1pPr>
          </a:lstStyle>
          <a:p>
            <a:r>
              <a:rPr lang="en-GB" sz="1400" dirty="0"/>
              <a:t>“Looking at that map there has to be improvement everywhere. I was </a:t>
            </a:r>
            <a:r>
              <a:rPr lang="en-GB" sz="1400" b="1" dirty="0"/>
              <a:t>shocked</a:t>
            </a:r>
            <a:r>
              <a:rPr lang="en-GB" sz="1400" dirty="0"/>
              <a:t> to see that almost the whole area is at threat and needs work to be done straight away”</a:t>
            </a:r>
          </a:p>
        </p:txBody>
      </p:sp>
      <p:sp>
        <p:nvSpPr>
          <p:cNvPr id="17" name="TextBox 16">
            <a:extLst>
              <a:ext uri="{FF2B5EF4-FFF2-40B4-BE49-F238E27FC236}">
                <a16:creationId xmlns:a16="http://schemas.microsoft.com/office/drawing/2014/main" id="{7DE0FDD0-7E98-4D06-A7A1-DC20D1B3746F}"/>
              </a:ext>
            </a:extLst>
          </p:cNvPr>
          <p:cNvSpPr txBox="1"/>
          <p:nvPr/>
        </p:nvSpPr>
        <p:spPr>
          <a:xfrm>
            <a:off x="8199799" y="4597088"/>
            <a:ext cx="3543498" cy="867930"/>
          </a:xfrm>
          <a:prstGeom prst="rect">
            <a:avLst/>
          </a:prstGeom>
          <a:noFill/>
        </p:spPr>
        <p:txBody>
          <a:bodyPr wrap="square">
            <a:spAutoFit/>
          </a:bodyPr>
          <a:lstStyle>
            <a:defPPr>
              <a:defRPr lang="en-US"/>
            </a:defPPr>
            <a:lvl1pPr algn="ctr">
              <a:lnSpc>
                <a:spcPct val="90000"/>
              </a:lnSpc>
              <a:spcAft>
                <a:spcPts val="1800"/>
              </a:spcAft>
              <a:defRPr sz="2000" i="1">
                <a:cs typeface="Arial" panose="020B0604020202020204" pitchFamily="34" charset="0"/>
              </a:defRPr>
            </a:lvl1pPr>
          </a:lstStyle>
          <a:p>
            <a:r>
              <a:rPr lang="en-GB" sz="1400" dirty="0"/>
              <a:t>“It is </a:t>
            </a:r>
            <a:r>
              <a:rPr lang="en-GB" sz="1400" b="1" dirty="0"/>
              <a:t>quite concerning </a:t>
            </a:r>
            <a:r>
              <a:rPr lang="en-GB" sz="1400" dirty="0"/>
              <a:t>when you realise how extensive the risks are. When I first read the page I thought a small area would have been highlighted”</a:t>
            </a:r>
          </a:p>
        </p:txBody>
      </p:sp>
      <p:sp>
        <p:nvSpPr>
          <p:cNvPr id="19" name="TextBox 18">
            <a:extLst>
              <a:ext uri="{FF2B5EF4-FFF2-40B4-BE49-F238E27FC236}">
                <a16:creationId xmlns:a16="http://schemas.microsoft.com/office/drawing/2014/main" id="{2702B2DC-D07A-484B-AC75-71CECAFECE62}"/>
              </a:ext>
            </a:extLst>
          </p:cNvPr>
          <p:cNvSpPr txBox="1"/>
          <p:nvPr/>
        </p:nvSpPr>
        <p:spPr>
          <a:xfrm>
            <a:off x="442912" y="2291994"/>
            <a:ext cx="3699832" cy="1061829"/>
          </a:xfrm>
          <a:prstGeom prst="rect">
            <a:avLst/>
          </a:prstGeom>
          <a:noFill/>
        </p:spPr>
        <p:txBody>
          <a:bodyPr wrap="square">
            <a:spAutoFit/>
          </a:bodyPr>
          <a:lstStyle>
            <a:defPPr>
              <a:defRPr lang="en-US"/>
            </a:defPPr>
            <a:lvl1pPr algn="ctr">
              <a:lnSpc>
                <a:spcPct val="90000"/>
              </a:lnSpc>
              <a:spcAft>
                <a:spcPts val="1800"/>
              </a:spcAft>
              <a:defRPr sz="2000" i="1">
                <a:cs typeface="Arial" panose="020B0604020202020204" pitchFamily="34" charset="0"/>
              </a:defRPr>
            </a:lvl1pPr>
          </a:lstStyle>
          <a:p>
            <a:r>
              <a:rPr lang="en-GB" sz="1400" dirty="0"/>
              <a:t> ”I'm </a:t>
            </a:r>
            <a:r>
              <a:rPr lang="en-GB" sz="1400" b="1" dirty="0"/>
              <a:t>extremely surprised </a:t>
            </a:r>
            <a:r>
              <a:rPr lang="en-GB" sz="1400" dirty="0"/>
              <a:t>that predominantly the whole of Wales is at risk of flooding. It's also very surprising that only a small area isn't susceptible to flooding but is to pollution”</a:t>
            </a:r>
          </a:p>
        </p:txBody>
      </p:sp>
      <p:sp>
        <p:nvSpPr>
          <p:cNvPr id="21" name="TextBox 20">
            <a:extLst>
              <a:ext uri="{FF2B5EF4-FFF2-40B4-BE49-F238E27FC236}">
                <a16:creationId xmlns:a16="http://schemas.microsoft.com/office/drawing/2014/main" id="{7B76B037-FA5A-4D4A-A3F1-CDC3EEEFF332}"/>
              </a:ext>
            </a:extLst>
          </p:cNvPr>
          <p:cNvSpPr txBox="1"/>
          <p:nvPr/>
        </p:nvSpPr>
        <p:spPr>
          <a:xfrm>
            <a:off x="572230" y="5197252"/>
            <a:ext cx="3253150" cy="867930"/>
          </a:xfrm>
          <a:prstGeom prst="rect">
            <a:avLst/>
          </a:prstGeom>
          <a:noFill/>
        </p:spPr>
        <p:txBody>
          <a:bodyPr wrap="square">
            <a:spAutoFit/>
          </a:bodyPr>
          <a:lstStyle>
            <a:defPPr>
              <a:defRPr lang="en-US"/>
            </a:defPPr>
            <a:lvl1pPr algn="ctr">
              <a:lnSpc>
                <a:spcPct val="90000"/>
              </a:lnSpc>
              <a:spcAft>
                <a:spcPts val="1800"/>
              </a:spcAft>
              <a:defRPr sz="2000" i="1">
                <a:cs typeface="Arial" panose="020B0604020202020204" pitchFamily="34" charset="0"/>
              </a:defRPr>
            </a:lvl1pPr>
          </a:lstStyle>
          <a:p>
            <a:r>
              <a:rPr lang="en-GB" sz="1400" dirty="0"/>
              <a:t>“The map is very </a:t>
            </a:r>
            <a:r>
              <a:rPr lang="en-GB" sz="1400" b="1" dirty="0"/>
              <a:t>frightening</a:t>
            </a:r>
            <a:r>
              <a:rPr lang="en-GB" sz="1400" dirty="0"/>
              <a:t> it shows a massive area of Wales as at risk of flooding and pollution including where I live”</a:t>
            </a:r>
          </a:p>
        </p:txBody>
      </p:sp>
      <p:sp>
        <p:nvSpPr>
          <p:cNvPr id="23" name="TextBox 22">
            <a:extLst>
              <a:ext uri="{FF2B5EF4-FFF2-40B4-BE49-F238E27FC236}">
                <a16:creationId xmlns:a16="http://schemas.microsoft.com/office/drawing/2014/main" id="{F833F2F6-5BF3-44EE-B213-2EEB259BFCDE}"/>
              </a:ext>
            </a:extLst>
          </p:cNvPr>
          <p:cNvSpPr txBox="1"/>
          <p:nvPr/>
        </p:nvSpPr>
        <p:spPr>
          <a:xfrm>
            <a:off x="572230" y="3815454"/>
            <a:ext cx="3570514" cy="867930"/>
          </a:xfrm>
          <a:prstGeom prst="rect">
            <a:avLst/>
          </a:prstGeom>
          <a:noFill/>
        </p:spPr>
        <p:txBody>
          <a:bodyPr wrap="square">
            <a:spAutoFit/>
          </a:bodyPr>
          <a:lstStyle/>
          <a:p>
            <a:pPr algn="ctr">
              <a:lnSpc>
                <a:spcPct val="90000"/>
              </a:lnSpc>
              <a:spcAft>
                <a:spcPts val="1800"/>
              </a:spcAft>
            </a:pPr>
            <a:r>
              <a:rPr lang="en-GB" sz="1400" i="1" dirty="0">
                <a:cs typeface="Arial" panose="020B0604020202020204" pitchFamily="34" charset="0"/>
              </a:rPr>
              <a:t>“So the whole country is at risk?</a:t>
            </a:r>
            <a:br>
              <a:rPr lang="en-GB" sz="1400" i="1" dirty="0">
                <a:cs typeface="Arial" panose="020B0604020202020204" pitchFamily="34" charset="0"/>
              </a:rPr>
            </a:br>
            <a:r>
              <a:rPr lang="en-GB" sz="1400" i="1" dirty="0">
                <a:cs typeface="Arial" panose="020B0604020202020204" pitchFamily="34" charset="0"/>
              </a:rPr>
              <a:t>This paints a </a:t>
            </a:r>
            <a:r>
              <a:rPr lang="en-GB" sz="1400" b="1" i="1" dirty="0">
                <a:cs typeface="Arial" panose="020B0604020202020204" pitchFamily="34" charset="0"/>
              </a:rPr>
              <a:t>picture of despair </a:t>
            </a:r>
            <a:r>
              <a:rPr lang="en-GB" sz="1400" i="1" dirty="0">
                <a:cs typeface="Arial" panose="020B0604020202020204" pitchFamily="34" charset="0"/>
              </a:rPr>
              <a:t>really and I for one looking at this think what’s the point? What can we do?”</a:t>
            </a:r>
          </a:p>
        </p:txBody>
      </p:sp>
      <p:sp>
        <p:nvSpPr>
          <p:cNvPr id="25" name="TextBox 24">
            <a:extLst>
              <a:ext uri="{FF2B5EF4-FFF2-40B4-BE49-F238E27FC236}">
                <a16:creationId xmlns:a16="http://schemas.microsoft.com/office/drawing/2014/main" id="{080919C7-CFF7-4391-B047-4F9E5E557443}"/>
              </a:ext>
            </a:extLst>
          </p:cNvPr>
          <p:cNvSpPr txBox="1"/>
          <p:nvPr/>
        </p:nvSpPr>
        <p:spPr>
          <a:xfrm>
            <a:off x="442912" y="1601317"/>
            <a:ext cx="3543498" cy="286232"/>
          </a:xfrm>
          <a:prstGeom prst="rect">
            <a:avLst/>
          </a:prstGeom>
          <a:noFill/>
        </p:spPr>
        <p:txBody>
          <a:bodyPr wrap="square">
            <a:spAutoFit/>
          </a:bodyPr>
          <a:lstStyle>
            <a:defPPr>
              <a:defRPr lang="en-US"/>
            </a:defPPr>
            <a:lvl1pPr algn="ctr">
              <a:lnSpc>
                <a:spcPct val="90000"/>
              </a:lnSpc>
              <a:spcAft>
                <a:spcPts val="1800"/>
              </a:spcAft>
              <a:defRPr sz="2000" i="1">
                <a:cs typeface="Arial" panose="020B0604020202020204" pitchFamily="34" charset="0"/>
              </a:defRPr>
            </a:lvl1pPr>
          </a:lstStyle>
          <a:p>
            <a:r>
              <a:rPr lang="en-GB" sz="1400" dirty="0"/>
              <a:t>“It is a real </a:t>
            </a:r>
            <a:r>
              <a:rPr lang="en-GB" sz="1400" b="1" dirty="0"/>
              <a:t>eye opener”</a:t>
            </a:r>
            <a:endParaRPr lang="en-GB" sz="1400" dirty="0"/>
          </a:p>
        </p:txBody>
      </p:sp>
      <p:sp>
        <p:nvSpPr>
          <p:cNvPr id="27" name="TextBox 26">
            <a:extLst>
              <a:ext uri="{FF2B5EF4-FFF2-40B4-BE49-F238E27FC236}">
                <a16:creationId xmlns:a16="http://schemas.microsoft.com/office/drawing/2014/main" id="{1573EA92-C061-495A-9D5A-61C703631C6C}"/>
              </a:ext>
            </a:extLst>
          </p:cNvPr>
          <p:cNvSpPr txBox="1"/>
          <p:nvPr/>
        </p:nvSpPr>
        <p:spPr>
          <a:xfrm>
            <a:off x="7930428" y="3154107"/>
            <a:ext cx="3812869" cy="867930"/>
          </a:xfrm>
          <a:prstGeom prst="rect">
            <a:avLst/>
          </a:prstGeom>
          <a:noFill/>
        </p:spPr>
        <p:txBody>
          <a:bodyPr wrap="square">
            <a:spAutoFit/>
          </a:bodyPr>
          <a:lstStyle>
            <a:defPPr>
              <a:defRPr lang="en-US"/>
            </a:defPPr>
            <a:lvl1pPr algn="ctr">
              <a:lnSpc>
                <a:spcPct val="90000"/>
              </a:lnSpc>
              <a:spcAft>
                <a:spcPts val="1800"/>
              </a:spcAft>
              <a:defRPr sz="2000" i="1">
                <a:cs typeface="Arial" panose="020B0604020202020204" pitchFamily="34" charset="0"/>
              </a:defRPr>
            </a:lvl1pPr>
          </a:lstStyle>
          <a:p>
            <a:r>
              <a:rPr lang="en-GB" sz="1400" dirty="0"/>
              <a:t>“It seems to </a:t>
            </a:r>
            <a:r>
              <a:rPr lang="en-GB" sz="1400" b="1" dirty="0"/>
              <a:t>solidify the need for Welsh Water and other governing bodies to produce a clear and concise plan to tackle these issues quickly</a:t>
            </a:r>
            <a:r>
              <a:rPr lang="en-GB" sz="1400" dirty="0"/>
              <a:t>”</a:t>
            </a:r>
          </a:p>
        </p:txBody>
      </p:sp>
    </p:spTree>
    <p:extLst>
      <p:ext uri="{BB962C8B-B14F-4D97-AF65-F5344CB8AC3E}">
        <p14:creationId xmlns:p14="http://schemas.microsoft.com/office/powerpoint/2010/main" val="310051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E7A74F-215E-43CE-8C5D-68A95574AFB0}"/>
              </a:ext>
            </a:extLst>
          </p:cNvPr>
          <p:cNvSpPr>
            <a:spLocks noGrp="1"/>
          </p:cNvSpPr>
          <p:nvPr>
            <p:ph type="body" sz="quarter" idx="10"/>
          </p:nvPr>
        </p:nvSpPr>
        <p:spPr/>
        <p:txBody>
          <a:bodyPr>
            <a:normAutofit/>
          </a:bodyPr>
          <a:lstStyle/>
          <a:p>
            <a:r>
              <a:rPr lang="en-US" sz="3200" dirty="0"/>
              <a:t>Detailed evaluation of the DWMP</a:t>
            </a:r>
          </a:p>
        </p:txBody>
      </p:sp>
      <p:sp>
        <p:nvSpPr>
          <p:cNvPr id="2" name="Slide Number Placeholder 1">
            <a:extLst>
              <a:ext uri="{FF2B5EF4-FFF2-40B4-BE49-F238E27FC236}">
                <a16:creationId xmlns:a16="http://schemas.microsoft.com/office/drawing/2014/main" id="{2033B34C-22EA-4096-9328-FB57BB650AFE}"/>
              </a:ext>
            </a:extLst>
          </p:cNvPr>
          <p:cNvSpPr>
            <a:spLocks noGrp="1"/>
          </p:cNvSpPr>
          <p:nvPr>
            <p:ph type="sldNum" sz="quarter" idx="36"/>
          </p:nvPr>
        </p:nvSpPr>
        <p:spPr/>
        <p:txBody>
          <a:bodyPr/>
          <a:lstStyle/>
          <a:p>
            <a:fld id="{092066E3-CA02-4CFD-B2F6-56999925DBAC}" type="slidenum">
              <a:rPr lang="en-US" smtClean="0"/>
              <a:pPr/>
              <a:t>13</a:t>
            </a:fld>
            <a:endParaRPr lang="en-US" dirty="0"/>
          </a:p>
        </p:txBody>
      </p:sp>
      <p:pic>
        <p:nvPicPr>
          <p:cNvPr id="5" name="Picture Placeholder 4">
            <a:extLst>
              <a:ext uri="{FF2B5EF4-FFF2-40B4-BE49-F238E27FC236}">
                <a16:creationId xmlns:a16="http://schemas.microsoft.com/office/drawing/2014/main" id="{C2E6C2B0-1C05-4DC8-B98E-EB62BB3AFB0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333500" y="441324"/>
            <a:ext cx="9525000" cy="4219067"/>
          </a:xfrm>
        </p:spPr>
      </p:pic>
    </p:spTree>
    <p:extLst>
      <p:ext uri="{BB962C8B-B14F-4D97-AF65-F5344CB8AC3E}">
        <p14:creationId xmlns:p14="http://schemas.microsoft.com/office/powerpoint/2010/main" val="141555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4638F7-96D1-D48D-A3FA-8E74BED4226D}"/>
              </a:ext>
            </a:extLst>
          </p:cNvPr>
          <p:cNvSpPr>
            <a:spLocks noGrp="1"/>
          </p:cNvSpPr>
          <p:nvPr>
            <p:ph type="sldNum" sz="quarter" idx="12"/>
          </p:nvPr>
        </p:nvSpPr>
        <p:spPr/>
        <p:txBody>
          <a:bodyPr/>
          <a:lstStyle/>
          <a:p>
            <a:fld id="{092066E3-CA02-4CFD-B2F6-56999925DBAC}" type="slidenum">
              <a:rPr lang="en-US" smtClean="0"/>
              <a:pPr/>
              <a:t>14</a:t>
            </a:fld>
            <a:endParaRPr lang="en-US" dirty="0"/>
          </a:p>
        </p:txBody>
      </p:sp>
      <p:sp>
        <p:nvSpPr>
          <p:cNvPr id="3" name="Title 2">
            <a:extLst>
              <a:ext uri="{FF2B5EF4-FFF2-40B4-BE49-F238E27FC236}">
                <a16:creationId xmlns:a16="http://schemas.microsoft.com/office/drawing/2014/main" id="{918175B7-DDF3-2E99-625E-F89A6567AA49}"/>
              </a:ext>
            </a:extLst>
          </p:cNvPr>
          <p:cNvSpPr>
            <a:spLocks noGrp="1"/>
          </p:cNvSpPr>
          <p:nvPr>
            <p:ph type="title"/>
          </p:nvPr>
        </p:nvSpPr>
        <p:spPr>
          <a:xfrm>
            <a:off x="442913" y="365126"/>
            <a:ext cx="11539980" cy="545694"/>
          </a:xfrm>
        </p:spPr>
        <p:txBody>
          <a:bodyPr>
            <a:normAutofit fontScale="90000"/>
          </a:bodyPr>
          <a:lstStyle/>
          <a:p>
            <a:r>
              <a:rPr lang="en-GB" sz="2800" dirty="0"/>
              <a:t>When considering storm risk, most favour an approach that benefits the largest number of people and communities</a:t>
            </a:r>
            <a:endParaRPr lang="en-GB" dirty="0"/>
          </a:p>
        </p:txBody>
      </p:sp>
      <p:sp>
        <p:nvSpPr>
          <p:cNvPr id="4" name="Text Placeholder 3">
            <a:extLst>
              <a:ext uri="{FF2B5EF4-FFF2-40B4-BE49-F238E27FC236}">
                <a16:creationId xmlns:a16="http://schemas.microsoft.com/office/drawing/2014/main" id="{D8D03BB5-6A70-26F2-366E-D95ACA45C69F}"/>
              </a:ext>
            </a:extLst>
          </p:cNvPr>
          <p:cNvSpPr>
            <a:spLocks noGrp="1"/>
          </p:cNvSpPr>
          <p:nvPr>
            <p:ph type="body" sz="quarter" idx="19"/>
          </p:nvPr>
        </p:nvSpPr>
        <p:spPr/>
        <p:txBody>
          <a:bodyPr/>
          <a:lstStyle/>
          <a:p>
            <a:pPr>
              <a:spcAft>
                <a:spcPts val="0"/>
              </a:spcAft>
            </a:pPr>
            <a:r>
              <a:rPr lang="en-US" dirty="0"/>
              <a:t>D11: Given this, to what extent do you think that Welsh Water should...? </a:t>
            </a:r>
          </a:p>
          <a:p>
            <a:r>
              <a:rPr lang="en-US" dirty="0"/>
              <a:t>Base: Welsh Water household customers (500), household income more than £30k (273), household income less than £30k (217)</a:t>
            </a:r>
            <a:endParaRPr lang="en-GB" dirty="0"/>
          </a:p>
        </p:txBody>
      </p:sp>
      <p:sp>
        <p:nvSpPr>
          <p:cNvPr id="6" name="Text Placeholder 5">
            <a:extLst>
              <a:ext uri="{FF2B5EF4-FFF2-40B4-BE49-F238E27FC236}">
                <a16:creationId xmlns:a16="http://schemas.microsoft.com/office/drawing/2014/main" id="{DA0C06D5-219D-EED4-CF9E-42D57A703618}"/>
              </a:ext>
            </a:extLst>
          </p:cNvPr>
          <p:cNvSpPr>
            <a:spLocks noGrp="1"/>
          </p:cNvSpPr>
          <p:nvPr>
            <p:ph type="body" sz="quarter" idx="15"/>
          </p:nvPr>
        </p:nvSpPr>
        <p:spPr/>
        <p:txBody>
          <a:bodyPr/>
          <a:lstStyle/>
          <a:p>
            <a:r>
              <a:rPr lang="en-US" dirty="0"/>
              <a:t>Preparation of areas against storms</a:t>
            </a:r>
            <a:endParaRPr lang="en-GB" dirty="0"/>
          </a:p>
        </p:txBody>
      </p:sp>
      <p:sp>
        <p:nvSpPr>
          <p:cNvPr id="7" name="Text Placeholder 6">
            <a:extLst>
              <a:ext uri="{FF2B5EF4-FFF2-40B4-BE49-F238E27FC236}">
                <a16:creationId xmlns:a16="http://schemas.microsoft.com/office/drawing/2014/main" id="{9B71EA45-9901-6594-CCAF-5A7B44F230C9}"/>
              </a:ext>
            </a:extLst>
          </p:cNvPr>
          <p:cNvSpPr>
            <a:spLocks noGrp="1"/>
          </p:cNvSpPr>
          <p:nvPr>
            <p:ph type="body" sz="quarter" idx="25"/>
          </p:nvPr>
        </p:nvSpPr>
        <p:spPr/>
        <p:txBody>
          <a:bodyPr/>
          <a:lstStyle/>
          <a:p>
            <a:r>
              <a:rPr lang="en-US" dirty="0"/>
              <a:t>Welsh Water household customers</a:t>
            </a:r>
            <a:endParaRPr lang="en-GB" dirty="0"/>
          </a:p>
        </p:txBody>
      </p:sp>
      <p:graphicFrame>
        <p:nvGraphicFramePr>
          <p:cNvPr id="10" name="Chart 9">
            <a:extLst>
              <a:ext uri="{FF2B5EF4-FFF2-40B4-BE49-F238E27FC236}">
                <a16:creationId xmlns:a16="http://schemas.microsoft.com/office/drawing/2014/main" id="{FA988E77-87E4-68A8-10E4-DEC31ACDF1F2}"/>
              </a:ext>
            </a:extLst>
          </p:cNvPr>
          <p:cNvGraphicFramePr/>
          <p:nvPr/>
        </p:nvGraphicFramePr>
        <p:xfrm>
          <a:off x="454026" y="2011144"/>
          <a:ext cx="5258877" cy="4349809"/>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B5B9F850-9812-AB97-F19B-83B405BE2BF1}"/>
              </a:ext>
            </a:extLst>
          </p:cNvPr>
          <p:cNvSpPr/>
          <p:nvPr/>
        </p:nvSpPr>
        <p:spPr>
          <a:xfrm>
            <a:off x="6269990" y="1366117"/>
            <a:ext cx="5712903" cy="5100980"/>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1400" b="1" dirty="0">
                <a:solidFill>
                  <a:schemeClr val="accent1"/>
                </a:solidFill>
              </a:rPr>
              <a:t>Reasons behind preference for making a </a:t>
            </a:r>
            <a:r>
              <a:rPr lang="en-US" sz="1400" b="1" u="sng" dirty="0">
                <a:solidFill>
                  <a:schemeClr val="accent1"/>
                </a:solidFill>
              </a:rPr>
              <a:t>wider number </a:t>
            </a:r>
            <a:r>
              <a:rPr lang="en-US" sz="1400" b="1" dirty="0">
                <a:solidFill>
                  <a:schemeClr val="accent1"/>
                </a:solidFill>
              </a:rPr>
              <a:t>of ‘at risk’ areas better able to cope with </a:t>
            </a:r>
            <a:r>
              <a:rPr lang="en-US" sz="1400" b="1" u="sng" dirty="0">
                <a:solidFill>
                  <a:schemeClr val="accent1"/>
                </a:solidFill>
              </a:rPr>
              <a:t>less serious storms</a:t>
            </a:r>
          </a:p>
          <a:p>
            <a:pPr marL="285750" indent="-285750">
              <a:spcAft>
                <a:spcPts val="600"/>
              </a:spcAft>
              <a:buFont typeface="Arial" panose="020B0604020202020204" pitchFamily="34" charset="0"/>
              <a:buChar char="•"/>
            </a:pPr>
            <a:r>
              <a:rPr lang="en-US" sz="1200" dirty="0">
                <a:solidFill>
                  <a:schemeClr val="tx1"/>
                </a:solidFill>
              </a:rPr>
              <a:t>If normal weather is causing problems then it </a:t>
            </a:r>
            <a:r>
              <a:rPr lang="en-US" sz="1200" b="1" dirty="0">
                <a:solidFill>
                  <a:schemeClr val="tx1"/>
                </a:solidFill>
              </a:rPr>
              <a:t>makes sense to address this</a:t>
            </a:r>
            <a:r>
              <a:rPr lang="en-US" sz="1200" dirty="0">
                <a:solidFill>
                  <a:schemeClr val="tx1"/>
                </a:solidFill>
              </a:rPr>
              <a:t>, and it will </a:t>
            </a:r>
            <a:r>
              <a:rPr lang="en-US" sz="1200" b="1" dirty="0">
                <a:solidFill>
                  <a:schemeClr val="tx1"/>
                </a:solidFill>
              </a:rPr>
              <a:t>still have some impact for named storms </a:t>
            </a:r>
          </a:p>
          <a:p>
            <a:pPr marL="285750" indent="-285750">
              <a:spcAft>
                <a:spcPts val="600"/>
              </a:spcAft>
              <a:buFont typeface="Arial" panose="020B0604020202020204" pitchFamily="34" charset="0"/>
              <a:buChar char="•"/>
            </a:pPr>
            <a:r>
              <a:rPr lang="en-US" sz="1200" dirty="0">
                <a:solidFill>
                  <a:schemeClr val="tx1"/>
                </a:solidFill>
              </a:rPr>
              <a:t>The risk map reflects the </a:t>
            </a:r>
            <a:r>
              <a:rPr lang="en-US" sz="1200" b="1" dirty="0">
                <a:solidFill>
                  <a:schemeClr val="tx1"/>
                </a:solidFill>
              </a:rPr>
              <a:t>breadth of need </a:t>
            </a:r>
            <a:r>
              <a:rPr lang="en-US" sz="1200" dirty="0">
                <a:solidFill>
                  <a:schemeClr val="tx1"/>
                </a:solidFill>
              </a:rPr>
              <a:t>for preparation </a:t>
            </a:r>
          </a:p>
          <a:p>
            <a:pPr marL="285750" indent="-285750">
              <a:spcAft>
                <a:spcPts val="600"/>
              </a:spcAft>
              <a:buFont typeface="Arial" panose="020B0604020202020204" pitchFamily="34" charset="0"/>
              <a:buChar char="•"/>
            </a:pPr>
            <a:r>
              <a:rPr lang="en-US" sz="1200" dirty="0">
                <a:solidFill>
                  <a:schemeClr val="tx1"/>
                </a:solidFill>
              </a:rPr>
              <a:t>This approach addresses the </a:t>
            </a:r>
            <a:r>
              <a:rPr lang="en-US" sz="1200" b="1" dirty="0">
                <a:solidFill>
                  <a:schemeClr val="tx1"/>
                </a:solidFill>
              </a:rPr>
              <a:t>more commonly occurring </a:t>
            </a:r>
            <a:r>
              <a:rPr lang="en-US" sz="1200" dirty="0">
                <a:solidFill>
                  <a:schemeClr val="tx1"/>
                </a:solidFill>
              </a:rPr>
              <a:t>event</a:t>
            </a:r>
          </a:p>
          <a:p>
            <a:pPr marL="285750" indent="-285750">
              <a:spcAft>
                <a:spcPts val="600"/>
              </a:spcAft>
              <a:buFont typeface="Arial" panose="020B0604020202020204" pitchFamily="34" charset="0"/>
              <a:buChar char="•"/>
            </a:pPr>
            <a:r>
              <a:rPr lang="en-US" sz="1200" dirty="0">
                <a:solidFill>
                  <a:schemeClr val="tx1"/>
                </a:solidFill>
              </a:rPr>
              <a:t>There is </a:t>
            </a:r>
            <a:r>
              <a:rPr lang="en-US" sz="1200" b="1" dirty="0">
                <a:solidFill>
                  <a:schemeClr val="tx1"/>
                </a:solidFill>
              </a:rPr>
              <a:t>more accurate data </a:t>
            </a:r>
            <a:r>
              <a:rPr lang="en-US" sz="1200" dirty="0">
                <a:solidFill>
                  <a:schemeClr val="tx1"/>
                </a:solidFill>
              </a:rPr>
              <a:t>on these events, making them easier to plan for</a:t>
            </a:r>
          </a:p>
          <a:p>
            <a:pPr marL="285750" indent="-285750">
              <a:spcAft>
                <a:spcPts val="600"/>
              </a:spcAft>
              <a:buFont typeface="Arial" panose="020B0604020202020204" pitchFamily="34" charset="0"/>
              <a:buChar char="•"/>
            </a:pPr>
            <a:r>
              <a:rPr lang="en-US" sz="1200" dirty="0">
                <a:solidFill>
                  <a:schemeClr val="tx1"/>
                </a:solidFill>
              </a:rPr>
              <a:t>Feels like the </a:t>
            </a:r>
            <a:r>
              <a:rPr lang="en-US" sz="1200" b="1" dirty="0">
                <a:solidFill>
                  <a:schemeClr val="tx1"/>
                </a:solidFill>
              </a:rPr>
              <a:t>money spent  as the impact will broader, </a:t>
            </a:r>
            <a:r>
              <a:rPr lang="en-US" sz="1200" dirty="0">
                <a:solidFill>
                  <a:schemeClr val="tx1"/>
                </a:solidFill>
              </a:rPr>
              <a:t>improving the perceived value of the investment</a:t>
            </a:r>
          </a:p>
          <a:p>
            <a:pPr>
              <a:spcAft>
                <a:spcPts val="600"/>
              </a:spcAft>
            </a:pPr>
            <a:endParaRPr lang="en-US" sz="1400" b="1" dirty="0">
              <a:solidFill>
                <a:schemeClr val="accent5"/>
              </a:solidFill>
            </a:endParaRPr>
          </a:p>
          <a:p>
            <a:pPr>
              <a:spcAft>
                <a:spcPts val="600"/>
              </a:spcAft>
            </a:pPr>
            <a:r>
              <a:rPr lang="en-US" sz="1400" b="1" dirty="0">
                <a:solidFill>
                  <a:schemeClr val="accent5"/>
                </a:solidFill>
              </a:rPr>
              <a:t>Reasons behind preference for a </a:t>
            </a:r>
            <a:r>
              <a:rPr lang="en-US" sz="1400" b="1" u="sng" dirty="0">
                <a:solidFill>
                  <a:schemeClr val="accent5"/>
                </a:solidFill>
              </a:rPr>
              <a:t>smaller number </a:t>
            </a:r>
            <a:r>
              <a:rPr lang="en-US" sz="1400" b="1" dirty="0">
                <a:solidFill>
                  <a:schemeClr val="accent5"/>
                </a:solidFill>
              </a:rPr>
              <a:t>of ‘at risk’ areas better able to cope with </a:t>
            </a:r>
            <a:r>
              <a:rPr lang="en-US" sz="1400" b="1" u="sng" dirty="0">
                <a:solidFill>
                  <a:schemeClr val="accent5"/>
                </a:solidFill>
              </a:rPr>
              <a:t>serious storms</a:t>
            </a:r>
            <a:endParaRPr lang="en-US" sz="1200" b="1" u="sng" dirty="0">
              <a:solidFill>
                <a:schemeClr val="accent5"/>
              </a:solidFill>
            </a:endParaRPr>
          </a:p>
          <a:p>
            <a:pPr marL="285750" indent="-285750">
              <a:spcAft>
                <a:spcPts val="600"/>
              </a:spcAft>
              <a:buFont typeface="Arial" panose="020B0604020202020204" pitchFamily="34" charset="0"/>
              <a:buChar char="•"/>
            </a:pPr>
            <a:r>
              <a:rPr lang="en-US" sz="1200" dirty="0">
                <a:solidFill>
                  <a:schemeClr val="tx1"/>
                </a:solidFill>
              </a:rPr>
              <a:t>Named storms are </a:t>
            </a:r>
            <a:r>
              <a:rPr lang="en-US" sz="1200" b="1" dirty="0">
                <a:solidFill>
                  <a:schemeClr val="tx1"/>
                </a:solidFill>
              </a:rPr>
              <a:t>genuinely concerning </a:t>
            </a:r>
            <a:r>
              <a:rPr lang="en-US" sz="1200" dirty="0">
                <a:solidFill>
                  <a:schemeClr val="tx1"/>
                </a:solidFill>
              </a:rPr>
              <a:t>for residents</a:t>
            </a:r>
          </a:p>
          <a:p>
            <a:pPr marL="285750" indent="-285750">
              <a:spcAft>
                <a:spcPts val="600"/>
              </a:spcAft>
              <a:buFont typeface="Arial" panose="020B0604020202020204" pitchFamily="34" charset="0"/>
              <a:buChar char="•"/>
            </a:pPr>
            <a:r>
              <a:rPr lang="en-US" sz="1200" dirty="0">
                <a:solidFill>
                  <a:schemeClr val="tx1"/>
                </a:solidFill>
              </a:rPr>
              <a:t>This approach addresses events with a </a:t>
            </a:r>
            <a:r>
              <a:rPr lang="en-US" sz="1200" b="1" dirty="0">
                <a:solidFill>
                  <a:schemeClr val="tx1"/>
                </a:solidFill>
              </a:rPr>
              <a:t>more devastating impact </a:t>
            </a:r>
            <a:r>
              <a:rPr lang="en-US" sz="1200" dirty="0">
                <a:solidFill>
                  <a:schemeClr val="tx1"/>
                </a:solidFill>
              </a:rPr>
              <a:t>and </a:t>
            </a:r>
            <a:r>
              <a:rPr lang="en-US" sz="1200" b="1" dirty="0">
                <a:solidFill>
                  <a:schemeClr val="tx1"/>
                </a:solidFill>
              </a:rPr>
              <a:t>reduces some of the most severe damage</a:t>
            </a:r>
          </a:p>
          <a:p>
            <a:pPr marL="285750" indent="-285750">
              <a:spcAft>
                <a:spcPts val="600"/>
              </a:spcAft>
              <a:buFont typeface="Arial" panose="020B0604020202020204" pitchFamily="34" charset="0"/>
              <a:buChar char="•"/>
            </a:pPr>
            <a:r>
              <a:rPr lang="en-US" sz="1200" dirty="0">
                <a:solidFill>
                  <a:schemeClr val="tx1"/>
                </a:solidFill>
              </a:rPr>
              <a:t>Allows the focus to be on the most vulnerable areas first</a:t>
            </a:r>
          </a:p>
          <a:p>
            <a:pPr marL="285750" indent="-285750">
              <a:spcAft>
                <a:spcPts val="600"/>
              </a:spcAft>
              <a:buFont typeface="Arial" panose="020B0604020202020204" pitchFamily="34" charset="0"/>
              <a:buChar char="•"/>
            </a:pPr>
            <a:r>
              <a:rPr lang="en-US" sz="1200" dirty="0">
                <a:solidFill>
                  <a:schemeClr val="tx1"/>
                </a:solidFill>
              </a:rPr>
              <a:t>Feels like more of a </a:t>
            </a:r>
            <a:r>
              <a:rPr lang="en-US" sz="1200" b="1" dirty="0">
                <a:solidFill>
                  <a:schemeClr val="tx1"/>
                </a:solidFill>
              </a:rPr>
              <a:t>‘fix forever’ vs ‘quick fix’ </a:t>
            </a:r>
            <a:r>
              <a:rPr lang="en-US" sz="1200" dirty="0">
                <a:solidFill>
                  <a:schemeClr val="tx1"/>
                </a:solidFill>
              </a:rPr>
              <a:t>approach</a:t>
            </a:r>
          </a:p>
          <a:p>
            <a:pPr marL="285750" indent="-285750">
              <a:spcAft>
                <a:spcPts val="600"/>
              </a:spcAft>
              <a:buFont typeface="Arial" panose="020B0604020202020204" pitchFamily="34" charset="0"/>
              <a:buChar char="•"/>
            </a:pPr>
            <a:r>
              <a:rPr lang="en-US" sz="1200" dirty="0">
                <a:solidFill>
                  <a:schemeClr val="tx1"/>
                </a:solidFill>
              </a:rPr>
              <a:t>Resilience at a lower level of weather can be expected</a:t>
            </a:r>
            <a:endParaRPr lang="en-US" sz="1200" dirty="0"/>
          </a:p>
        </p:txBody>
      </p:sp>
      <p:sp>
        <p:nvSpPr>
          <p:cNvPr id="13" name="Speech Bubble: Rectangle with Corners Rounded 12">
            <a:extLst>
              <a:ext uri="{FF2B5EF4-FFF2-40B4-BE49-F238E27FC236}">
                <a16:creationId xmlns:a16="http://schemas.microsoft.com/office/drawing/2014/main" id="{9494BBCE-81B7-5218-54C8-05B451F4F68E}"/>
              </a:ext>
            </a:extLst>
          </p:cNvPr>
          <p:cNvSpPr/>
          <p:nvPr/>
        </p:nvSpPr>
        <p:spPr>
          <a:xfrm>
            <a:off x="4109289" y="3278440"/>
            <a:ext cx="1882158" cy="457143"/>
          </a:xfrm>
          <a:prstGeom prst="wedgeRoundRectCallout">
            <a:avLst>
              <a:gd name="adj1" fmla="val 8972"/>
              <a:gd name="adj2" fmla="val -119041"/>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Higher among those with a higher household income</a:t>
            </a:r>
          </a:p>
        </p:txBody>
      </p:sp>
    </p:spTree>
    <p:extLst>
      <p:ext uri="{BB962C8B-B14F-4D97-AF65-F5344CB8AC3E}">
        <p14:creationId xmlns:p14="http://schemas.microsoft.com/office/powerpoint/2010/main" val="413101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784B-DE17-F849-88F3-B7E373E1642C}"/>
              </a:ext>
            </a:extLst>
          </p:cNvPr>
          <p:cNvSpPr>
            <a:spLocks noGrp="1"/>
          </p:cNvSpPr>
          <p:nvPr>
            <p:ph type="title"/>
          </p:nvPr>
        </p:nvSpPr>
        <p:spPr/>
        <p:txBody>
          <a:bodyPr>
            <a:normAutofit fontScale="90000"/>
          </a:bodyPr>
          <a:lstStyle/>
          <a:p>
            <a:r>
              <a:rPr lang="en-GB" dirty="0"/>
              <a:t>The DCWW ‘preferred approach’ of incremental improvement with an element of targeted small zone is felt to be a sensible hybrid</a:t>
            </a:r>
          </a:p>
        </p:txBody>
      </p:sp>
      <p:pic>
        <p:nvPicPr>
          <p:cNvPr id="14" name="Picture Placeholder 13">
            <a:extLst>
              <a:ext uri="{FF2B5EF4-FFF2-40B4-BE49-F238E27FC236}">
                <a16:creationId xmlns:a16="http://schemas.microsoft.com/office/drawing/2014/main" id="{27BD29CD-7F18-C778-9525-0993F9B15390}"/>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CA2385C4-2BAC-5042-9488-3FF200772FA7}"/>
              </a:ext>
            </a:extLst>
          </p:cNvPr>
          <p:cNvSpPr>
            <a:spLocks noGrp="1"/>
          </p:cNvSpPr>
          <p:nvPr>
            <p:ph type="sldNum" sz="quarter" idx="27"/>
          </p:nvPr>
        </p:nvSpPr>
        <p:spPr>
          <a:xfrm>
            <a:off x="11328400" y="6437472"/>
            <a:ext cx="863600" cy="365125"/>
          </a:xfrm>
        </p:spPr>
        <p:txBody>
          <a:bodyPr/>
          <a:lstStyle/>
          <a:p>
            <a:fld id="{092066E3-CA02-4CFD-B2F6-56999925DBAC}" type="slidenum">
              <a:rPr lang="en-US" smtClean="0"/>
              <a:pPr/>
              <a:t>15</a:t>
            </a:fld>
            <a:endParaRPr lang="en-US" dirty="0"/>
          </a:p>
        </p:txBody>
      </p:sp>
      <p:grpSp>
        <p:nvGrpSpPr>
          <p:cNvPr id="55" name="Group 54">
            <a:extLst>
              <a:ext uri="{FF2B5EF4-FFF2-40B4-BE49-F238E27FC236}">
                <a16:creationId xmlns:a16="http://schemas.microsoft.com/office/drawing/2014/main" id="{D581893B-92CB-EE46-A58C-BC3306F74C1D}"/>
              </a:ext>
            </a:extLst>
          </p:cNvPr>
          <p:cNvGrpSpPr/>
          <p:nvPr/>
        </p:nvGrpSpPr>
        <p:grpSpPr>
          <a:xfrm>
            <a:off x="2719253" y="1291910"/>
            <a:ext cx="9042112" cy="721654"/>
            <a:chOff x="2610196" y="1174464"/>
            <a:chExt cx="9042112" cy="721654"/>
          </a:xfrm>
        </p:grpSpPr>
        <p:sp>
          <p:nvSpPr>
            <p:cNvPr id="20" name="Text Placeholder 94">
              <a:extLst>
                <a:ext uri="{FF2B5EF4-FFF2-40B4-BE49-F238E27FC236}">
                  <a16:creationId xmlns:a16="http://schemas.microsoft.com/office/drawing/2014/main" id="{DA73A2B7-9196-8D41-AF16-11C2CE3442C0}"/>
                </a:ext>
              </a:extLst>
            </p:cNvPr>
            <p:cNvSpPr txBox="1">
              <a:spLocks/>
            </p:cNvSpPr>
            <p:nvPr/>
          </p:nvSpPr>
          <p:spPr>
            <a:xfrm>
              <a:off x="4691448" y="1174464"/>
              <a:ext cx="6960860" cy="721654"/>
            </a:xfrm>
            <a:prstGeom prst="rect">
              <a:avLst/>
            </a:prstGeom>
          </p:spPr>
          <p:txBody>
            <a:bodyPr anchor="ctr" anchorCtr="0">
              <a:noAutofit/>
            </a:bodyPr>
            <a:lstStyle>
              <a:lvl1pPr marL="0" indent="0" algn="l" defTabSz="914400" rtl="0" eaLnBrk="1" latinLnBrk="0" hangingPunct="1">
                <a:lnSpc>
                  <a:spcPct val="13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US" sz="1400" dirty="0"/>
                <a:t>Strong consensus that preferred incremental approach with targeted small zone approach where appropriate is a </a:t>
              </a:r>
              <a:r>
                <a:rPr lang="en-US" sz="1400" b="1" dirty="0"/>
                <a:t>positive direction of travel for DCWW</a:t>
              </a:r>
            </a:p>
          </p:txBody>
        </p:sp>
        <p:sp>
          <p:nvSpPr>
            <p:cNvPr id="27" name="Oval 26">
              <a:extLst>
                <a:ext uri="{FF2B5EF4-FFF2-40B4-BE49-F238E27FC236}">
                  <a16:creationId xmlns:a16="http://schemas.microsoft.com/office/drawing/2014/main" id="{14EE6F41-A37C-4645-ACF7-7AD7607BF6F6}"/>
                </a:ext>
              </a:extLst>
            </p:cNvPr>
            <p:cNvSpPr>
              <a:spLocks noChangeAspect="1"/>
            </p:cNvSpPr>
            <p:nvPr/>
          </p:nvSpPr>
          <p:spPr>
            <a:xfrm>
              <a:off x="4151448" y="1265291"/>
              <a:ext cx="540000" cy="540000"/>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accent1"/>
                  </a:solidFill>
                </a:rPr>
                <a:t>01</a:t>
              </a:r>
            </a:p>
          </p:txBody>
        </p:sp>
        <p:cxnSp>
          <p:nvCxnSpPr>
            <p:cNvPr id="8" name="Straight Arrow Connector 7">
              <a:extLst>
                <a:ext uri="{FF2B5EF4-FFF2-40B4-BE49-F238E27FC236}">
                  <a16:creationId xmlns:a16="http://schemas.microsoft.com/office/drawing/2014/main" id="{E78DA2B0-494B-424C-A09F-650021E3BA1E}"/>
                </a:ext>
              </a:extLst>
            </p:cNvPr>
            <p:cNvCxnSpPr>
              <a:cxnSpLocks/>
              <a:stCxn id="27" idx="2"/>
            </p:cNvCxnSpPr>
            <p:nvPr/>
          </p:nvCxnSpPr>
          <p:spPr>
            <a:xfrm flipH="1">
              <a:off x="2610196" y="1535291"/>
              <a:ext cx="1541252" cy="0"/>
            </a:xfrm>
            <a:prstGeom prst="straightConnector1">
              <a:avLst/>
            </a:prstGeom>
            <a:ln w="12700">
              <a:tailEnd type="oval" w="lg" len="lg"/>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A6162585-F2CB-8C4F-8358-DB944D888A05}"/>
              </a:ext>
            </a:extLst>
          </p:cNvPr>
          <p:cNvGrpSpPr/>
          <p:nvPr/>
        </p:nvGrpSpPr>
        <p:grpSpPr>
          <a:xfrm>
            <a:off x="3605645" y="2141646"/>
            <a:ext cx="8155720" cy="721654"/>
            <a:chOff x="3605645" y="2074534"/>
            <a:chExt cx="8155720" cy="721654"/>
          </a:xfrm>
        </p:grpSpPr>
        <p:sp>
          <p:nvSpPr>
            <p:cNvPr id="21" name="Text Placeholder 94">
              <a:extLst>
                <a:ext uri="{FF2B5EF4-FFF2-40B4-BE49-F238E27FC236}">
                  <a16:creationId xmlns:a16="http://schemas.microsoft.com/office/drawing/2014/main" id="{A1A2D028-8AFB-4B4D-B008-F6A729DE1A56}"/>
                </a:ext>
              </a:extLst>
            </p:cNvPr>
            <p:cNvSpPr txBox="1">
              <a:spLocks/>
            </p:cNvSpPr>
            <p:nvPr/>
          </p:nvSpPr>
          <p:spPr>
            <a:xfrm>
              <a:off x="5562909" y="2074534"/>
              <a:ext cx="6198456" cy="721654"/>
            </a:xfrm>
            <a:prstGeom prst="rect">
              <a:avLst/>
            </a:prstGeom>
          </p:spPr>
          <p:txBody>
            <a:bodyPr anchor="ctr" anchorCtr="0">
              <a:noAutofit/>
            </a:bodyPr>
            <a:lstStyle>
              <a:lvl1pPr marL="0" indent="0" algn="l" defTabSz="914400" rtl="0" eaLnBrk="1" latinLnBrk="0" hangingPunct="1">
                <a:lnSpc>
                  <a:spcPct val="13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1400" dirty="0"/>
                <a:t>Benefit to </a:t>
              </a:r>
              <a:r>
                <a:rPr lang="en-US" sz="1400" b="1" dirty="0"/>
                <a:t>wide number of communities </a:t>
              </a:r>
              <a:r>
                <a:rPr lang="en-US" sz="1400" dirty="0"/>
                <a:t>more quickly and thus providing value</a:t>
              </a:r>
            </a:p>
          </p:txBody>
        </p:sp>
        <p:sp>
          <p:nvSpPr>
            <p:cNvPr id="28" name="Oval 27">
              <a:extLst>
                <a:ext uri="{FF2B5EF4-FFF2-40B4-BE49-F238E27FC236}">
                  <a16:creationId xmlns:a16="http://schemas.microsoft.com/office/drawing/2014/main" id="{A862B11D-D1FF-4B43-86EF-7678A8504C96}"/>
                </a:ext>
              </a:extLst>
            </p:cNvPr>
            <p:cNvSpPr>
              <a:spLocks noChangeAspect="1"/>
            </p:cNvSpPr>
            <p:nvPr/>
          </p:nvSpPr>
          <p:spPr>
            <a:xfrm>
              <a:off x="5022909" y="2165361"/>
              <a:ext cx="540000" cy="5400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accent2"/>
                  </a:solidFill>
                </a:rPr>
                <a:t>02</a:t>
              </a:r>
            </a:p>
          </p:txBody>
        </p:sp>
        <p:cxnSp>
          <p:nvCxnSpPr>
            <p:cNvPr id="36" name="Straight Arrow Connector 35">
              <a:extLst>
                <a:ext uri="{FF2B5EF4-FFF2-40B4-BE49-F238E27FC236}">
                  <a16:creationId xmlns:a16="http://schemas.microsoft.com/office/drawing/2014/main" id="{F7B154D4-120C-8C4A-B86C-FB96E3827C6F}"/>
                </a:ext>
              </a:extLst>
            </p:cNvPr>
            <p:cNvCxnSpPr>
              <a:cxnSpLocks/>
              <a:stCxn id="28" idx="2"/>
            </p:cNvCxnSpPr>
            <p:nvPr/>
          </p:nvCxnSpPr>
          <p:spPr>
            <a:xfrm flipH="1" flipV="1">
              <a:off x="3605645" y="2429762"/>
              <a:ext cx="1417264" cy="0"/>
            </a:xfrm>
            <a:prstGeom prst="straightConnector1">
              <a:avLst/>
            </a:prstGeom>
            <a:ln w="127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F2033CE3-4F7D-DF44-AF3A-25DD972B8ED3}"/>
              </a:ext>
            </a:extLst>
          </p:cNvPr>
          <p:cNvGrpSpPr/>
          <p:nvPr/>
        </p:nvGrpSpPr>
        <p:grpSpPr>
          <a:xfrm>
            <a:off x="3945082" y="2974604"/>
            <a:ext cx="7804007" cy="721654"/>
            <a:chOff x="3945082" y="2974604"/>
            <a:chExt cx="7804007" cy="721654"/>
          </a:xfrm>
        </p:grpSpPr>
        <p:sp>
          <p:nvSpPr>
            <p:cNvPr id="22" name="Text Placeholder 94">
              <a:extLst>
                <a:ext uri="{FF2B5EF4-FFF2-40B4-BE49-F238E27FC236}">
                  <a16:creationId xmlns:a16="http://schemas.microsoft.com/office/drawing/2014/main" id="{283D2B4F-F9E8-044D-9ACF-D9C4F09DB725}"/>
                </a:ext>
              </a:extLst>
            </p:cNvPr>
            <p:cNvSpPr txBox="1">
              <a:spLocks/>
            </p:cNvSpPr>
            <p:nvPr/>
          </p:nvSpPr>
          <p:spPr>
            <a:xfrm>
              <a:off x="6039013" y="2974604"/>
              <a:ext cx="5710076" cy="721654"/>
            </a:xfrm>
            <a:prstGeom prst="rect">
              <a:avLst/>
            </a:prstGeom>
          </p:spPr>
          <p:txBody>
            <a:bodyPr anchor="ctr" anchorCtr="0">
              <a:noAutofit/>
            </a:bodyPr>
            <a:lstStyle>
              <a:lvl1pPr marL="0" indent="0" algn="l" defTabSz="914400" rtl="0" eaLnBrk="1" latinLnBrk="0" hangingPunct="1">
                <a:lnSpc>
                  <a:spcPct val="13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1400" dirty="0"/>
                <a:t>Acknowledges that there </a:t>
              </a:r>
              <a:r>
                <a:rPr lang="en-US" sz="1400" b="1" dirty="0"/>
                <a:t>cannot be a universal approach </a:t>
              </a:r>
              <a:r>
                <a:rPr lang="en-US" sz="1400" dirty="0"/>
                <a:t>and shows flexibility by applying small zone approach in some (assumed higher risk) areas</a:t>
              </a:r>
            </a:p>
          </p:txBody>
        </p:sp>
        <p:sp>
          <p:nvSpPr>
            <p:cNvPr id="29" name="Oval 28">
              <a:extLst>
                <a:ext uri="{FF2B5EF4-FFF2-40B4-BE49-F238E27FC236}">
                  <a16:creationId xmlns:a16="http://schemas.microsoft.com/office/drawing/2014/main" id="{7B9FF3EF-0D1A-DD4F-8F25-5615B2C5430E}"/>
                </a:ext>
              </a:extLst>
            </p:cNvPr>
            <p:cNvSpPr>
              <a:spLocks noChangeAspect="1"/>
            </p:cNvSpPr>
            <p:nvPr/>
          </p:nvSpPr>
          <p:spPr>
            <a:xfrm>
              <a:off x="5499013" y="3065431"/>
              <a:ext cx="540000" cy="5400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accent3"/>
                  </a:solidFill>
                </a:rPr>
                <a:t>03</a:t>
              </a:r>
            </a:p>
          </p:txBody>
        </p:sp>
        <p:cxnSp>
          <p:nvCxnSpPr>
            <p:cNvPr id="39" name="Straight Arrow Connector 38">
              <a:extLst>
                <a:ext uri="{FF2B5EF4-FFF2-40B4-BE49-F238E27FC236}">
                  <a16:creationId xmlns:a16="http://schemas.microsoft.com/office/drawing/2014/main" id="{E8597837-021F-EF43-8C51-3CB651105AE4}"/>
                </a:ext>
              </a:extLst>
            </p:cNvPr>
            <p:cNvCxnSpPr>
              <a:cxnSpLocks/>
              <a:stCxn id="29" idx="2"/>
            </p:cNvCxnSpPr>
            <p:nvPr/>
          </p:nvCxnSpPr>
          <p:spPr>
            <a:xfrm flipH="1">
              <a:off x="3945082" y="3335431"/>
              <a:ext cx="1553931" cy="0"/>
            </a:xfrm>
            <a:prstGeom prst="straightConnector1">
              <a:avLst/>
            </a:prstGeom>
            <a:ln w="127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B0331-16E5-3C48-97EB-A671A8FA967A}"/>
              </a:ext>
            </a:extLst>
          </p:cNvPr>
          <p:cNvGrpSpPr/>
          <p:nvPr/>
        </p:nvGrpSpPr>
        <p:grpSpPr>
          <a:xfrm>
            <a:off x="3825634" y="4067621"/>
            <a:ext cx="7923454" cy="721654"/>
            <a:chOff x="3934691" y="3874674"/>
            <a:chExt cx="7923454" cy="721654"/>
          </a:xfrm>
        </p:grpSpPr>
        <p:sp>
          <p:nvSpPr>
            <p:cNvPr id="23" name="Text Placeholder 94">
              <a:extLst>
                <a:ext uri="{FF2B5EF4-FFF2-40B4-BE49-F238E27FC236}">
                  <a16:creationId xmlns:a16="http://schemas.microsoft.com/office/drawing/2014/main" id="{B56FED32-51E6-0146-A4B5-0899FB59C48B}"/>
                </a:ext>
              </a:extLst>
            </p:cNvPr>
            <p:cNvSpPr txBox="1">
              <a:spLocks/>
            </p:cNvSpPr>
            <p:nvPr/>
          </p:nvSpPr>
          <p:spPr>
            <a:xfrm>
              <a:off x="6039013" y="3874674"/>
              <a:ext cx="5819132" cy="721654"/>
            </a:xfrm>
            <a:prstGeom prst="rect">
              <a:avLst/>
            </a:prstGeom>
          </p:spPr>
          <p:txBody>
            <a:bodyPr anchor="ctr" anchorCtr="0">
              <a:noAutofit/>
            </a:bodyPr>
            <a:lstStyle>
              <a:lvl1pPr marL="0" indent="0" algn="l" defTabSz="914400" rtl="0" eaLnBrk="1" latinLnBrk="0" hangingPunct="1">
                <a:lnSpc>
                  <a:spcPct val="13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1400" b="1" dirty="0"/>
                <a:t>The preferred approach feels like a proactive, long term approach that addresses issues at source </a:t>
              </a:r>
              <a:r>
                <a:rPr lang="en-US" sz="1400" dirty="0"/>
                <a:t>– thus meeting many of the core expectations and principles outlined in earlier research – by contrast the standard approach feels reactive and more expensive in the long run</a:t>
              </a:r>
            </a:p>
          </p:txBody>
        </p:sp>
        <p:sp>
          <p:nvSpPr>
            <p:cNvPr id="30" name="Oval 29">
              <a:extLst>
                <a:ext uri="{FF2B5EF4-FFF2-40B4-BE49-F238E27FC236}">
                  <a16:creationId xmlns:a16="http://schemas.microsoft.com/office/drawing/2014/main" id="{8469D810-E2EB-BF47-82F3-C1CFD0D337CA}"/>
                </a:ext>
              </a:extLst>
            </p:cNvPr>
            <p:cNvSpPr>
              <a:spLocks noChangeAspect="1"/>
            </p:cNvSpPr>
            <p:nvPr/>
          </p:nvSpPr>
          <p:spPr>
            <a:xfrm>
              <a:off x="5499013" y="3965501"/>
              <a:ext cx="540000" cy="54000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accent4"/>
                  </a:solidFill>
                </a:rPr>
                <a:t>04</a:t>
              </a:r>
            </a:p>
          </p:txBody>
        </p:sp>
        <p:cxnSp>
          <p:nvCxnSpPr>
            <p:cNvPr id="42" name="Straight Arrow Connector 41">
              <a:extLst>
                <a:ext uri="{FF2B5EF4-FFF2-40B4-BE49-F238E27FC236}">
                  <a16:creationId xmlns:a16="http://schemas.microsoft.com/office/drawing/2014/main" id="{F7564B47-3044-9942-B60C-ED0500514C00}"/>
                </a:ext>
              </a:extLst>
            </p:cNvPr>
            <p:cNvCxnSpPr>
              <a:cxnSpLocks/>
              <a:stCxn id="30" idx="2"/>
            </p:cNvCxnSpPr>
            <p:nvPr/>
          </p:nvCxnSpPr>
          <p:spPr>
            <a:xfrm flipH="1">
              <a:off x="3934691" y="4235501"/>
              <a:ext cx="1564322" cy="0"/>
            </a:xfrm>
            <a:prstGeom prst="straightConnector1">
              <a:avLst/>
            </a:prstGeom>
            <a:ln w="127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grpSp>
      <p:sp>
        <p:nvSpPr>
          <p:cNvPr id="3" name="Speech Bubble: Rectangle with Corners Rounded 2">
            <a:extLst>
              <a:ext uri="{FF2B5EF4-FFF2-40B4-BE49-F238E27FC236}">
                <a16:creationId xmlns:a16="http://schemas.microsoft.com/office/drawing/2014/main" id="{5A4004C4-C7DE-735B-D241-68B06E666B47}"/>
              </a:ext>
            </a:extLst>
          </p:cNvPr>
          <p:cNvSpPr/>
          <p:nvPr/>
        </p:nvSpPr>
        <p:spPr>
          <a:xfrm>
            <a:off x="3945082" y="5094456"/>
            <a:ext cx="1645602" cy="1110463"/>
          </a:xfrm>
          <a:prstGeom prst="wedgeRoundRectCallout">
            <a:avLst>
              <a:gd name="adj1" fmla="val -63314"/>
              <a:gd name="adj2" fmla="val -3964"/>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 think it’s [preferred approach] a cautious but sensible approach and will be reviewed often along the way”</a:t>
            </a:r>
          </a:p>
        </p:txBody>
      </p:sp>
      <p:sp>
        <p:nvSpPr>
          <p:cNvPr id="5" name="Speech Bubble: Rectangle with Corners Rounded 4">
            <a:extLst>
              <a:ext uri="{FF2B5EF4-FFF2-40B4-BE49-F238E27FC236}">
                <a16:creationId xmlns:a16="http://schemas.microsoft.com/office/drawing/2014/main" id="{B509F4A2-47D6-6F38-575C-04BEC705BFD6}"/>
              </a:ext>
            </a:extLst>
          </p:cNvPr>
          <p:cNvSpPr/>
          <p:nvPr/>
        </p:nvSpPr>
        <p:spPr>
          <a:xfrm>
            <a:off x="9521505" y="5107145"/>
            <a:ext cx="2238694" cy="1330327"/>
          </a:xfrm>
          <a:prstGeom prst="wedgeRoundRectCallout">
            <a:avLst>
              <a:gd name="adj1" fmla="val -59635"/>
              <a:gd name="adj2" fmla="val -1579"/>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 would agree with the preferred approach.  It feels this fits with the plan put forward.  There isn’t going to be a one size fits all approach and that is recognised here”</a:t>
            </a:r>
          </a:p>
        </p:txBody>
      </p:sp>
      <p:sp>
        <p:nvSpPr>
          <p:cNvPr id="7" name="Speech Bubble: Rectangle with Corners Rounded 6">
            <a:extLst>
              <a:ext uri="{FF2B5EF4-FFF2-40B4-BE49-F238E27FC236}">
                <a16:creationId xmlns:a16="http://schemas.microsoft.com/office/drawing/2014/main" id="{31A23054-55E6-014C-1B10-F63323B04105}"/>
              </a:ext>
            </a:extLst>
          </p:cNvPr>
          <p:cNvSpPr/>
          <p:nvPr/>
        </p:nvSpPr>
        <p:spPr>
          <a:xfrm>
            <a:off x="6375633" y="5109353"/>
            <a:ext cx="2378398" cy="1328119"/>
          </a:xfrm>
          <a:prstGeom prst="wedgeRoundRectCallout">
            <a:avLst>
              <a:gd name="adj1" fmla="val -57801"/>
              <a:gd name="adj2" fmla="val 2988"/>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“It’s essential to take into account the way the networks are interlinked and potential knock-on effects or multiple gains.  I would expect this as a customer to achieve maximum cost efficiency”</a:t>
            </a:r>
          </a:p>
        </p:txBody>
      </p:sp>
      <p:pic>
        <p:nvPicPr>
          <p:cNvPr id="9" name="Picture 2" descr="Man ">
            <a:extLst>
              <a:ext uri="{FF2B5EF4-FFF2-40B4-BE49-F238E27FC236}">
                <a16:creationId xmlns:a16="http://schemas.microsoft.com/office/drawing/2014/main" id="{68A9B56A-A648-70C3-141A-CD63AD6D6F08}"/>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49068" y="5122576"/>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oman ">
            <a:extLst>
              <a:ext uri="{FF2B5EF4-FFF2-40B4-BE49-F238E27FC236}">
                <a16:creationId xmlns:a16="http://schemas.microsoft.com/office/drawing/2014/main" id="{FC086485-74FD-E0A3-AA97-8811EA2F119A}"/>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17566" y="5797068"/>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oman ">
            <a:extLst>
              <a:ext uri="{FF2B5EF4-FFF2-40B4-BE49-F238E27FC236}">
                <a16:creationId xmlns:a16="http://schemas.microsoft.com/office/drawing/2014/main" id="{29F6B0C7-5427-1F27-5691-3147B05E610A}"/>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61598" y="5786797"/>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21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4638F7-96D1-D48D-A3FA-8E74BED4226D}"/>
              </a:ext>
            </a:extLst>
          </p:cNvPr>
          <p:cNvSpPr>
            <a:spLocks noGrp="1"/>
          </p:cNvSpPr>
          <p:nvPr>
            <p:ph type="sldNum" sz="quarter" idx="12"/>
          </p:nvPr>
        </p:nvSpPr>
        <p:spPr/>
        <p:txBody>
          <a:bodyPr/>
          <a:lstStyle/>
          <a:p>
            <a:fld id="{092066E3-CA02-4CFD-B2F6-56999925DBAC}" type="slidenum">
              <a:rPr lang="en-US" smtClean="0"/>
              <a:pPr/>
              <a:t>16</a:t>
            </a:fld>
            <a:endParaRPr lang="en-US" dirty="0"/>
          </a:p>
        </p:txBody>
      </p:sp>
      <p:sp>
        <p:nvSpPr>
          <p:cNvPr id="3" name="Title 2">
            <a:extLst>
              <a:ext uri="{FF2B5EF4-FFF2-40B4-BE49-F238E27FC236}">
                <a16:creationId xmlns:a16="http://schemas.microsoft.com/office/drawing/2014/main" id="{918175B7-DDF3-2E99-625E-F89A6567AA49}"/>
              </a:ext>
            </a:extLst>
          </p:cNvPr>
          <p:cNvSpPr>
            <a:spLocks noGrp="1"/>
          </p:cNvSpPr>
          <p:nvPr>
            <p:ph type="title"/>
          </p:nvPr>
        </p:nvSpPr>
        <p:spPr>
          <a:xfrm>
            <a:off x="442913" y="365126"/>
            <a:ext cx="11306175" cy="545694"/>
          </a:xfrm>
        </p:spPr>
        <p:txBody>
          <a:bodyPr>
            <a:normAutofit fontScale="90000"/>
          </a:bodyPr>
          <a:lstStyle/>
          <a:p>
            <a:r>
              <a:rPr lang="en-GB" dirty="0"/>
              <a:t>In terms of possible spills from storm overflows, zero spills feels an apt end goal – but due to cost implications, many are willing to compromise</a:t>
            </a:r>
          </a:p>
        </p:txBody>
      </p:sp>
      <p:sp>
        <p:nvSpPr>
          <p:cNvPr id="4" name="Text Placeholder 3">
            <a:extLst>
              <a:ext uri="{FF2B5EF4-FFF2-40B4-BE49-F238E27FC236}">
                <a16:creationId xmlns:a16="http://schemas.microsoft.com/office/drawing/2014/main" id="{D8D03BB5-6A70-26F2-366E-D95ACA45C69F}"/>
              </a:ext>
            </a:extLst>
          </p:cNvPr>
          <p:cNvSpPr>
            <a:spLocks noGrp="1"/>
          </p:cNvSpPr>
          <p:nvPr>
            <p:ph type="body" sz="quarter" idx="19"/>
          </p:nvPr>
        </p:nvSpPr>
        <p:spPr/>
        <p:txBody>
          <a:bodyPr/>
          <a:lstStyle/>
          <a:p>
            <a:pPr>
              <a:spcAft>
                <a:spcPts val="0"/>
              </a:spcAft>
            </a:pPr>
            <a:r>
              <a:rPr lang="en-US" dirty="0"/>
              <a:t>D10: Once Welsh Water has confirmed that no environmental harm will be done as a result of any spills, which of the following would you prefer Welsh Water to aim for? </a:t>
            </a:r>
          </a:p>
          <a:p>
            <a:pPr>
              <a:spcAft>
                <a:spcPts val="0"/>
              </a:spcAft>
            </a:pPr>
            <a:r>
              <a:rPr lang="en-US" dirty="0"/>
              <a:t>Base: Welsh Water household customers (500), aged 18-34 (166)</a:t>
            </a:r>
            <a:endParaRPr lang="en-GB" dirty="0"/>
          </a:p>
        </p:txBody>
      </p:sp>
      <p:sp>
        <p:nvSpPr>
          <p:cNvPr id="6" name="Text Placeholder 5">
            <a:extLst>
              <a:ext uri="{FF2B5EF4-FFF2-40B4-BE49-F238E27FC236}">
                <a16:creationId xmlns:a16="http://schemas.microsoft.com/office/drawing/2014/main" id="{DA0C06D5-219D-EED4-CF9E-42D57A703618}"/>
              </a:ext>
            </a:extLst>
          </p:cNvPr>
          <p:cNvSpPr>
            <a:spLocks noGrp="1"/>
          </p:cNvSpPr>
          <p:nvPr>
            <p:ph type="body" sz="quarter" idx="15"/>
          </p:nvPr>
        </p:nvSpPr>
        <p:spPr/>
        <p:txBody>
          <a:bodyPr/>
          <a:lstStyle/>
          <a:p>
            <a:r>
              <a:rPr lang="en-US" dirty="0"/>
              <a:t>Spill target</a:t>
            </a:r>
            <a:endParaRPr lang="en-GB" dirty="0"/>
          </a:p>
        </p:txBody>
      </p:sp>
      <p:sp>
        <p:nvSpPr>
          <p:cNvPr id="7" name="Text Placeholder 6">
            <a:extLst>
              <a:ext uri="{FF2B5EF4-FFF2-40B4-BE49-F238E27FC236}">
                <a16:creationId xmlns:a16="http://schemas.microsoft.com/office/drawing/2014/main" id="{9B71EA45-9901-6594-CCAF-5A7B44F230C9}"/>
              </a:ext>
            </a:extLst>
          </p:cNvPr>
          <p:cNvSpPr>
            <a:spLocks noGrp="1"/>
          </p:cNvSpPr>
          <p:nvPr>
            <p:ph type="body" sz="quarter" idx="25"/>
          </p:nvPr>
        </p:nvSpPr>
        <p:spPr>
          <a:xfrm>
            <a:off x="454026" y="1663420"/>
            <a:ext cx="5570537" cy="293350"/>
          </a:xfrm>
        </p:spPr>
        <p:txBody>
          <a:bodyPr/>
          <a:lstStyle/>
          <a:p>
            <a:r>
              <a:rPr lang="en-US" dirty="0"/>
              <a:t>Welsh Water household customers</a:t>
            </a:r>
            <a:endParaRPr lang="en-GB" dirty="0"/>
          </a:p>
        </p:txBody>
      </p:sp>
      <p:graphicFrame>
        <p:nvGraphicFramePr>
          <p:cNvPr id="10" name="Chart 9">
            <a:extLst>
              <a:ext uri="{FF2B5EF4-FFF2-40B4-BE49-F238E27FC236}">
                <a16:creationId xmlns:a16="http://schemas.microsoft.com/office/drawing/2014/main" id="{FA988E77-87E4-68A8-10E4-DEC31ACDF1F2}"/>
              </a:ext>
            </a:extLst>
          </p:cNvPr>
          <p:cNvGraphicFramePr/>
          <p:nvPr/>
        </p:nvGraphicFramePr>
        <p:xfrm>
          <a:off x="454026" y="2011144"/>
          <a:ext cx="5570537" cy="434980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6">
            <a:extLst>
              <a:ext uri="{FF2B5EF4-FFF2-40B4-BE49-F238E27FC236}">
                <a16:creationId xmlns:a16="http://schemas.microsoft.com/office/drawing/2014/main" id="{066DB73A-C8F5-0CDC-6018-02B512D04886}"/>
              </a:ext>
            </a:extLst>
          </p:cNvPr>
          <p:cNvSpPr txBox="1">
            <a:spLocks/>
          </p:cNvSpPr>
          <p:nvPr/>
        </p:nvSpPr>
        <p:spPr>
          <a:xfrm>
            <a:off x="6096000" y="1426129"/>
            <a:ext cx="5641974" cy="4934824"/>
          </a:xfrm>
          <a:prstGeom prst="rect">
            <a:avLst/>
          </a:prstGeom>
          <a:ln w="28575">
            <a:noFill/>
            <a:prstDash val="dash"/>
          </a:ln>
        </p:spPr>
        <p:txBody>
          <a:bodyPr anchor="ctr"/>
          <a:lstStyle>
            <a:defPPr>
              <a:defRPr lang="en-US"/>
            </a:defPPr>
            <a:lvl1pPr indent="0">
              <a:lnSpc>
                <a:spcPct val="90000"/>
              </a:lnSpc>
              <a:spcBef>
                <a:spcPts val="0"/>
              </a:spcBef>
              <a:buFont typeface="Arial" panose="020B0604020202020204" pitchFamily="34" charset="0"/>
              <a:buNone/>
              <a:defRPr sz="1400">
                <a:cs typeface="Arial" panose="020B0604020202020204" pitchFamily="34" charset="0"/>
              </a:defRPr>
            </a:lvl1pPr>
            <a:lvl2pPr marL="685800" indent="-228600">
              <a:lnSpc>
                <a:spcPct val="9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050">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05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spcAft>
                <a:spcPts val="600"/>
              </a:spcAft>
            </a:pPr>
            <a:r>
              <a:rPr lang="en-US" b="1" dirty="0">
                <a:solidFill>
                  <a:schemeClr val="accent1"/>
                </a:solidFill>
              </a:rPr>
              <a:t>Customers don’t believe they should have to suffer from sewage…</a:t>
            </a:r>
          </a:p>
          <a:p>
            <a:pPr marL="171450" indent="-171450">
              <a:spcAft>
                <a:spcPts val="600"/>
              </a:spcAft>
              <a:buFont typeface="Arial" panose="020B0604020202020204" pitchFamily="34" charset="0"/>
              <a:buChar char="•"/>
            </a:pPr>
            <a:r>
              <a:rPr lang="en-US" sz="1200" dirty="0">
                <a:cs typeface="+mn-cs"/>
              </a:rPr>
              <a:t>There is recognition that this is </a:t>
            </a:r>
            <a:r>
              <a:rPr lang="en-US" sz="1200" b="1" dirty="0">
                <a:cs typeface="+mn-cs"/>
              </a:rPr>
              <a:t>‘goal’ rather than an achievable outcome.</a:t>
            </a:r>
          </a:p>
          <a:p>
            <a:pPr marL="171450" indent="-171450">
              <a:spcAft>
                <a:spcPts val="600"/>
              </a:spcAft>
              <a:buFont typeface="Arial" panose="020B0604020202020204" pitchFamily="34" charset="0"/>
              <a:buChar char="•"/>
            </a:pPr>
            <a:r>
              <a:rPr lang="en-US" sz="1200" dirty="0">
                <a:cs typeface="+mn-cs"/>
              </a:rPr>
              <a:t>Some are concerned that in a cost of living crisis, </a:t>
            </a:r>
            <a:r>
              <a:rPr lang="en-US" sz="1200" b="1" dirty="0">
                <a:cs typeface="+mn-cs"/>
              </a:rPr>
              <a:t>working to end destinations of zero may result in unnecessary bill increases</a:t>
            </a:r>
          </a:p>
          <a:p>
            <a:pPr marL="171450" indent="-171450">
              <a:spcAft>
                <a:spcPts val="600"/>
              </a:spcAft>
              <a:buFont typeface="Arial" panose="020B0604020202020204" pitchFamily="34" charset="0"/>
              <a:buChar char="•"/>
            </a:pPr>
            <a:r>
              <a:rPr lang="en-US" sz="1200" dirty="0">
                <a:cs typeface="+mn-cs"/>
              </a:rPr>
              <a:t>But, there are those who reach the conclusion that </a:t>
            </a:r>
            <a:r>
              <a:rPr lang="en-US" sz="1200" b="1" dirty="0">
                <a:cs typeface="+mn-cs"/>
              </a:rPr>
              <a:t>compromise is not an option in spite of the huge investment required</a:t>
            </a:r>
            <a:r>
              <a:rPr lang="en-US" sz="1200" dirty="0">
                <a:cs typeface="+mn-cs"/>
              </a:rPr>
              <a:t>, and they want to push for zero spills.  </a:t>
            </a:r>
          </a:p>
          <a:p>
            <a:pPr>
              <a:spcBef>
                <a:spcPts val="600"/>
              </a:spcBef>
              <a:spcAft>
                <a:spcPts val="600"/>
              </a:spcAft>
            </a:pPr>
            <a:r>
              <a:rPr lang="en-US" b="1" dirty="0">
                <a:solidFill>
                  <a:schemeClr val="accent2"/>
                </a:solidFill>
              </a:rPr>
              <a:t>Presenting two scenarios results in customers trading off the potential impact of spills in their home vs spills in rivers and coastal areas</a:t>
            </a:r>
          </a:p>
          <a:p>
            <a:pPr marL="171450" indent="-171450">
              <a:spcAft>
                <a:spcPts val="600"/>
              </a:spcAft>
              <a:buFont typeface="Arial" panose="020B0604020202020204" pitchFamily="34" charset="0"/>
              <a:buChar char="•"/>
            </a:pPr>
            <a:r>
              <a:rPr lang="en-US" sz="1200" dirty="0">
                <a:cs typeface="+mn-cs"/>
              </a:rPr>
              <a:t>Either way, when presented with likely costs, </a:t>
            </a:r>
            <a:r>
              <a:rPr lang="en-US" sz="1200" b="1" dirty="0">
                <a:cs typeface="+mn-cs"/>
              </a:rPr>
              <a:t>the amounts of money are felt to be disturbingly large </a:t>
            </a:r>
            <a:r>
              <a:rPr lang="en-US" sz="1200" dirty="0">
                <a:cs typeface="+mn-cs"/>
              </a:rPr>
              <a:t>(‘like Monopoly money’)</a:t>
            </a:r>
          </a:p>
          <a:p>
            <a:pPr>
              <a:spcBef>
                <a:spcPts val="600"/>
              </a:spcBef>
              <a:spcAft>
                <a:spcPts val="600"/>
              </a:spcAft>
            </a:pPr>
            <a:r>
              <a:rPr lang="en-US" b="1" dirty="0">
                <a:solidFill>
                  <a:schemeClr val="accent5"/>
                </a:solidFill>
              </a:rPr>
              <a:t>Some are prepared to compromise, because…</a:t>
            </a:r>
          </a:p>
          <a:p>
            <a:pPr marL="285750" indent="-285750">
              <a:spcAft>
                <a:spcPts val="600"/>
              </a:spcAft>
              <a:buFont typeface="Arial" panose="020B0604020202020204" pitchFamily="34" charset="0"/>
              <a:buChar char="•"/>
            </a:pPr>
            <a:r>
              <a:rPr lang="en-US" sz="1200" dirty="0"/>
              <a:t>They </a:t>
            </a:r>
            <a:r>
              <a:rPr lang="en-US" sz="1200" b="1" dirty="0"/>
              <a:t>don’t believe that zero spills is realistic </a:t>
            </a:r>
            <a:r>
              <a:rPr lang="en-US" sz="1200" dirty="0"/>
              <a:t>as a destination, even if it is a nice goal to have </a:t>
            </a:r>
          </a:p>
          <a:p>
            <a:pPr marL="285750" indent="-285750">
              <a:spcAft>
                <a:spcPts val="600"/>
              </a:spcAft>
              <a:buFont typeface="Arial" panose="020B0604020202020204" pitchFamily="34" charset="0"/>
              <a:buChar char="•"/>
            </a:pPr>
            <a:r>
              <a:rPr lang="en-US" sz="1200" dirty="0"/>
              <a:t>Ultimately </a:t>
            </a:r>
            <a:r>
              <a:rPr lang="en-US" sz="1200" b="1" dirty="0"/>
              <a:t>protection of their home is more important </a:t>
            </a:r>
            <a:r>
              <a:rPr lang="en-US" sz="1200" dirty="0"/>
              <a:t>to them than protection of the wider environment</a:t>
            </a:r>
          </a:p>
          <a:p>
            <a:pPr marL="285750" indent="-285750">
              <a:spcAft>
                <a:spcPts val="600"/>
              </a:spcAft>
              <a:buFont typeface="Arial" panose="020B0604020202020204" pitchFamily="34" charset="0"/>
              <a:buChar char="•"/>
            </a:pPr>
            <a:r>
              <a:rPr lang="en-US" sz="1200" dirty="0"/>
              <a:t>10 environmental spills per year may be worth further consideration </a:t>
            </a:r>
            <a:r>
              <a:rPr lang="en-US" sz="1200" b="1" dirty="0"/>
              <a:t>depending on the extent of the damage it causes</a:t>
            </a:r>
          </a:p>
          <a:p>
            <a:pPr marL="285750" indent="-285750">
              <a:spcAft>
                <a:spcPts val="600"/>
              </a:spcAft>
              <a:buFont typeface="Arial" panose="020B0604020202020204" pitchFamily="34" charset="0"/>
              <a:buChar char="•"/>
            </a:pPr>
            <a:r>
              <a:rPr lang="en-US" sz="1200" dirty="0"/>
              <a:t>The £10 billion less required to go from 10 spills to 0 spills, feels </a:t>
            </a:r>
            <a:r>
              <a:rPr lang="en-US" sz="1200" b="1" dirty="0"/>
              <a:t>significant in a cost of living crisis</a:t>
            </a:r>
            <a:endParaRPr lang="en-US" sz="1200" b="1" dirty="0">
              <a:cs typeface="+mn-cs"/>
            </a:endParaRPr>
          </a:p>
        </p:txBody>
      </p:sp>
      <p:sp>
        <p:nvSpPr>
          <p:cNvPr id="13" name="Speech Bubble: Rectangle with Corners Rounded 12">
            <a:extLst>
              <a:ext uri="{FF2B5EF4-FFF2-40B4-BE49-F238E27FC236}">
                <a16:creationId xmlns:a16="http://schemas.microsoft.com/office/drawing/2014/main" id="{8410006E-8219-EC12-8C09-0F878D14296A}"/>
              </a:ext>
            </a:extLst>
          </p:cNvPr>
          <p:cNvSpPr/>
          <p:nvPr/>
        </p:nvSpPr>
        <p:spPr>
          <a:xfrm>
            <a:off x="4008477" y="4073483"/>
            <a:ext cx="1622000" cy="375340"/>
          </a:xfrm>
          <a:prstGeom prst="wedgeRoundRectCallout">
            <a:avLst>
              <a:gd name="adj1" fmla="val 21560"/>
              <a:gd name="adj2" fmla="val -113344"/>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More acceptable among younger customers </a:t>
            </a:r>
          </a:p>
        </p:txBody>
      </p:sp>
    </p:spTree>
    <p:extLst>
      <p:ext uri="{BB962C8B-B14F-4D97-AF65-F5344CB8AC3E}">
        <p14:creationId xmlns:p14="http://schemas.microsoft.com/office/powerpoint/2010/main" val="170241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4638F7-96D1-D48D-A3FA-8E74BED4226D}"/>
              </a:ext>
            </a:extLst>
          </p:cNvPr>
          <p:cNvSpPr>
            <a:spLocks noGrp="1"/>
          </p:cNvSpPr>
          <p:nvPr>
            <p:ph type="sldNum" sz="quarter" idx="12"/>
          </p:nvPr>
        </p:nvSpPr>
        <p:spPr/>
        <p:txBody>
          <a:bodyPr/>
          <a:lstStyle/>
          <a:p>
            <a:fld id="{092066E3-CA02-4CFD-B2F6-56999925DBAC}" type="slidenum">
              <a:rPr lang="en-US" smtClean="0"/>
              <a:pPr/>
              <a:t>17</a:t>
            </a:fld>
            <a:endParaRPr lang="en-US" dirty="0"/>
          </a:p>
        </p:txBody>
      </p:sp>
      <p:sp>
        <p:nvSpPr>
          <p:cNvPr id="3" name="Title 2">
            <a:extLst>
              <a:ext uri="{FF2B5EF4-FFF2-40B4-BE49-F238E27FC236}">
                <a16:creationId xmlns:a16="http://schemas.microsoft.com/office/drawing/2014/main" id="{918175B7-DDF3-2E99-625E-F89A6567AA49}"/>
              </a:ext>
            </a:extLst>
          </p:cNvPr>
          <p:cNvSpPr>
            <a:spLocks noGrp="1"/>
          </p:cNvSpPr>
          <p:nvPr>
            <p:ph type="title"/>
          </p:nvPr>
        </p:nvSpPr>
        <p:spPr>
          <a:xfrm>
            <a:off x="442912" y="365126"/>
            <a:ext cx="11306175" cy="545694"/>
          </a:xfrm>
        </p:spPr>
        <p:txBody>
          <a:bodyPr>
            <a:normAutofit fontScale="90000"/>
          </a:bodyPr>
          <a:lstStyle/>
          <a:p>
            <a:r>
              <a:rPr lang="en-GB" sz="2800" dirty="0"/>
              <a:t>However, there is only room for compromise on spills affecting homes and businesses during continuous downpours / serious storms</a:t>
            </a:r>
            <a:endParaRPr lang="en-GB" dirty="0"/>
          </a:p>
        </p:txBody>
      </p:sp>
      <p:sp>
        <p:nvSpPr>
          <p:cNvPr id="4" name="Text Placeholder 3">
            <a:extLst>
              <a:ext uri="{FF2B5EF4-FFF2-40B4-BE49-F238E27FC236}">
                <a16:creationId xmlns:a16="http://schemas.microsoft.com/office/drawing/2014/main" id="{D8D03BB5-6A70-26F2-366E-D95ACA45C69F}"/>
              </a:ext>
            </a:extLst>
          </p:cNvPr>
          <p:cNvSpPr>
            <a:spLocks noGrp="1"/>
          </p:cNvSpPr>
          <p:nvPr>
            <p:ph type="body" sz="quarter" idx="19"/>
          </p:nvPr>
        </p:nvSpPr>
        <p:spPr/>
        <p:txBody>
          <a:bodyPr/>
          <a:lstStyle/>
          <a:p>
            <a:pPr>
              <a:spcAft>
                <a:spcPts val="0"/>
              </a:spcAft>
            </a:pPr>
            <a:r>
              <a:rPr lang="en-US" dirty="0"/>
              <a:t>D9: With this in mind, while the plan is being implemented, how acceptable or unacceptable is it in the short term for there to be sewage escapes that affect homes and businesses...?</a:t>
            </a:r>
          </a:p>
          <a:p>
            <a:pPr>
              <a:spcAft>
                <a:spcPts val="0"/>
              </a:spcAft>
            </a:pPr>
            <a:r>
              <a:rPr lang="en-US" dirty="0"/>
              <a:t>Base: Welsh Water household customers (500), Welsh Water non-household customers (100), </a:t>
            </a:r>
            <a:r>
              <a:rPr lang="en-US" sz="800" dirty="0">
                <a:solidFill>
                  <a:schemeClr val="tx2"/>
                </a:solidFill>
              </a:rPr>
              <a:t>aged 55+ (132), aged 18-34 (166)</a:t>
            </a:r>
            <a:endParaRPr lang="en-GB" dirty="0"/>
          </a:p>
        </p:txBody>
      </p:sp>
      <p:sp>
        <p:nvSpPr>
          <p:cNvPr id="6" name="Text Placeholder 5">
            <a:extLst>
              <a:ext uri="{FF2B5EF4-FFF2-40B4-BE49-F238E27FC236}">
                <a16:creationId xmlns:a16="http://schemas.microsoft.com/office/drawing/2014/main" id="{DA0C06D5-219D-EED4-CF9E-42D57A703618}"/>
              </a:ext>
            </a:extLst>
          </p:cNvPr>
          <p:cNvSpPr>
            <a:spLocks noGrp="1"/>
          </p:cNvSpPr>
          <p:nvPr>
            <p:ph type="body" sz="quarter" idx="15"/>
          </p:nvPr>
        </p:nvSpPr>
        <p:spPr/>
        <p:txBody>
          <a:bodyPr/>
          <a:lstStyle/>
          <a:p>
            <a:r>
              <a:rPr lang="en-US" dirty="0"/>
              <a:t>Sewage escapes impacting homes and businesses</a:t>
            </a:r>
            <a:endParaRPr lang="en-GB" dirty="0"/>
          </a:p>
        </p:txBody>
      </p:sp>
      <p:sp>
        <p:nvSpPr>
          <p:cNvPr id="7" name="Text Placeholder 6">
            <a:extLst>
              <a:ext uri="{FF2B5EF4-FFF2-40B4-BE49-F238E27FC236}">
                <a16:creationId xmlns:a16="http://schemas.microsoft.com/office/drawing/2014/main" id="{9B71EA45-9901-6594-CCAF-5A7B44F230C9}"/>
              </a:ext>
            </a:extLst>
          </p:cNvPr>
          <p:cNvSpPr>
            <a:spLocks noGrp="1"/>
          </p:cNvSpPr>
          <p:nvPr>
            <p:ph type="body" sz="quarter" idx="25"/>
          </p:nvPr>
        </p:nvSpPr>
        <p:spPr>
          <a:xfrm>
            <a:off x="454026" y="1663420"/>
            <a:ext cx="5570537" cy="293350"/>
          </a:xfrm>
        </p:spPr>
        <p:txBody>
          <a:bodyPr/>
          <a:lstStyle/>
          <a:p>
            <a:r>
              <a:rPr lang="en-US" dirty="0"/>
              <a:t>Welsh Water household customers</a:t>
            </a:r>
            <a:endParaRPr lang="en-GB" dirty="0"/>
          </a:p>
        </p:txBody>
      </p:sp>
      <p:graphicFrame>
        <p:nvGraphicFramePr>
          <p:cNvPr id="10" name="Chart 9">
            <a:extLst>
              <a:ext uri="{FF2B5EF4-FFF2-40B4-BE49-F238E27FC236}">
                <a16:creationId xmlns:a16="http://schemas.microsoft.com/office/drawing/2014/main" id="{FA988E77-87E4-68A8-10E4-DEC31ACDF1F2}"/>
              </a:ext>
            </a:extLst>
          </p:cNvPr>
          <p:cNvGraphicFramePr/>
          <p:nvPr>
            <p:extLst>
              <p:ext uri="{D42A27DB-BD31-4B8C-83A1-F6EECF244321}">
                <p14:modId xmlns:p14="http://schemas.microsoft.com/office/powerpoint/2010/main" val="773663387"/>
              </p:ext>
            </p:extLst>
          </p:nvPr>
        </p:nvGraphicFramePr>
        <p:xfrm>
          <a:off x="454026" y="2223289"/>
          <a:ext cx="8207962" cy="4137663"/>
        </p:xfrm>
        <a:graphic>
          <a:graphicData uri="http://schemas.openxmlformats.org/drawingml/2006/chart">
            <c:chart xmlns:c="http://schemas.openxmlformats.org/drawingml/2006/chart" xmlns:r="http://schemas.openxmlformats.org/officeDocument/2006/relationships" r:id="rId2"/>
          </a:graphicData>
        </a:graphic>
      </p:graphicFrame>
      <p:sp>
        <p:nvSpPr>
          <p:cNvPr id="8" name="Speech Bubble: Rectangle with Corners Rounded 7">
            <a:extLst>
              <a:ext uri="{FF2B5EF4-FFF2-40B4-BE49-F238E27FC236}">
                <a16:creationId xmlns:a16="http://schemas.microsoft.com/office/drawing/2014/main" id="{29127B4B-FF92-89B8-304A-4481F1B92254}"/>
              </a:ext>
            </a:extLst>
          </p:cNvPr>
          <p:cNvSpPr/>
          <p:nvPr/>
        </p:nvSpPr>
        <p:spPr>
          <a:xfrm>
            <a:off x="9481350" y="2260156"/>
            <a:ext cx="2267737" cy="1069980"/>
          </a:xfrm>
          <a:prstGeom prst="wedgeRoundRectCallout">
            <a:avLst>
              <a:gd name="adj1" fmla="val -60943"/>
              <a:gd name="adj2" fmla="val -6163"/>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“It’s just not acceptable at all to have sewage escapes on dry days. Why is it happening in dry weather as well as wet weather?”</a:t>
            </a:r>
          </a:p>
        </p:txBody>
      </p:sp>
      <p:sp>
        <p:nvSpPr>
          <p:cNvPr id="11" name="Speech Bubble: Rectangle with Corners Rounded 10">
            <a:extLst>
              <a:ext uri="{FF2B5EF4-FFF2-40B4-BE49-F238E27FC236}">
                <a16:creationId xmlns:a16="http://schemas.microsoft.com/office/drawing/2014/main" id="{E42B22B5-8E52-9E74-0317-C0EABD24C217}"/>
              </a:ext>
            </a:extLst>
          </p:cNvPr>
          <p:cNvSpPr/>
          <p:nvPr/>
        </p:nvSpPr>
        <p:spPr>
          <a:xfrm>
            <a:off x="8661988" y="3581732"/>
            <a:ext cx="2245816" cy="831726"/>
          </a:xfrm>
          <a:prstGeom prst="wedgeRoundRectCallout">
            <a:avLst>
              <a:gd name="adj1" fmla="val 59068"/>
              <a:gd name="adj2" fmla="val 12982"/>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“The current system should be able to cope with a couple of days of drizzle”</a:t>
            </a:r>
          </a:p>
        </p:txBody>
      </p:sp>
      <p:sp>
        <p:nvSpPr>
          <p:cNvPr id="12" name="Speech Bubble: Rectangle with Corners Rounded 11">
            <a:extLst>
              <a:ext uri="{FF2B5EF4-FFF2-40B4-BE49-F238E27FC236}">
                <a16:creationId xmlns:a16="http://schemas.microsoft.com/office/drawing/2014/main" id="{7F40B082-0CFF-0E2F-42E5-F274054510F7}"/>
              </a:ext>
            </a:extLst>
          </p:cNvPr>
          <p:cNvSpPr/>
          <p:nvPr/>
        </p:nvSpPr>
        <p:spPr>
          <a:xfrm>
            <a:off x="9481350" y="4691690"/>
            <a:ext cx="2267738" cy="1113082"/>
          </a:xfrm>
          <a:prstGeom prst="wedgeRoundRectCallout">
            <a:avLst>
              <a:gd name="adj1" fmla="val -57060"/>
              <a:gd name="adj2" fmla="val 12032"/>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“It’s certainly not ideal to have it happening during continuous winter downpours, but occasionally inevitable – although to be avoided whenever possible”</a:t>
            </a:r>
          </a:p>
        </p:txBody>
      </p:sp>
      <p:pic>
        <p:nvPicPr>
          <p:cNvPr id="1026" name="Picture 2" descr="Man ">
            <a:extLst>
              <a:ext uri="{FF2B5EF4-FFF2-40B4-BE49-F238E27FC236}">
                <a16:creationId xmlns:a16="http://schemas.microsoft.com/office/drawing/2014/main" id="{633D0202-A655-085E-FFB5-576352D61A74}"/>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108684" y="3776582"/>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man ">
            <a:extLst>
              <a:ext uri="{FF2B5EF4-FFF2-40B4-BE49-F238E27FC236}">
                <a16:creationId xmlns:a16="http://schemas.microsoft.com/office/drawing/2014/main" id="{6E475AC6-2EAD-45AC-3C69-FCE0A8FE2A8E}"/>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61988" y="5164368"/>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Woman ">
            <a:extLst>
              <a:ext uri="{FF2B5EF4-FFF2-40B4-BE49-F238E27FC236}">
                <a16:creationId xmlns:a16="http://schemas.microsoft.com/office/drawing/2014/main" id="{00DFB5FE-7525-6771-9F3E-DD7C510B1C81}"/>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61988" y="2689731"/>
            <a:ext cx="640404" cy="640404"/>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94D61A9F-5F80-A8CF-47EE-A803DAEC4E50}"/>
              </a:ext>
            </a:extLst>
          </p:cNvPr>
          <p:cNvSpPr/>
          <p:nvPr/>
        </p:nvSpPr>
        <p:spPr>
          <a:xfrm>
            <a:off x="6581553" y="1661730"/>
            <a:ext cx="2720839" cy="412794"/>
          </a:xfrm>
          <a:prstGeom prst="wedgeRoundRectCallout">
            <a:avLst>
              <a:gd name="adj1" fmla="val -50669"/>
              <a:gd name="adj2" fmla="val 87589"/>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Older and Rural customers are less accepting of sewage escapes in all scenarios</a:t>
            </a:r>
            <a:endParaRPr lang="en-GB" sz="1000" i="1" dirty="0">
              <a:solidFill>
                <a:schemeClr val="tx1"/>
              </a:solidFill>
            </a:endParaRPr>
          </a:p>
        </p:txBody>
      </p:sp>
      <p:sp>
        <p:nvSpPr>
          <p:cNvPr id="14" name="TextBox 13">
            <a:extLst>
              <a:ext uri="{FF2B5EF4-FFF2-40B4-BE49-F238E27FC236}">
                <a16:creationId xmlns:a16="http://schemas.microsoft.com/office/drawing/2014/main" id="{2457371F-7938-DC1D-1536-9528F2A9FBDF}"/>
              </a:ext>
            </a:extLst>
          </p:cNvPr>
          <p:cNvSpPr txBox="1"/>
          <p:nvPr/>
        </p:nvSpPr>
        <p:spPr>
          <a:xfrm>
            <a:off x="1084521" y="2330803"/>
            <a:ext cx="914400" cy="358928"/>
          </a:xfrm>
          <a:prstGeom prst="rect">
            <a:avLst/>
          </a:prstGeom>
          <a:noFill/>
        </p:spPr>
        <p:txBody>
          <a:bodyPr wrap="none" rtlCol="0">
            <a:noAutofit/>
          </a:bodyPr>
          <a:lstStyle/>
          <a:p>
            <a:pPr algn="l">
              <a:lnSpc>
                <a:spcPct val="110000"/>
              </a:lnSpc>
              <a:spcAft>
                <a:spcPts val="600"/>
              </a:spcAft>
            </a:pPr>
            <a:r>
              <a:rPr lang="en-GB" sz="1100" b="1" dirty="0"/>
              <a:t>Acceptable (NET):</a:t>
            </a:r>
          </a:p>
        </p:txBody>
      </p:sp>
      <p:sp>
        <p:nvSpPr>
          <p:cNvPr id="15" name="Rectangle 14">
            <a:extLst>
              <a:ext uri="{FF2B5EF4-FFF2-40B4-BE49-F238E27FC236}">
                <a16:creationId xmlns:a16="http://schemas.microsoft.com/office/drawing/2014/main" id="{4430B762-B269-5E59-A722-5B9EDB3C17BF}"/>
              </a:ext>
            </a:extLst>
          </p:cNvPr>
          <p:cNvSpPr/>
          <p:nvPr/>
        </p:nvSpPr>
        <p:spPr>
          <a:xfrm>
            <a:off x="5790649" y="2568673"/>
            <a:ext cx="737744" cy="168435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67CF117-73A5-5E7B-36EA-CE6FD3548DFB}"/>
              </a:ext>
            </a:extLst>
          </p:cNvPr>
          <p:cNvSpPr/>
          <p:nvPr/>
        </p:nvSpPr>
        <p:spPr>
          <a:xfrm>
            <a:off x="7347755" y="2568672"/>
            <a:ext cx="737744" cy="2035225"/>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0297726-732D-2956-C082-62B74C78158E}"/>
              </a:ext>
            </a:extLst>
          </p:cNvPr>
          <p:cNvSpPr/>
          <p:nvPr/>
        </p:nvSpPr>
        <p:spPr>
          <a:xfrm>
            <a:off x="4233543" y="3616260"/>
            <a:ext cx="737744" cy="2035225"/>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E8D9061B-968D-1051-B56C-03862A065891}"/>
              </a:ext>
            </a:extLst>
          </p:cNvPr>
          <p:cNvSpPr/>
          <p:nvPr/>
        </p:nvSpPr>
        <p:spPr>
          <a:xfrm>
            <a:off x="2717246" y="3603113"/>
            <a:ext cx="737744" cy="2035225"/>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176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4638F7-96D1-D48D-A3FA-8E74BED4226D}"/>
              </a:ext>
            </a:extLst>
          </p:cNvPr>
          <p:cNvSpPr>
            <a:spLocks noGrp="1"/>
          </p:cNvSpPr>
          <p:nvPr>
            <p:ph type="sldNum" sz="quarter" idx="12"/>
          </p:nvPr>
        </p:nvSpPr>
        <p:spPr/>
        <p:txBody>
          <a:bodyPr/>
          <a:lstStyle/>
          <a:p>
            <a:fld id="{092066E3-CA02-4CFD-B2F6-56999925DBAC}" type="slidenum">
              <a:rPr lang="en-US" smtClean="0"/>
              <a:pPr/>
              <a:t>18</a:t>
            </a:fld>
            <a:endParaRPr lang="en-US" dirty="0"/>
          </a:p>
        </p:txBody>
      </p:sp>
      <p:sp>
        <p:nvSpPr>
          <p:cNvPr id="3" name="Title 2">
            <a:extLst>
              <a:ext uri="{FF2B5EF4-FFF2-40B4-BE49-F238E27FC236}">
                <a16:creationId xmlns:a16="http://schemas.microsoft.com/office/drawing/2014/main" id="{918175B7-DDF3-2E99-625E-F89A6567AA49}"/>
              </a:ext>
            </a:extLst>
          </p:cNvPr>
          <p:cNvSpPr>
            <a:spLocks noGrp="1"/>
          </p:cNvSpPr>
          <p:nvPr>
            <p:ph type="title"/>
          </p:nvPr>
        </p:nvSpPr>
        <p:spPr>
          <a:xfrm>
            <a:off x="442913" y="365126"/>
            <a:ext cx="11306175" cy="545694"/>
          </a:xfrm>
        </p:spPr>
        <p:txBody>
          <a:bodyPr>
            <a:normAutofit fontScale="90000"/>
          </a:bodyPr>
          <a:lstStyle/>
          <a:p>
            <a:r>
              <a:rPr lang="en-US" dirty="0"/>
              <a:t>Business customers are less accepting of spills than household customers in all types of weather</a:t>
            </a:r>
            <a:endParaRPr lang="en-GB" dirty="0"/>
          </a:p>
        </p:txBody>
      </p:sp>
      <p:sp>
        <p:nvSpPr>
          <p:cNvPr id="4" name="Text Placeholder 3">
            <a:extLst>
              <a:ext uri="{FF2B5EF4-FFF2-40B4-BE49-F238E27FC236}">
                <a16:creationId xmlns:a16="http://schemas.microsoft.com/office/drawing/2014/main" id="{D8D03BB5-6A70-26F2-366E-D95ACA45C69F}"/>
              </a:ext>
            </a:extLst>
          </p:cNvPr>
          <p:cNvSpPr>
            <a:spLocks noGrp="1"/>
          </p:cNvSpPr>
          <p:nvPr>
            <p:ph type="body" sz="quarter" idx="19"/>
          </p:nvPr>
        </p:nvSpPr>
        <p:spPr/>
        <p:txBody>
          <a:bodyPr/>
          <a:lstStyle/>
          <a:p>
            <a:pPr>
              <a:spcAft>
                <a:spcPts val="0"/>
              </a:spcAft>
            </a:pPr>
            <a:r>
              <a:rPr lang="en-US" dirty="0"/>
              <a:t>D10: Once Welsh Water has confirmed that no environmental harm will be done as a result of any spills, which of the following would you prefer Welsh Water to aim for? D9: With this in mind, while the plan is being implemented, how acceptable or unacceptable is it in the short term for there to be sewage escapes that affect homes and businesses...? Base: Welsh Water non-household customers (100)</a:t>
            </a:r>
            <a:endParaRPr lang="en-GB" dirty="0"/>
          </a:p>
        </p:txBody>
      </p:sp>
      <p:sp>
        <p:nvSpPr>
          <p:cNvPr id="6" name="Text Placeholder 5">
            <a:extLst>
              <a:ext uri="{FF2B5EF4-FFF2-40B4-BE49-F238E27FC236}">
                <a16:creationId xmlns:a16="http://schemas.microsoft.com/office/drawing/2014/main" id="{DA0C06D5-219D-EED4-CF9E-42D57A703618}"/>
              </a:ext>
            </a:extLst>
          </p:cNvPr>
          <p:cNvSpPr>
            <a:spLocks noGrp="1"/>
          </p:cNvSpPr>
          <p:nvPr>
            <p:ph type="body" sz="quarter" idx="15"/>
          </p:nvPr>
        </p:nvSpPr>
        <p:spPr/>
        <p:txBody>
          <a:bodyPr/>
          <a:lstStyle/>
          <a:p>
            <a:r>
              <a:rPr lang="en-US" dirty="0"/>
              <a:t>Spill target</a:t>
            </a:r>
            <a:endParaRPr lang="en-GB" dirty="0"/>
          </a:p>
        </p:txBody>
      </p:sp>
      <p:sp>
        <p:nvSpPr>
          <p:cNvPr id="7" name="Text Placeholder 6">
            <a:extLst>
              <a:ext uri="{FF2B5EF4-FFF2-40B4-BE49-F238E27FC236}">
                <a16:creationId xmlns:a16="http://schemas.microsoft.com/office/drawing/2014/main" id="{9B71EA45-9901-6594-CCAF-5A7B44F230C9}"/>
              </a:ext>
            </a:extLst>
          </p:cNvPr>
          <p:cNvSpPr>
            <a:spLocks noGrp="1"/>
          </p:cNvSpPr>
          <p:nvPr>
            <p:ph type="body" sz="quarter" idx="25"/>
          </p:nvPr>
        </p:nvSpPr>
        <p:spPr>
          <a:xfrm>
            <a:off x="454026" y="1663420"/>
            <a:ext cx="5570537" cy="293350"/>
          </a:xfrm>
        </p:spPr>
        <p:txBody>
          <a:bodyPr/>
          <a:lstStyle/>
          <a:p>
            <a:r>
              <a:rPr lang="en-US" dirty="0"/>
              <a:t>Welsh Water non-household customers</a:t>
            </a:r>
            <a:endParaRPr lang="en-GB" dirty="0"/>
          </a:p>
        </p:txBody>
      </p:sp>
      <p:graphicFrame>
        <p:nvGraphicFramePr>
          <p:cNvPr id="10" name="Chart 9">
            <a:extLst>
              <a:ext uri="{FF2B5EF4-FFF2-40B4-BE49-F238E27FC236}">
                <a16:creationId xmlns:a16="http://schemas.microsoft.com/office/drawing/2014/main" id="{FA988E77-87E4-68A8-10E4-DEC31ACDF1F2}"/>
              </a:ext>
            </a:extLst>
          </p:cNvPr>
          <p:cNvGraphicFramePr/>
          <p:nvPr/>
        </p:nvGraphicFramePr>
        <p:xfrm>
          <a:off x="6107114" y="2011144"/>
          <a:ext cx="5641974" cy="434980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
            <a:extLst>
              <a:ext uri="{FF2B5EF4-FFF2-40B4-BE49-F238E27FC236}">
                <a16:creationId xmlns:a16="http://schemas.microsoft.com/office/drawing/2014/main" id="{16FFC036-4041-F695-B3E3-90C67ED98C13}"/>
              </a:ext>
            </a:extLst>
          </p:cNvPr>
          <p:cNvSpPr txBox="1">
            <a:spLocks/>
          </p:cNvSpPr>
          <p:nvPr/>
        </p:nvSpPr>
        <p:spPr>
          <a:xfrm>
            <a:off x="6178551" y="1315696"/>
            <a:ext cx="557053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Sewage escapes impacting homes and businesses</a:t>
            </a:r>
            <a:endParaRPr lang="en-GB" dirty="0"/>
          </a:p>
        </p:txBody>
      </p:sp>
      <p:sp>
        <p:nvSpPr>
          <p:cNvPr id="14" name="Text Placeholder 3">
            <a:extLst>
              <a:ext uri="{FF2B5EF4-FFF2-40B4-BE49-F238E27FC236}">
                <a16:creationId xmlns:a16="http://schemas.microsoft.com/office/drawing/2014/main" id="{99CA0045-F1A0-F8D9-85F9-6F51B6D58833}"/>
              </a:ext>
            </a:extLst>
          </p:cNvPr>
          <p:cNvSpPr txBox="1">
            <a:spLocks/>
          </p:cNvSpPr>
          <p:nvPr/>
        </p:nvSpPr>
        <p:spPr>
          <a:xfrm>
            <a:off x="6178551" y="1663420"/>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non-household customers</a:t>
            </a:r>
          </a:p>
        </p:txBody>
      </p:sp>
      <p:graphicFrame>
        <p:nvGraphicFramePr>
          <p:cNvPr id="15" name="Chart 14">
            <a:extLst>
              <a:ext uri="{FF2B5EF4-FFF2-40B4-BE49-F238E27FC236}">
                <a16:creationId xmlns:a16="http://schemas.microsoft.com/office/drawing/2014/main" id="{B5066B18-5FDD-55B6-9F77-19D1554F1F68}"/>
              </a:ext>
            </a:extLst>
          </p:cNvPr>
          <p:cNvGraphicFramePr/>
          <p:nvPr/>
        </p:nvGraphicFramePr>
        <p:xfrm>
          <a:off x="442913" y="2011144"/>
          <a:ext cx="5570537" cy="4349809"/>
        </p:xfrm>
        <a:graphic>
          <a:graphicData uri="http://schemas.openxmlformats.org/drawingml/2006/chart">
            <c:chart xmlns:c="http://schemas.openxmlformats.org/drawingml/2006/chart" xmlns:r="http://schemas.openxmlformats.org/officeDocument/2006/relationships" r:id="rId3"/>
          </a:graphicData>
        </a:graphic>
      </p:graphicFrame>
      <p:sp>
        <p:nvSpPr>
          <p:cNvPr id="5" name="Speech Bubble: Rectangle with Corners Rounded 4">
            <a:extLst>
              <a:ext uri="{FF2B5EF4-FFF2-40B4-BE49-F238E27FC236}">
                <a16:creationId xmlns:a16="http://schemas.microsoft.com/office/drawing/2014/main" id="{9903CEAF-5622-69BE-B17D-AA51CB053A02}"/>
              </a:ext>
            </a:extLst>
          </p:cNvPr>
          <p:cNvSpPr/>
          <p:nvPr/>
        </p:nvSpPr>
        <p:spPr>
          <a:xfrm>
            <a:off x="3596112" y="1836608"/>
            <a:ext cx="1642780" cy="293351"/>
          </a:xfrm>
          <a:prstGeom prst="wedgeRoundRectCallout">
            <a:avLst>
              <a:gd name="adj1" fmla="val 1653"/>
              <a:gd name="adj2" fmla="val 122610"/>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rPr>
              <a:t>27% </a:t>
            </a:r>
            <a:r>
              <a:rPr lang="en-US" sz="1000" i="1" dirty="0">
                <a:solidFill>
                  <a:schemeClr val="tx1"/>
                </a:solidFill>
              </a:rPr>
              <a:t>among households</a:t>
            </a:r>
          </a:p>
        </p:txBody>
      </p:sp>
      <p:sp>
        <p:nvSpPr>
          <p:cNvPr id="8" name="Speech Bubble: Rectangle with Corners Rounded 7">
            <a:extLst>
              <a:ext uri="{FF2B5EF4-FFF2-40B4-BE49-F238E27FC236}">
                <a16:creationId xmlns:a16="http://schemas.microsoft.com/office/drawing/2014/main" id="{B1EC8733-68DF-EB00-CF2D-02BB153C8930}"/>
              </a:ext>
            </a:extLst>
          </p:cNvPr>
          <p:cNvSpPr/>
          <p:nvPr/>
        </p:nvSpPr>
        <p:spPr>
          <a:xfrm>
            <a:off x="5661890" y="2018641"/>
            <a:ext cx="1642780" cy="293351"/>
          </a:xfrm>
          <a:prstGeom prst="wedgeRoundRectCallout">
            <a:avLst>
              <a:gd name="adj1" fmla="val 61501"/>
              <a:gd name="adj2" fmla="val 6471"/>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rPr>
              <a:t>32% </a:t>
            </a:r>
            <a:r>
              <a:rPr lang="en-US" sz="1000" i="1" dirty="0">
                <a:solidFill>
                  <a:schemeClr val="tx1"/>
                </a:solidFill>
              </a:rPr>
              <a:t>among households</a:t>
            </a:r>
          </a:p>
        </p:txBody>
      </p:sp>
      <p:cxnSp>
        <p:nvCxnSpPr>
          <p:cNvPr id="11" name="Straight Connector 10">
            <a:extLst>
              <a:ext uri="{FF2B5EF4-FFF2-40B4-BE49-F238E27FC236}">
                <a16:creationId xmlns:a16="http://schemas.microsoft.com/office/drawing/2014/main" id="{E814D589-E96D-F36C-038E-73173F915DE3}"/>
              </a:ext>
            </a:extLst>
          </p:cNvPr>
          <p:cNvCxnSpPr>
            <a:cxnSpLocks/>
          </p:cNvCxnSpPr>
          <p:nvPr/>
        </p:nvCxnSpPr>
        <p:spPr>
          <a:xfrm>
            <a:off x="5550200" y="1432654"/>
            <a:ext cx="0" cy="470233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F0B65-2840-49DE-842D-D7BF88C74FA4}"/>
              </a:ext>
            </a:extLst>
          </p:cNvPr>
          <p:cNvSpPr>
            <a:spLocks noGrp="1"/>
          </p:cNvSpPr>
          <p:nvPr>
            <p:ph type="sldNum" sz="quarter" idx="12"/>
          </p:nvPr>
        </p:nvSpPr>
        <p:spPr/>
        <p:txBody>
          <a:bodyPr/>
          <a:lstStyle/>
          <a:p>
            <a:fld id="{092066E3-CA02-4CFD-B2F6-56999925DBAC}" type="slidenum">
              <a:rPr lang="en-US" smtClean="0"/>
              <a:pPr/>
              <a:t>19</a:t>
            </a:fld>
            <a:endParaRPr lang="en-US" dirty="0"/>
          </a:p>
        </p:txBody>
      </p:sp>
      <p:sp>
        <p:nvSpPr>
          <p:cNvPr id="5" name="Speech Bubble: Rectangle with Corners Rounded 4">
            <a:extLst>
              <a:ext uri="{FF2B5EF4-FFF2-40B4-BE49-F238E27FC236}">
                <a16:creationId xmlns:a16="http://schemas.microsoft.com/office/drawing/2014/main" id="{830D2151-B9C6-43FD-9AB6-68BEB7317E04}"/>
              </a:ext>
            </a:extLst>
          </p:cNvPr>
          <p:cNvSpPr/>
          <p:nvPr/>
        </p:nvSpPr>
        <p:spPr>
          <a:xfrm>
            <a:off x="1373398" y="4964675"/>
            <a:ext cx="2832583" cy="956290"/>
          </a:xfrm>
          <a:prstGeom prst="wedgeRoundRectCallout">
            <a:avLst>
              <a:gd name="adj1" fmla="val -57810"/>
              <a:gd name="adj2" fmla="val 51932"/>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 don’t think it will ever be a project that could get done quickly.  Looking at the data and information in the document, I think it would be at least 50 years”</a:t>
            </a:r>
          </a:p>
        </p:txBody>
      </p:sp>
      <p:sp>
        <p:nvSpPr>
          <p:cNvPr id="6" name="Speech Bubble: Rectangle with Corners Rounded 5">
            <a:extLst>
              <a:ext uri="{FF2B5EF4-FFF2-40B4-BE49-F238E27FC236}">
                <a16:creationId xmlns:a16="http://schemas.microsoft.com/office/drawing/2014/main" id="{4BEA0C4B-C88A-422A-B230-CA2BC3A0E130}"/>
              </a:ext>
            </a:extLst>
          </p:cNvPr>
          <p:cNvSpPr/>
          <p:nvPr/>
        </p:nvSpPr>
        <p:spPr>
          <a:xfrm>
            <a:off x="4393737" y="5733731"/>
            <a:ext cx="3592284" cy="870935"/>
          </a:xfrm>
          <a:prstGeom prst="wedgeRoundRectCallout">
            <a:avLst>
              <a:gd name="adj1" fmla="val 1588"/>
              <a:gd name="adj2" fmla="val -82471"/>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“It’s difficult to say as I do not have a good enough knowledge of the process involved to make an informed decision, but 50 years would sound palatable to me”</a:t>
            </a:r>
          </a:p>
        </p:txBody>
      </p:sp>
      <p:sp>
        <p:nvSpPr>
          <p:cNvPr id="7" name="Speech Bubble: Rectangle with Corners Rounded 6">
            <a:extLst>
              <a:ext uri="{FF2B5EF4-FFF2-40B4-BE49-F238E27FC236}">
                <a16:creationId xmlns:a16="http://schemas.microsoft.com/office/drawing/2014/main" id="{9E948557-9A67-4E42-988C-6760D0B7CD7D}"/>
              </a:ext>
            </a:extLst>
          </p:cNvPr>
          <p:cNvSpPr/>
          <p:nvPr/>
        </p:nvSpPr>
        <p:spPr>
          <a:xfrm>
            <a:off x="8173777" y="5061534"/>
            <a:ext cx="2452013" cy="1270595"/>
          </a:xfrm>
          <a:prstGeom prst="wedgeRoundRectCallout">
            <a:avLst>
              <a:gd name="adj1" fmla="val 64123"/>
              <a:gd name="adj2" fmla="val -3617"/>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 think as the plan is for 25 years, maybe a significant amount of changes could be implemented within that timeframe, maybe enough to impact”</a:t>
            </a:r>
          </a:p>
        </p:txBody>
      </p:sp>
      <p:sp>
        <p:nvSpPr>
          <p:cNvPr id="22" name="Title 2">
            <a:extLst>
              <a:ext uri="{FF2B5EF4-FFF2-40B4-BE49-F238E27FC236}">
                <a16:creationId xmlns:a16="http://schemas.microsoft.com/office/drawing/2014/main" id="{2F548CEC-F256-928B-3B03-874349D2B3A4}"/>
              </a:ext>
            </a:extLst>
          </p:cNvPr>
          <p:cNvSpPr>
            <a:spLocks noGrp="1"/>
          </p:cNvSpPr>
          <p:nvPr>
            <p:ph type="title"/>
          </p:nvPr>
        </p:nvSpPr>
        <p:spPr>
          <a:xfrm>
            <a:off x="442912" y="365126"/>
            <a:ext cx="11306175" cy="545694"/>
          </a:xfrm>
        </p:spPr>
        <p:txBody>
          <a:bodyPr>
            <a:normAutofit fontScale="90000"/>
          </a:bodyPr>
          <a:lstStyle/>
          <a:p>
            <a:r>
              <a:rPr lang="en-GB" dirty="0"/>
              <a:t>Informed customers want to get to zero spills in about 50 years on average; but they want evidence of improvements much sooner than this</a:t>
            </a:r>
          </a:p>
        </p:txBody>
      </p:sp>
      <p:grpSp>
        <p:nvGrpSpPr>
          <p:cNvPr id="27" name="Group 26">
            <a:extLst>
              <a:ext uri="{FF2B5EF4-FFF2-40B4-BE49-F238E27FC236}">
                <a16:creationId xmlns:a16="http://schemas.microsoft.com/office/drawing/2014/main" id="{DEAAC840-6128-BEEB-3E0B-29142DD6CCD8}"/>
              </a:ext>
            </a:extLst>
          </p:cNvPr>
          <p:cNvGrpSpPr/>
          <p:nvPr/>
        </p:nvGrpSpPr>
        <p:grpSpPr>
          <a:xfrm>
            <a:off x="429697" y="918957"/>
            <a:ext cx="11448430" cy="4325697"/>
            <a:chOff x="429697" y="1203049"/>
            <a:chExt cx="11448430" cy="4325697"/>
          </a:xfrm>
        </p:grpSpPr>
        <p:sp>
          <p:nvSpPr>
            <p:cNvPr id="17" name="Rectangle 16">
              <a:extLst>
                <a:ext uri="{FF2B5EF4-FFF2-40B4-BE49-F238E27FC236}">
                  <a16:creationId xmlns:a16="http://schemas.microsoft.com/office/drawing/2014/main" id="{73C4B817-DFD2-49A6-9262-2E895C41036D}"/>
                </a:ext>
              </a:extLst>
            </p:cNvPr>
            <p:cNvSpPr/>
            <p:nvPr/>
          </p:nvSpPr>
          <p:spPr>
            <a:xfrm>
              <a:off x="429697" y="3703198"/>
              <a:ext cx="11190351" cy="694691"/>
            </a:xfrm>
            <a:prstGeom prst="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8" name="Diagram 17">
              <a:extLst>
                <a:ext uri="{FF2B5EF4-FFF2-40B4-BE49-F238E27FC236}">
                  <a16:creationId xmlns:a16="http://schemas.microsoft.com/office/drawing/2014/main" id="{9379180F-D4AC-9618-54B9-1CC523EE66ED}"/>
                </a:ext>
              </a:extLst>
            </p:cNvPr>
            <p:cNvGraphicFramePr/>
            <p:nvPr>
              <p:extLst>
                <p:ext uri="{D42A27DB-BD31-4B8C-83A1-F6EECF244321}">
                  <p14:modId xmlns:p14="http://schemas.microsoft.com/office/powerpoint/2010/main" val="1922791394"/>
                </p:ext>
              </p:extLst>
            </p:nvPr>
          </p:nvGraphicFramePr>
          <p:xfrm>
            <a:off x="571951" y="1203049"/>
            <a:ext cx="11306175" cy="1599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 22">
              <a:extLst>
                <a:ext uri="{FF2B5EF4-FFF2-40B4-BE49-F238E27FC236}">
                  <a16:creationId xmlns:a16="http://schemas.microsoft.com/office/drawing/2014/main" id="{357ED4A6-0737-ECBC-FEF3-B3A8DDAA58B5}"/>
                </a:ext>
              </a:extLst>
            </p:cNvPr>
            <p:cNvGraphicFramePr/>
            <p:nvPr>
              <p:extLst>
                <p:ext uri="{D42A27DB-BD31-4B8C-83A1-F6EECF244321}">
                  <p14:modId xmlns:p14="http://schemas.microsoft.com/office/powerpoint/2010/main" val="3390190432"/>
                </p:ext>
              </p:extLst>
            </p:nvPr>
          </p:nvGraphicFramePr>
          <p:xfrm>
            <a:off x="571951" y="1878228"/>
            <a:ext cx="11306175" cy="15991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Diagram 23">
              <a:extLst>
                <a:ext uri="{FF2B5EF4-FFF2-40B4-BE49-F238E27FC236}">
                  <a16:creationId xmlns:a16="http://schemas.microsoft.com/office/drawing/2014/main" id="{8328618F-4182-5E07-3FF6-77246370B72D}"/>
                </a:ext>
              </a:extLst>
            </p:cNvPr>
            <p:cNvGraphicFramePr/>
            <p:nvPr>
              <p:extLst>
                <p:ext uri="{D42A27DB-BD31-4B8C-83A1-F6EECF244321}">
                  <p14:modId xmlns:p14="http://schemas.microsoft.com/office/powerpoint/2010/main" val="2785798549"/>
                </p:ext>
              </p:extLst>
            </p:nvPr>
          </p:nvGraphicFramePr>
          <p:xfrm>
            <a:off x="571952" y="2553407"/>
            <a:ext cx="11306175" cy="159917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5" name="Diagram 24">
              <a:extLst>
                <a:ext uri="{FF2B5EF4-FFF2-40B4-BE49-F238E27FC236}">
                  <a16:creationId xmlns:a16="http://schemas.microsoft.com/office/drawing/2014/main" id="{1F17696B-C507-B162-061E-E660E5BECB14}"/>
                </a:ext>
              </a:extLst>
            </p:cNvPr>
            <p:cNvGraphicFramePr/>
            <p:nvPr>
              <p:extLst>
                <p:ext uri="{D42A27DB-BD31-4B8C-83A1-F6EECF244321}">
                  <p14:modId xmlns:p14="http://schemas.microsoft.com/office/powerpoint/2010/main" val="2330735132"/>
                </p:ext>
              </p:extLst>
            </p:nvPr>
          </p:nvGraphicFramePr>
          <p:xfrm>
            <a:off x="571951" y="3242631"/>
            <a:ext cx="11306175" cy="159917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6" name="Diagram 25">
              <a:extLst>
                <a:ext uri="{FF2B5EF4-FFF2-40B4-BE49-F238E27FC236}">
                  <a16:creationId xmlns:a16="http://schemas.microsoft.com/office/drawing/2014/main" id="{90C44EB5-57E0-3C20-631F-C38B0F07BCEB}"/>
                </a:ext>
              </a:extLst>
            </p:cNvPr>
            <p:cNvGraphicFramePr/>
            <p:nvPr>
              <p:extLst>
                <p:ext uri="{D42A27DB-BD31-4B8C-83A1-F6EECF244321}">
                  <p14:modId xmlns:p14="http://schemas.microsoft.com/office/powerpoint/2010/main" val="3960967015"/>
                </p:ext>
              </p:extLst>
            </p:nvPr>
          </p:nvGraphicFramePr>
          <p:xfrm>
            <a:off x="571950" y="3929576"/>
            <a:ext cx="11306175" cy="159917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pic>
        <p:nvPicPr>
          <p:cNvPr id="28" name="Picture 2" descr="Man ">
            <a:extLst>
              <a:ext uri="{FF2B5EF4-FFF2-40B4-BE49-F238E27FC236}">
                <a16:creationId xmlns:a16="http://schemas.microsoft.com/office/drawing/2014/main" id="{1D3DB911-3BA9-C42A-612A-0E4444578E67}"/>
              </a:ext>
            </a:extLst>
          </p:cNvPr>
          <p:cNvPicPr>
            <a:picLocks noChangeAspect="1" noChangeArrowheads="1"/>
          </p:cNvPicPr>
          <p:nvPr/>
        </p:nvPicPr>
        <p:blipFill>
          <a:blip r:embed="rId2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9644" y="5413529"/>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Woman ">
            <a:extLst>
              <a:ext uri="{FF2B5EF4-FFF2-40B4-BE49-F238E27FC236}">
                <a16:creationId xmlns:a16="http://schemas.microsoft.com/office/drawing/2014/main" id="{D71D7041-4267-B8BF-BA42-B7A9A2AD7686}"/>
              </a:ext>
            </a:extLst>
          </p:cNvPr>
          <p:cNvPicPr>
            <a:picLocks noChangeAspect="1" noChangeArrowheads="1"/>
          </p:cNvPicPr>
          <p:nvPr/>
        </p:nvPicPr>
        <p:blipFill>
          <a:blip r:embed="rId28"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03075" y="4884773"/>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Man ">
            <a:extLst>
              <a:ext uri="{FF2B5EF4-FFF2-40B4-BE49-F238E27FC236}">
                <a16:creationId xmlns:a16="http://schemas.microsoft.com/office/drawing/2014/main" id="{929D56FA-3AA8-B8D1-6031-0B14710F20A4}"/>
              </a:ext>
            </a:extLst>
          </p:cNvPr>
          <p:cNvPicPr>
            <a:picLocks noChangeAspect="1" noChangeArrowheads="1"/>
          </p:cNvPicPr>
          <p:nvPr/>
        </p:nvPicPr>
        <p:blipFill>
          <a:blip r:embed="rId2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1950" y="5797068"/>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3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a:extLst>
              <a:ext uri="{FF2B5EF4-FFF2-40B4-BE49-F238E27FC236}">
                <a16:creationId xmlns:a16="http://schemas.microsoft.com/office/drawing/2014/main" id="{B010A89C-8AC4-BAD9-4B56-8845A11493EF}"/>
              </a:ext>
            </a:extLst>
          </p:cNvPr>
          <p:cNvPicPr>
            <a:picLocks noGrp="1" noChangeAspect="1"/>
          </p:cNvPicPr>
          <p:nvPr>
            <p:ph type="pic" sz="quarter" idx="39"/>
          </p:nvPr>
        </p:nvPicPr>
        <p:blipFill>
          <a:blip r:embed="rId2" cstate="screen">
            <a:extLst>
              <a:ext uri="{28A0092B-C50C-407E-A947-70E740481C1C}">
                <a14:useLocalDpi xmlns:a14="http://schemas.microsoft.com/office/drawing/2010/main"/>
              </a:ext>
            </a:extLst>
          </a:blip>
          <a:srcRect/>
          <a:stretch>
            <a:fillRect/>
          </a:stretch>
        </p:blipFill>
        <p:spPr>
          <a:xfrm>
            <a:off x="4771168" y="1392469"/>
            <a:ext cx="2500338" cy="2499678"/>
          </a:xfrm>
        </p:spPr>
      </p:pic>
      <p:pic>
        <p:nvPicPr>
          <p:cNvPr id="31" name="Picture Placeholder 30">
            <a:extLst>
              <a:ext uri="{FF2B5EF4-FFF2-40B4-BE49-F238E27FC236}">
                <a16:creationId xmlns:a16="http://schemas.microsoft.com/office/drawing/2014/main" id="{57788B71-5244-1B7A-8BC1-91EF63654F2A}"/>
              </a:ext>
            </a:extLst>
          </p:cNvPr>
          <p:cNvPicPr>
            <a:picLocks noGrp="1" noChangeAspect="1"/>
          </p:cNvPicPr>
          <p:nvPr>
            <p:ph type="pic" sz="quarter" idx="38"/>
          </p:nvPr>
        </p:nvPicPr>
        <p:blipFill>
          <a:blip r:embed="rId3" cstate="screen">
            <a:extLst>
              <a:ext uri="{28A0092B-C50C-407E-A947-70E740481C1C}">
                <a14:useLocalDpi xmlns:a14="http://schemas.microsoft.com/office/drawing/2010/main"/>
              </a:ext>
            </a:extLst>
          </a:blip>
          <a:srcRect/>
          <a:stretch>
            <a:fillRect/>
          </a:stretch>
        </p:blipFill>
        <p:spPr>
          <a:xfrm>
            <a:off x="8680440" y="1392469"/>
            <a:ext cx="2500338" cy="2499678"/>
          </a:xfrm>
        </p:spPr>
      </p:pic>
      <p:pic>
        <p:nvPicPr>
          <p:cNvPr id="27" name="Picture Placeholder 26">
            <a:extLst>
              <a:ext uri="{FF2B5EF4-FFF2-40B4-BE49-F238E27FC236}">
                <a16:creationId xmlns:a16="http://schemas.microsoft.com/office/drawing/2014/main" id="{282932A7-9B8A-712B-35C7-B3BBC45C8100}"/>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sp>
        <p:nvSpPr>
          <p:cNvPr id="18" name="Text Placeholder 17">
            <a:extLst>
              <a:ext uri="{FF2B5EF4-FFF2-40B4-BE49-F238E27FC236}">
                <a16:creationId xmlns:a16="http://schemas.microsoft.com/office/drawing/2014/main" id="{C27805DC-EE35-6840-D7A8-85BB7CA330B0}"/>
              </a:ext>
            </a:extLst>
          </p:cNvPr>
          <p:cNvSpPr>
            <a:spLocks noGrp="1"/>
          </p:cNvSpPr>
          <p:nvPr>
            <p:ph type="body" sz="quarter" idx="24"/>
          </p:nvPr>
        </p:nvSpPr>
        <p:spPr>
          <a:xfrm>
            <a:off x="442912" y="4206019"/>
            <a:ext cx="3636963" cy="818741"/>
          </a:xfrm>
        </p:spPr>
        <p:txBody>
          <a:bodyPr/>
          <a:lstStyle/>
          <a:p>
            <a:r>
              <a:rPr lang="en-US" dirty="0"/>
              <a:t>Overall thoughts on the DWMP</a:t>
            </a:r>
          </a:p>
        </p:txBody>
      </p:sp>
      <p:sp>
        <p:nvSpPr>
          <p:cNvPr id="19" name="Text Placeholder 18">
            <a:extLst>
              <a:ext uri="{FF2B5EF4-FFF2-40B4-BE49-F238E27FC236}">
                <a16:creationId xmlns:a16="http://schemas.microsoft.com/office/drawing/2014/main" id="{3286B06D-459D-23E5-D6AF-60AB9D0D7DB9}"/>
              </a:ext>
            </a:extLst>
          </p:cNvPr>
          <p:cNvSpPr>
            <a:spLocks noGrp="1"/>
          </p:cNvSpPr>
          <p:nvPr>
            <p:ph type="body" sz="quarter" idx="25"/>
          </p:nvPr>
        </p:nvSpPr>
        <p:spPr>
          <a:xfrm>
            <a:off x="442913" y="5259211"/>
            <a:ext cx="3636961" cy="1157463"/>
          </a:xfrm>
        </p:spPr>
        <p:txBody>
          <a:bodyPr/>
          <a:lstStyle/>
          <a:p>
            <a:r>
              <a:rPr lang="en-GB" dirty="0"/>
              <a:t>How do customers feel about what is being proposed in the DWMP consultation? What approach would they like Welsh Water to take to future planning?</a:t>
            </a:r>
          </a:p>
        </p:txBody>
      </p:sp>
      <p:sp>
        <p:nvSpPr>
          <p:cNvPr id="20" name="Text Placeholder 19">
            <a:extLst>
              <a:ext uri="{FF2B5EF4-FFF2-40B4-BE49-F238E27FC236}">
                <a16:creationId xmlns:a16="http://schemas.microsoft.com/office/drawing/2014/main" id="{09776096-3A34-DFB4-924F-79E8E4D1AA03}"/>
              </a:ext>
            </a:extLst>
          </p:cNvPr>
          <p:cNvSpPr>
            <a:spLocks noGrp="1"/>
          </p:cNvSpPr>
          <p:nvPr>
            <p:ph type="body" sz="quarter" idx="27"/>
          </p:nvPr>
        </p:nvSpPr>
        <p:spPr>
          <a:xfrm>
            <a:off x="7990999" y="4206019"/>
            <a:ext cx="3743325" cy="449871"/>
          </a:xfrm>
        </p:spPr>
        <p:txBody>
          <a:bodyPr/>
          <a:lstStyle/>
          <a:p>
            <a:r>
              <a:rPr lang="en-US" dirty="0"/>
              <a:t>Updates to the DWMP</a:t>
            </a:r>
          </a:p>
        </p:txBody>
      </p:sp>
      <p:sp>
        <p:nvSpPr>
          <p:cNvPr id="21" name="Text Placeholder 20">
            <a:extLst>
              <a:ext uri="{FF2B5EF4-FFF2-40B4-BE49-F238E27FC236}">
                <a16:creationId xmlns:a16="http://schemas.microsoft.com/office/drawing/2014/main" id="{9CA186E3-FFE9-90FE-8528-45FD8D3126F9}"/>
              </a:ext>
            </a:extLst>
          </p:cNvPr>
          <p:cNvSpPr>
            <a:spLocks noGrp="1"/>
          </p:cNvSpPr>
          <p:nvPr>
            <p:ph type="body" sz="quarter" idx="28"/>
          </p:nvPr>
        </p:nvSpPr>
        <p:spPr>
          <a:xfrm>
            <a:off x="7990999" y="5259211"/>
            <a:ext cx="3743325" cy="1157463"/>
          </a:xfrm>
        </p:spPr>
        <p:txBody>
          <a:bodyPr/>
          <a:lstStyle/>
          <a:p>
            <a:r>
              <a:rPr lang="en-GB" dirty="0"/>
              <a:t>How do customers want to be engaged with updates to the DWMP as it evolves over the next 5 years?</a:t>
            </a:r>
          </a:p>
        </p:txBody>
      </p:sp>
      <p:sp>
        <p:nvSpPr>
          <p:cNvPr id="22" name="Text Placeholder 21">
            <a:extLst>
              <a:ext uri="{FF2B5EF4-FFF2-40B4-BE49-F238E27FC236}">
                <a16:creationId xmlns:a16="http://schemas.microsoft.com/office/drawing/2014/main" id="{D5428C5B-5EA9-3D50-D3E1-693E9B7BA34F}"/>
              </a:ext>
            </a:extLst>
          </p:cNvPr>
          <p:cNvSpPr>
            <a:spLocks noGrp="1"/>
          </p:cNvSpPr>
          <p:nvPr>
            <p:ph type="body" sz="quarter" idx="30"/>
          </p:nvPr>
        </p:nvSpPr>
        <p:spPr>
          <a:xfrm>
            <a:off x="4185240" y="4226817"/>
            <a:ext cx="3636962" cy="818741"/>
          </a:xfrm>
        </p:spPr>
        <p:txBody>
          <a:bodyPr/>
          <a:lstStyle/>
          <a:p>
            <a:pPr>
              <a:spcBef>
                <a:spcPts val="0"/>
              </a:spcBef>
            </a:pPr>
            <a:r>
              <a:rPr lang="en-US" dirty="0"/>
              <a:t>Detail of the DWMP; importance of areas</a:t>
            </a:r>
          </a:p>
        </p:txBody>
      </p:sp>
      <p:sp>
        <p:nvSpPr>
          <p:cNvPr id="23" name="Text Placeholder 22">
            <a:extLst>
              <a:ext uri="{FF2B5EF4-FFF2-40B4-BE49-F238E27FC236}">
                <a16:creationId xmlns:a16="http://schemas.microsoft.com/office/drawing/2014/main" id="{9907DD5E-F8D3-93B0-10FC-7A2C581C6848}"/>
              </a:ext>
            </a:extLst>
          </p:cNvPr>
          <p:cNvSpPr>
            <a:spLocks noGrp="1"/>
          </p:cNvSpPr>
          <p:nvPr>
            <p:ph type="body" sz="quarter" idx="31"/>
          </p:nvPr>
        </p:nvSpPr>
        <p:spPr>
          <a:xfrm>
            <a:off x="4185240" y="5280009"/>
            <a:ext cx="3636962" cy="1157463"/>
          </a:xfrm>
        </p:spPr>
        <p:txBody>
          <a:bodyPr/>
          <a:lstStyle/>
          <a:p>
            <a:r>
              <a:rPr lang="en-GB" dirty="0"/>
              <a:t>Do customers agree with what is being proposed in the consultation? Are there certain areas that should be focused on more than others? </a:t>
            </a:r>
          </a:p>
        </p:txBody>
      </p:sp>
      <p:sp>
        <p:nvSpPr>
          <p:cNvPr id="3" name="Slide Number Placeholder 2">
            <a:extLst>
              <a:ext uri="{FF2B5EF4-FFF2-40B4-BE49-F238E27FC236}">
                <a16:creationId xmlns:a16="http://schemas.microsoft.com/office/drawing/2014/main" id="{97B2D4B5-FD60-2180-DF6E-957AC74A9E0E}"/>
              </a:ext>
            </a:extLst>
          </p:cNvPr>
          <p:cNvSpPr>
            <a:spLocks noGrp="1"/>
          </p:cNvSpPr>
          <p:nvPr>
            <p:ph type="sldNum" sz="quarter" idx="36"/>
          </p:nvPr>
        </p:nvSpPr>
        <p:spPr/>
        <p:txBody>
          <a:bodyPr/>
          <a:lstStyle/>
          <a:p>
            <a:fld id="{092066E3-CA02-4CFD-B2F6-56999925DBAC}" type="slidenum">
              <a:rPr lang="en-US" smtClean="0"/>
              <a:pPr/>
              <a:t>2</a:t>
            </a:fld>
            <a:endParaRPr lang="en-US" dirty="0"/>
          </a:p>
        </p:txBody>
      </p:sp>
      <p:sp>
        <p:nvSpPr>
          <p:cNvPr id="16" name="Title 15">
            <a:extLst>
              <a:ext uri="{FF2B5EF4-FFF2-40B4-BE49-F238E27FC236}">
                <a16:creationId xmlns:a16="http://schemas.microsoft.com/office/drawing/2014/main" id="{93C7E6C0-C72D-512C-25BB-5604A49E5D42}"/>
              </a:ext>
            </a:extLst>
          </p:cNvPr>
          <p:cNvSpPr>
            <a:spLocks noGrp="1"/>
          </p:cNvSpPr>
          <p:nvPr>
            <p:ph type="title"/>
          </p:nvPr>
        </p:nvSpPr>
        <p:spPr/>
        <p:txBody>
          <a:bodyPr/>
          <a:lstStyle/>
          <a:p>
            <a:r>
              <a:rPr lang="en-US" dirty="0"/>
              <a:t>Research objectives</a:t>
            </a:r>
            <a:endParaRPr lang="en-GB" dirty="0"/>
          </a:p>
        </p:txBody>
      </p:sp>
    </p:spTree>
    <p:extLst>
      <p:ext uri="{BB962C8B-B14F-4D97-AF65-F5344CB8AC3E}">
        <p14:creationId xmlns:p14="http://schemas.microsoft.com/office/powerpoint/2010/main" val="318360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F0B65-2840-49DE-842D-D7BF88C74FA4}"/>
              </a:ext>
            </a:extLst>
          </p:cNvPr>
          <p:cNvSpPr>
            <a:spLocks noGrp="1"/>
          </p:cNvSpPr>
          <p:nvPr>
            <p:ph type="sldNum" sz="quarter" idx="12"/>
          </p:nvPr>
        </p:nvSpPr>
        <p:spPr/>
        <p:txBody>
          <a:bodyPr/>
          <a:lstStyle/>
          <a:p>
            <a:fld id="{092066E3-CA02-4CFD-B2F6-56999925DBAC}" type="slidenum">
              <a:rPr lang="en-US" smtClean="0"/>
              <a:pPr/>
              <a:t>20</a:t>
            </a:fld>
            <a:endParaRPr lang="en-US" dirty="0"/>
          </a:p>
        </p:txBody>
      </p:sp>
      <p:sp>
        <p:nvSpPr>
          <p:cNvPr id="3" name="Title 2">
            <a:extLst>
              <a:ext uri="{FF2B5EF4-FFF2-40B4-BE49-F238E27FC236}">
                <a16:creationId xmlns:a16="http://schemas.microsoft.com/office/drawing/2014/main" id="{88E2D677-59BA-4F43-B1B3-F48A6011B0F7}"/>
              </a:ext>
            </a:extLst>
          </p:cNvPr>
          <p:cNvSpPr>
            <a:spLocks noGrp="1"/>
          </p:cNvSpPr>
          <p:nvPr>
            <p:ph type="title"/>
          </p:nvPr>
        </p:nvSpPr>
        <p:spPr>
          <a:xfrm>
            <a:off x="442912" y="285116"/>
            <a:ext cx="11306175" cy="545694"/>
          </a:xfrm>
        </p:spPr>
        <p:txBody>
          <a:bodyPr>
            <a:normAutofit fontScale="90000"/>
          </a:bodyPr>
          <a:lstStyle/>
          <a:p>
            <a:r>
              <a:rPr lang="en-GB" dirty="0"/>
              <a:t>Informed customers accept bills will increase to keep the timescales palatable, but are cautious about advocating any sizeable increases during a cost of living crisis</a:t>
            </a:r>
          </a:p>
        </p:txBody>
      </p:sp>
      <p:sp>
        <p:nvSpPr>
          <p:cNvPr id="4" name="Text Placeholder 6">
            <a:extLst>
              <a:ext uri="{FF2B5EF4-FFF2-40B4-BE49-F238E27FC236}">
                <a16:creationId xmlns:a16="http://schemas.microsoft.com/office/drawing/2014/main" id="{9CD90239-E40E-4BB4-847E-EAABC6E8EC42}"/>
              </a:ext>
            </a:extLst>
          </p:cNvPr>
          <p:cNvSpPr txBox="1">
            <a:spLocks/>
          </p:cNvSpPr>
          <p:nvPr/>
        </p:nvSpPr>
        <p:spPr>
          <a:xfrm>
            <a:off x="6559891" y="1801541"/>
            <a:ext cx="5200085" cy="4110157"/>
          </a:xfrm>
          <a:prstGeom prst="rect">
            <a:avLst/>
          </a:prstGeom>
        </p:spPr>
        <p:txBody>
          <a:bodyPr/>
          <a:lstStyle>
            <a:defPPr>
              <a:defRPr lang="en-US"/>
            </a:defPPr>
            <a:lvl1pPr indent="0">
              <a:lnSpc>
                <a:spcPct val="90000"/>
              </a:lnSpc>
              <a:spcBef>
                <a:spcPts val="0"/>
              </a:spcBef>
              <a:buFont typeface="Arial" panose="020B0604020202020204" pitchFamily="34" charset="0"/>
              <a:buNone/>
              <a:defRPr sz="1400">
                <a:cs typeface="Arial" panose="020B0604020202020204" pitchFamily="34" charset="0"/>
              </a:defRPr>
            </a:lvl1pPr>
            <a:lvl2pPr marL="685800" indent="-228600">
              <a:lnSpc>
                <a:spcPct val="9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050">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05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20"/>
              </a:spcBef>
              <a:spcAft>
                <a:spcPts val="1200"/>
              </a:spcAft>
            </a:pPr>
            <a:r>
              <a:rPr lang="en-US" dirty="0"/>
              <a:t>£36 p.a. (£3 p.m.) feels like an acceptable and fair amount of increase to most, though many still warn that this will not be the case for all households who are suffering in the current financial crisis </a:t>
            </a:r>
          </a:p>
          <a:p>
            <a:pPr marL="342900" indent="-342900">
              <a:lnSpc>
                <a:spcPct val="100000"/>
              </a:lnSpc>
              <a:spcBef>
                <a:spcPts val="20"/>
              </a:spcBef>
              <a:spcAft>
                <a:spcPts val="1200"/>
              </a:spcAft>
              <a:buFont typeface="Arial" panose="020B0604020202020204" pitchFamily="34" charset="0"/>
              <a:buChar char="•"/>
            </a:pPr>
            <a:r>
              <a:rPr lang="en-US" b="1" dirty="0">
                <a:solidFill>
                  <a:schemeClr val="accent2"/>
                </a:solidFill>
              </a:rPr>
              <a:t>Scenario 1</a:t>
            </a:r>
            <a:r>
              <a:rPr lang="en-US" dirty="0">
                <a:solidFill>
                  <a:schemeClr val="accent2"/>
                </a:solidFill>
              </a:rPr>
              <a:t> </a:t>
            </a:r>
            <a:r>
              <a:rPr lang="en-US" dirty="0"/>
              <a:t>preferred by those who see the urgency in the situation and want action asap (esp. those living near a SAC river) – investing more in short term seen as speeding up results and reducing costs in long term</a:t>
            </a:r>
          </a:p>
          <a:p>
            <a:pPr marL="342900" indent="-342900">
              <a:lnSpc>
                <a:spcPct val="100000"/>
              </a:lnSpc>
              <a:spcBef>
                <a:spcPts val="20"/>
              </a:spcBef>
              <a:spcAft>
                <a:spcPts val="1200"/>
              </a:spcAft>
              <a:buFont typeface="Arial" panose="020B0604020202020204" pitchFamily="34" charset="0"/>
              <a:buChar char="•"/>
            </a:pPr>
            <a:r>
              <a:rPr lang="en-US" b="1" dirty="0">
                <a:solidFill>
                  <a:schemeClr val="accent2"/>
                </a:solidFill>
              </a:rPr>
              <a:t>Scenario 2</a:t>
            </a:r>
            <a:r>
              <a:rPr lang="en-US" dirty="0">
                <a:solidFill>
                  <a:schemeClr val="accent2"/>
                </a:solidFill>
              </a:rPr>
              <a:t> </a:t>
            </a:r>
            <a:r>
              <a:rPr lang="en-US" dirty="0"/>
              <a:t>preferred by a minority who want short term cost to customers minimized (mainly due to current C.O.L. crisis)</a:t>
            </a:r>
          </a:p>
          <a:p>
            <a:pPr marL="342900" indent="-342900">
              <a:lnSpc>
                <a:spcPct val="100000"/>
              </a:lnSpc>
              <a:spcBef>
                <a:spcPts val="20"/>
              </a:spcBef>
              <a:spcAft>
                <a:spcPts val="1200"/>
              </a:spcAft>
              <a:buFont typeface="Arial" panose="020B0604020202020204" pitchFamily="34" charset="0"/>
              <a:buChar char="•"/>
            </a:pPr>
            <a:r>
              <a:rPr lang="en-US" b="1" dirty="0">
                <a:solidFill>
                  <a:schemeClr val="accent2"/>
                </a:solidFill>
              </a:rPr>
              <a:t>Scenario 3 </a:t>
            </a:r>
            <a:r>
              <a:rPr lang="en-US" dirty="0"/>
              <a:t>preferred by those who want an approach that addresses the urgency of the situation while also considering reality of cost impact on customer base; feels flexible and has potential to be adapted to suit new tech as it becomes available over time</a:t>
            </a:r>
          </a:p>
          <a:p>
            <a:pPr marL="171450" indent="-171450">
              <a:lnSpc>
                <a:spcPct val="100000"/>
              </a:lnSpc>
              <a:spcBef>
                <a:spcPts val="20"/>
              </a:spcBef>
              <a:spcAft>
                <a:spcPts val="1200"/>
              </a:spcAft>
              <a:buFont typeface="Arial" panose="020B0604020202020204" pitchFamily="34" charset="0"/>
              <a:buChar char="•"/>
            </a:pPr>
            <a:endParaRPr lang="en-US" dirty="0"/>
          </a:p>
          <a:p>
            <a:pPr marL="171450" indent="-171450">
              <a:lnSpc>
                <a:spcPct val="100000"/>
              </a:lnSpc>
              <a:spcBef>
                <a:spcPts val="20"/>
              </a:spcBef>
              <a:spcAft>
                <a:spcPts val="1200"/>
              </a:spcAft>
              <a:buFont typeface="Arial" panose="020B0604020202020204" pitchFamily="34" charset="0"/>
              <a:buChar char="•"/>
            </a:pPr>
            <a:endParaRPr lang="en-US" dirty="0"/>
          </a:p>
          <a:p>
            <a:pPr>
              <a:lnSpc>
                <a:spcPct val="100000"/>
              </a:lnSpc>
              <a:spcBef>
                <a:spcPts val="20"/>
              </a:spcBef>
              <a:spcAft>
                <a:spcPts val="200"/>
              </a:spcAft>
            </a:pPr>
            <a:endParaRPr lang="en-US" dirty="0"/>
          </a:p>
        </p:txBody>
      </p:sp>
      <p:pic>
        <p:nvPicPr>
          <p:cNvPr id="6" name="Picture 5">
            <a:extLst>
              <a:ext uri="{FF2B5EF4-FFF2-40B4-BE49-F238E27FC236}">
                <a16:creationId xmlns:a16="http://schemas.microsoft.com/office/drawing/2014/main" id="{3429DE7F-2B43-47A9-B4AB-FE3B224A96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8424" y="1660367"/>
            <a:ext cx="5900057" cy="1135482"/>
          </a:xfrm>
          <a:prstGeom prst="rect">
            <a:avLst/>
          </a:prstGeom>
        </p:spPr>
      </p:pic>
      <p:pic>
        <p:nvPicPr>
          <p:cNvPr id="8" name="Picture 7">
            <a:extLst>
              <a:ext uri="{FF2B5EF4-FFF2-40B4-BE49-F238E27FC236}">
                <a16:creationId xmlns:a16="http://schemas.microsoft.com/office/drawing/2014/main" id="{B2CB440F-31DE-40E1-B20F-377EEC3554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36" y="2795849"/>
            <a:ext cx="5900057" cy="3013142"/>
          </a:xfrm>
          <a:prstGeom prst="rect">
            <a:avLst/>
          </a:prstGeom>
        </p:spPr>
      </p:pic>
    </p:spTree>
    <p:extLst>
      <p:ext uri="{BB962C8B-B14F-4D97-AF65-F5344CB8AC3E}">
        <p14:creationId xmlns:p14="http://schemas.microsoft.com/office/powerpoint/2010/main" val="150612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E7A74F-215E-43CE-8C5D-68A95574AFB0}"/>
              </a:ext>
            </a:extLst>
          </p:cNvPr>
          <p:cNvSpPr>
            <a:spLocks noGrp="1"/>
          </p:cNvSpPr>
          <p:nvPr>
            <p:ph type="body" sz="quarter" idx="10"/>
          </p:nvPr>
        </p:nvSpPr>
        <p:spPr/>
        <p:txBody>
          <a:bodyPr>
            <a:normAutofit/>
          </a:bodyPr>
          <a:lstStyle/>
          <a:p>
            <a:r>
              <a:rPr lang="en-US" sz="3200" dirty="0"/>
              <a:t>Relative importance of areas for DWMP investment</a:t>
            </a:r>
          </a:p>
        </p:txBody>
      </p:sp>
      <p:sp>
        <p:nvSpPr>
          <p:cNvPr id="2" name="Slide Number Placeholder 1">
            <a:extLst>
              <a:ext uri="{FF2B5EF4-FFF2-40B4-BE49-F238E27FC236}">
                <a16:creationId xmlns:a16="http://schemas.microsoft.com/office/drawing/2014/main" id="{2033B34C-22EA-4096-9328-FB57BB650AFE}"/>
              </a:ext>
            </a:extLst>
          </p:cNvPr>
          <p:cNvSpPr>
            <a:spLocks noGrp="1"/>
          </p:cNvSpPr>
          <p:nvPr>
            <p:ph type="sldNum" sz="quarter" idx="36"/>
          </p:nvPr>
        </p:nvSpPr>
        <p:spPr/>
        <p:txBody>
          <a:bodyPr/>
          <a:lstStyle/>
          <a:p>
            <a:fld id="{092066E3-CA02-4CFD-B2F6-56999925DBAC}" type="slidenum">
              <a:rPr lang="en-US" smtClean="0"/>
              <a:pPr/>
              <a:t>21</a:t>
            </a:fld>
            <a:endParaRPr lang="en-US" dirty="0"/>
          </a:p>
        </p:txBody>
      </p:sp>
      <p:pic>
        <p:nvPicPr>
          <p:cNvPr id="5" name="Picture Placeholder 4">
            <a:extLst>
              <a:ext uri="{FF2B5EF4-FFF2-40B4-BE49-F238E27FC236}">
                <a16:creationId xmlns:a16="http://schemas.microsoft.com/office/drawing/2014/main" id="{3F77DDBB-CADC-426A-AD64-A48CDE8780A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1333500" y="441324"/>
            <a:ext cx="9525000" cy="4219067"/>
          </a:xfrm>
        </p:spPr>
      </p:pic>
    </p:spTree>
    <p:extLst>
      <p:ext uri="{BB962C8B-B14F-4D97-AF65-F5344CB8AC3E}">
        <p14:creationId xmlns:p14="http://schemas.microsoft.com/office/powerpoint/2010/main" val="46283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9CD404-662E-F166-1461-7EF46B46A97D}"/>
              </a:ext>
            </a:extLst>
          </p:cNvPr>
          <p:cNvSpPr>
            <a:spLocks noGrp="1"/>
          </p:cNvSpPr>
          <p:nvPr>
            <p:ph type="sldNum" sz="quarter" idx="12"/>
          </p:nvPr>
        </p:nvSpPr>
        <p:spPr/>
        <p:txBody>
          <a:bodyPr/>
          <a:lstStyle/>
          <a:p>
            <a:fld id="{092066E3-CA02-4CFD-B2F6-56999925DBAC}" type="slidenum">
              <a:rPr lang="en-US" smtClean="0"/>
              <a:pPr/>
              <a:t>22</a:t>
            </a:fld>
            <a:endParaRPr lang="en-US" dirty="0"/>
          </a:p>
        </p:txBody>
      </p:sp>
      <p:sp>
        <p:nvSpPr>
          <p:cNvPr id="3" name="Title 2">
            <a:extLst>
              <a:ext uri="{FF2B5EF4-FFF2-40B4-BE49-F238E27FC236}">
                <a16:creationId xmlns:a16="http://schemas.microsoft.com/office/drawing/2014/main" id="{E959E40D-6039-CAA8-E300-24A6E6A163D1}"/>
              </a:ext>
            </a:extLst>
          </p:cNvPr>
          <p:cNvSpPr>
            <a:spLocks noGrp="1"/>
          </p:cNvSpPr>
          <p:nvPr>
            <p:ph type="title"/>
          </p:nvPr>
        </p:nvSpPr>
        <p:spPr/>
        <p:txBody>
          <a:bodyPr>
            <a:normAutofit fontScale="90000"/>
          </a:bodyPr>
          <a:lstStyle/>
          <a:p>
            <a:r>
              <a:rPr lang="en-GB" dirty="0"/>
              <a:t>We used a trade-off approach called a conjoint to assess preference for DWMP options in a way in which prevented information overload</a:t>
            </a:r>
          </a:p>
        </p:txBody>
      </p:sp>
      <p:sp>
        <p:nvSpPr>
          <p:cNvPr id="4" name="TextBox 3">
            <a:extLst>
              <a:ext uri="{FF2B5EF4-FFF2-40B4-BE49-F238E27FC236}">
                <a16:creationId xmlns:a16="http://schemas.microsoft.com/office/drawing/2014/main" id="{8266D378-4DF6-DDAC-716F-2C68A5C6D90E}"/>
              </a:ext>
            </a:extLst>
          </p:cNvPr>
          <p:cNvSpPr txBox="1"/>
          <p:nvPr/>
        </p:nvSpPr>
        <p:spPr>
          <a:xfrm>
            <a:off x="442912" y="1305016"/>
            <a:ext cx="11306175" cy="5132455"/>
          </a:xfrm>
          <a:prstGeom prst="rect">
            <a:avLst/>
          </a:prstGeom>
          <a:noFill/>
        </p:spPr>
        <p:txBody>
          <a:bodyPr wrap="square" rtlCol="0">
            <a:noAutofit/>
          </a:bodyPr>
          <a:lstStyle/>
          <a:p>
            <a:pPr algn="l">
              <a:lnSpc>
                <a:spcPct val="110000"/>
              </a:lnSpc>
              <a:spcBef>
                <a:spcPts val="400"/>
              </a:spcBef>
              <a:spcAft>
                <a:spcPts val="600"/>
              </a:spcAft>
            </a:pPr>
            <a:r>
              <a:rPr lang="en-GB" sz="1400" dirty="0"/>
              <a:t>We had a lot of information to ask respondents about, and a conjoint exercise allowed us to present information over numerous screens, so that we weren’t asking customers to take in too much complicated information in one go. </a:t>
            </a:r>
          </a:p>
          <a:p>
            <a:pPr algn="l">
              <a:lnSpc>
                <a:spcPct val="110000"/>
              </a:lnSpc>
              <a:spcBef>
                <a:spcPts val="400"/>
              </a:spcBef>
              <a:spcAft>
                <a:spcPts val="600"/>
              </a:spcAft>
            </a:pPr>
            <a:r>
              <a:rPr lang="en-GB" sz="1400" b="1" dirty="0"/>
              <a:t>We wanted to establish customer’s preference for areas that DCWW should focus on, related to eight areas of the DWMP, each of which had three ‘levels’.</a:t>
            </a:r>
          </a:p>
          <a:p>
            <a:pPr algn="l">
              <a:lnSpc>
                <a:spcPct val="110000"/>
              </a:lnSpc>
            </a:pPr>
            <a:endParaRPr lang="en-GB" sz="400" b="1" dirty="0"/>
          </a:p>
          <a:p>
            <a:pPr algn="l">
              <a:lnSpc>
                <a:spcPct val="110000"/>
              </a:lnSpc>
              <a:spcBef>
                <a:spcPts val="400"/>
              </a:spcBef>
            </a:pPr>
            <a:r>
              <a:rPr lang="en-GB" sz="1400" dirty="0"/>
              <a:t>Our eight areas were:</a:t>
            </a:r>
          </a:p>
          <a:p>
            <a:pPr marL="285750" indent="-285750" rtl="0" eaLnBrk="1" fontAlgn="ctr" latinLnBrk="0" hangingPunct="1">
              <a:spcBef>
                <a:spcPts val="400"/>
              </a:spcBef>
              <a:buFont typeface="Arial" panose="020B0604020202020204" pitchFamily="34" charset="0"/>
              <a:buChar char="•"/>
            </a:pPr>
            <a:r>
              <a:rPr lang="en-GB" sz="1400" b="1" dirty="0">
                <a:solidFill>
                  <a:schemeClr val="accent2"/>
                </a:solidFill>
              </a:rPr>
              <a:t>Increasing pipe sizes</a:t>
            </a:r>
          </a:p>
          <a:p>
            <a:pPr marL="285750" indent="-285750" rtl="0" eaLnBrk="1" fontAlgn="ctr" latinLnBrk="0" hangingPunct="1">
              <a:spcBef>
                <a:spcPts val="400"/>
              </a:spcBef>
              <a:spcAft>
                <a:spcPts val="0"/>
              </a:spcAft>
              <a:buFont typeface="Arial" panose="020B0604020202020204" pitchFamily="34" charset="0"/>
              <a:buChar char="•"/>
            </a:pPr>
            <a:r>
              <a:rPr lang="en-US" sz="1400" b="1" dirty="0">
                <a:solidFill>
                  <a:schemeClr val="accent2"/>
                </a:solidFill>
              </a:rPr>
              <a:t>Preventing water leaking into pipes</a:t>
            </a:r>
            <a:endParaRPr lang="en-GB" sz="1400" b="1" dirty="0">
              <a:solidFill>
                <a:schemeClr val="accent2"/>
              </a:solidFill>
            </a:endParaRPr>
          </a:p>
          <a:p>
            <a:pPr marL="285750" indent="-285750" rtl="0" eaLnBrk="1" fontAlgn="ctr" latinLnBrk="0" hangingPunct="1">
              <a:spcBef>
                <a:spcPts val="400"/>
              </a:spcBef>
              <a:spcAft>
                <a:spcPts val="0"/>
              </a:spcAft>
              <a:buFont typeface="Arial" panose="020B0604020202020204" pitchFamily="34" charset="0"/>
              <a:buChar char="•"/>
            </a:pPr>
            <a:r>
              <a:rPr lang="en-US" sz="1400" b="1" dirty="0">
                <a:solidFill>
                  <a:schemeClr val="accent2"/>
                </a:solidFill>
              </a:rPr>
              <a:t>Preventing diluted sewage escaping into rivers and seas </a:t>
            </a:r>
            <a:endParaRPr lang="en-GB" sz="1400" b="1" dirty="0">
              <a:solidFill>
                <a:schemeClr val="accent2"/>
              </a:solidFill>
            </a:endParaRPr>
          </a:p>
          <a:p>
            <a:pPr marL="285750" indent="-285750" rtl="0" eaLnBrk="1" fontAlgn="ctr" latinLnBrk="0" hangingPunct="1">
              <a:spcBef>
                <a:spcPts val="400"/>
              </a:spcBef>
              <a:spcAft>
                <a:spcPts val="0"/>
              </a:spcAft>
              <a:buFont typeface="Arial" panose="020B0604020202020204" pitchFamily="34" charset="0"/>
              <a:buChar char="•"/>
            </a:pPr>
            <a:r>
              <a:rPr lang="en-GB" sz="1400" b="1" dirty="0">
                <a:solidFill>
                  <a:schemeClr val="accent2"/>
                </a:solidFill>
              </a:rPr>
              <a:t>Preventing sewage flooding </a:t>
            </a:r>
          </a:p>
          <a:p>
            <a:pPr marL="285750" indent="-285750" rtl="0" eaLnBrk="1" fontAlgn="ctr" latinLnBrk="0" hangingPunct="1">
              <a:spcBef>
                <a:spcPts val="400"/>
              </a:spcBef>
              <a:spcAft>
                <a:spcPts val="0"/>
              </a:spcAft>
              <a:buFont typeface="Arial" panose="020B0604020202020204" pitchFamily="34" charset="0"/>
              <a:buChar char="•"/>
            </a:pPr>
            <a:r>
              <a:rPr lang="en-GB" sz="1400" b="1" dirty="0">
                <a:solidFill>
                  <a:schemeClr val="accent2"/>
                </a:solidFill>
              </a:rPr>
              <a:t>Educating customers about blockages</a:t>
            </a:r>
          </a:p>
          <a:p>
            <a:pPr marL="285750" indent="-285750" rtl="0" eaLnBrk="1" fontAlgn="ctr" latinLnBrk="0" hangingPunct="1">
              <a:spcBef>
                <a:spcPts val="400"/>
              </a:spcBef>
              <a:spcAft>
                <a:spcPts val="0"/>
              </a:spcAft>
              <a:buFont typeface="Arial" panose="020B0604020202020204" pitchFamily="34" charset="0"/>
              <a:buChar char="•"/>
            </a:pPr>
            <a:r>
              <a:rPr lang="en-GB" sz="1400" b="1" dirty="0">
                <a:solidFill>
                  <a:schemeClr val="accent2"/>
                </a:solidFill>
              </a:rPr>
              <a:t>Managing rain water</a:t>
            </a:r>
          </a:p>
          <a:p>
            <a:pPr marL="285750" indent="-285750" rtl="0" eaLnBrk="1" fontAlgn="ctr" latinLnBrk="0" hangingPunct="1">
              <a:spcBef>
                <a:spcPts val="400"/>
              </a:spcBef>
              <a:spcAft>
                <a:spcPts val="0"/>
              </a:spcAft>
              <a:buFont typeface="Arial" panose="020B0604020202020204" pitchFamily="34" charset="0"/>
              <a:buChar char="•"/>
            </a:pPr>
            <a:r>
              <a:rPr lang="en-GB" sz="1400" b="1" dirty="0">
                <a:solidFill>
                  <a:schemeClr val="accent2"/>
                </a:solidFill>
              </a:rPr>
              <a:t>Re-directing rain water</a:t>
            </a:r>
          </a:p>
          <a:p>
            <a:pPr marL="285750" indent="-285750" rtl="0" eaLnBrk="1" fontAlgn="ctr" latinLnBrk="0" hangingPunct="1">
              <a:spcBef>
                <a:spcPts val="400"/>
              </a:spcBef>
              <a:spcAft>
                <a:spcPts val="0"/>
              </a:spcAft>
              <a:buFont typeface="Arial" panose="020B0604020202020204" pitchFamily="34" charset="0"/>
              <a:buChar char="•"/>
            </a:pPr>
            <a:r>
              <a:rPr lang="en-GB" sz="1400" b="1" dirty="0">
                <a:solidFill>
                  <a:schemeClr val="accent2"/>
                </a:solidFill>
              </a:rPr>
              <a:t>Developing sustainable treatment works </a:t>
            </a:r>
          </a:p>
          <a:p>
            <a:pPr algn="l">
              <a:lnSpc>
                <a:spcPct val="110000"/>
              </a:lnSpc>
              <a:spcBef>
                <a:spcPts val="400"/>
              </a:spcBef>
              <a:spcAft>
                <a:spcPts val="600"/>
              </a:spcAft>
            </a:pPr>
            <a:endParaRPr lang="en-GB" sz="100" dirty="0"/>
          </a:p>
          <a:p>
            <a:pPr algn="l">
              <a:lnSpc>
                <a:spcPct val="110000"/>
              </a:lnSpc>
              <a:spcBef>
                <a:spcPts val="400"/>
              </a:spcBef>
              <a:spcAft>
                <a:spcPts val="600"/>
              </a:spcAft>
            </a:pPr>
            <a:r>
              <a:rPr lang="en-GB" sz="1400" dirty="0"/>
              <a:t>From the responses collected, we can establish the importance of each area, as well as customer preference for each level by area.</a:t>
            </a:r>
          </a:p>
          <a:p>
            <a:pPr algn="l">
              <a:lnSpc>
                <a:spcPct val="110000"/>
              </a:lnSpc>
              <a:spcBef>
                <a:spcPts val="400"/>
              </a:spcBef>
              <a:spcAft>
                <a:spcPts val="600"/>
              </a:spcAft>
            </a:pPr>
            <a:r>
              <a:rPr lang="en-GB" sz="1400" dirty="0"/>
              <a:t>As well as results presented here, we have also produced an Excel based simulator, which allows you to see share of preference for numerous ‘what if’ scenarios.</a:t>
            </a:r>
          </a:p>
          <a:p>
            <a:pPr algn="l">
              <a:lnSpc>
                <a:spcPct val="110000"/>
              </a:lnSpc>
              <a:spcBef>
                <a:spcPts val="400"/>
              </a:spcBef>
              <a:spcAft>
                <a:spcPts val="600"/>
              </a:spcAft>
            </a:pPr>
            <a:r>
              <a:rPr lang="en-GB" sz="1400" i="1" dirty="0"/>
              <a:t>Options were shown without prices attached to them.</a:t>
            </a:r>
          </a:p>
        </p:txBody>
      </p:sp>
      <p:sp>
        <p:nvSpPr>
          <p:cNvPr id="6" name="TextBox 5">
            <a:extLst>
              <a:ext uri="{FF2B5EF4-FFF2-40B4-BE49-F238E27FC236}">
                <a16:creationId xmlns:a16="http://schemas.microsoft.com/office/drawing/2014/main" id="{646B64BA-246F-67B3-C4A5-CF977E75C713}"/>
              </a:ext>
            </a:extLst>
          </p:cNvPr>
          <p:cNvSpPr txBox="1"/>
          <p:nvPr/>
        </p:nvSpPr>
        <p:spPr>
          <a:xfrm>
            <a:off x="6873283" y="2758510"/>
            <a:ext cx="4288907" cy="1831271"/>
          </a:xfrm>
          <a:prstGeom prst="rect">
            <a:avLst/>
          </a:prstGeom>
          <a:noFill/>
        </p:spPr>
        <p:txBody>
          <a:bodyPr wrap="square" anchor="ctr">
            <a:spAutoFit/>
          </a:bodyPr>
          <a:lstStyle/>
          <a:p>
            <a:pPr algn="l">
              <a:spcBef>
                <a:spcPts val="600"/>
              </a:spcBef>
            </a:pPr>
            <a:r>
              <a:rPr lang="en-GB" sz="1400" dirty="0"/>
              <a:t>The levels shown for each area reflected:</a:t>
            </a:r>
          </a:p>
          <a:p>
            <a:pPr marL="285750" indent="-285750" algn="l">
              <a:spcBef>
                <a:spcPts val="600"/>
              </a:spcBef>
              <a:buFont typeface="Arial" panose="020B0604020202020204" pitchFamily="34" charset="0"/>
              <a:buChar char="•"/>
            </a:pPr>
            <a:r>
              <a:rPr lang="en-GB" sz="1400" b="1" dirty="0">
                <a:solidFill>
                  <a:schemeClr val="accent5"/>
                </a:solidFill>
              </a:rPr>
              <a:t>High investment </a:t>
            </a:r>
            <a:r>
              <a:rPr lang="en-GB" sz="1400" dirty="0"/>
              <a:t>– i.e. the most expensive / high effort (and often most time consuming) option</a:t>
            </a:r>
          </a:p>
          <a:p>
            <a:pPr marL="285750" indent="-285750" algn="l">
              <a:spcBef>
                <a:spcPts val="600"/>
              </a:spcBef>
              <a:buFont typeface="Arial" panose="020B0604020202020204" pitchFamily="34" charset="0"/>
              <a:buChar char="•"/>
            </a:pPr>
            <a:r>
              <a:rPr lang="en-GB" sz="1400" b="1" dirty="0">
                <a:solidFill>
                  <a:schemeClr val="accent5"/>
                </a:solidFill>
              </a:rPr>
              <a:t>Medium investment </a:t>
            </a:r>
            <a:r>
              <a:rPr lang="en-GB" sz="1400" dirty="0"/>
              <a:t>in this area</a:t>
            </a:r>
          </a:p>
          <a:p>
            <a:pPr marL="285750" indent="-285750" algn="l">
              <a:spcBef>
                <a:spcPts val="600"/>
              </a:spcBef>
              <a:buFont typeface="Arial" panose="020B0604020202020204" pitchFamily="34" charset="0"/>
              <a:buChar char="•"/>
            </a:pPr>
            <a:r>
              <a:rPr lang="en-GB" sz="1400" b="1" dirty="0">
                <a:solidFill>
                  <a:schemeClr val="accent5"/>
                </a:solidFill>
              </a:rPr>
              <a:t>Low investment </a:t>
            </a:r>
            <a:r>
              <a:rPr lang="en-GB" sz="1400" dirty="0"/>
              <a:t>– i.e. the least expensive / least effort (and often least time consuming) option</a:t>
            </a:r>
          </a:p>
        </p:txBody>
      </p:sp>
      <p:sp>
        <p:nvSpPr>
          <p:cNvPr id="7" name="Arrow: Right 6">
            <a:extLst>
              <a:ext uri="{FF2B5EF4-FFF2-40B4-BE49-F238E27FC236}">
                <a16:creationId xmlns:a16="http://schemas.microsoft.com/office/drawing/2014/main" id="{986B32FD-70F6-A51E-E8C4-A1F36AD55D48}"/>
              </a:ext>
            </a:extLst>
          </p:cNvPr>
          <p:cNvSpPr/>
          <p:nvPr/>
        </p:nvSpPr>
        <p:spPr>
          <a:xfrm>
            <a:off x="5748238" y="3299348"/>
            <a:ext cx="929399" cy="74959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0433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AD087E-FBD3-892B-B4E2-C242BFDF62AD}"/>
              </a:ext>
            </a:extLst>
          </p:cNvPr>
          <p:cNvSpPr>
            <a:spLocks noGrp="1"/>
          </p:cNvSpPr>
          <p:nvPr>
            <p:ph type="sldNum" sz="quarter" idx="12"/>
          </p:nvPr>
        </p:nvSpPr>
        <p:spPr/>
        <p:txBody>
          <a:bodyPr/>
          <a:lstStyle/>
          <a:p>
            <a:fld id="{092066E3-CA02-4CFD-B2F6-56999925DBAC}" type="slidenum">
              <a:rPr lang="en-US" smtClean="0"/>
              <a:pPr/>
              <a:t>23</a:t>
            </a:fld>
            <a:endParaRPr lang="en-US" dirty="0"/>
          </a:p>
        </p:txBody>
      </p:sp>
      <p:sp>
        <p:nvSpPr>
          <p:cNvPr id="5" name="Title 4">
            <a:extLst>
              <a:ext uri="{FF2B5EF4-FFF2-40B4-BE49-F238E27FC236}">
                <a16:creationId xmlns:a16="http://schemas.microsoft.com/office/drawing/2014/main" id="{44259FB7-089B-33DA-0517-39830F079067}"/>
              </a:ext>
            </a:extLst>
          </p:cNvPr>
          <p:cNvSpPr>
            <a:spLocks noGrp="1"/>
          </p:cNvSpPr>
          <p:nvPr>
            <p:ph type="title"/>
          </p:nvPr>
        </p:nvSpPr>
        <p:spPr/>
        <p:txBody>
          <a:bodyPr>
            <a:normAutofit/>
          </a:bodyPr>
          <a:lstStyle/>
          <a:p>
            <a:r>
              <a:rPr lang="en-US" sz="2400" dirty="0"/>
              <a:t>Plan areas and investment levels tested:</a:t>
            </a:r>
            <a:endParaRPr lang="en-GB" sz="2400" dirty="0"/>
          </a:p>
        </p:txBody>
      </p:sp>
      <p:graphicFrame>
        <p:nvGraphicFramePr>
          <p:cNvPr id="6" name="Table 6">
            <a:extLst>
              <a:ext uri="{FF2B5EF4-FFF2-40B4-BE49-F238E27FC236}">
                <a16:creationId xmlns:a16="http://schemas.microsoft.com/office/drawing/2014/main" id="{145AADBC-0677-69F1-00CB-4A89723DBFEE}"/>
              </a:ext>
            </a:extLst>
          </p:cNvPr>
          <p:cNvGraphicFramePr>
            <a:graphicFrameLocks noGrp="1"/>
          </p:cNvGraphicFramePr>
          <p:nvPr/>
        </p:nvGraphicFramePr>
        <p:xfrm>
          <a:off x="442912" y="1172672"/>
          <a:ext cx="11306176" cy="5264802"/>
        </p:xfrm>
        <a:graphic>
          <a:graphicData uri="http://schemas.openxmlformats.org/drawingml/2006/table">
            <a:tbl>
              <a:tblPr firstRow="1" bandRow="1">
                <a:tableStyleId>{5940675A-B579-460E-94D1-54222C63F5DA}</a:tableStyleId>
              </a:tblPr>
              <a:tblGrid>
                <a:gridCol w="1612391">
                  <a:extLst>
                    <a:ext uri="{9D8B030D-6E8A-4147-A177-3AD203B41FA5}">
                      <a16:colId xmlns:a16="http://schemas.microsoft.com/office/drawing/2014/main" val="498902229"/>
                    </a:ext>
                  </a:extLst>
                </a:gridCol>
                <a:gridCol w="3221372">
                  <a:extLst>
                    <a:ext uri="{9D8B030D-6E8A-4147-A177-3AD203B41FA5}">
                      <a16:colId xmlns:a16="http://schemas.microsoft.com/office/drawing/2014/main" val="4186504690"/>
                    </a:ext>
                  </a:extLst>
                </a:gridCol>
                <a:gridCol w="3246540">
                  <a:extLst>
                    <a:ext uri="{9D8B030D-6E8A-4147-A177-3AD203B41FA5}">
                      <a16:colId xmlns:a16="http://schemas.microsoft.com/office/drawing/2014/main" val="1081628408"/>
                    </a:ext>
                  </a:extLst>
                </a:gridCol>
                <a:gridCol w="3225873">
                  <a:extLst>
                    <a:ext uri="{9D8B030D-6E8A-4147-A177-3AD203B41FA5}">
                      <a16:colId xmlns:a16="http://schemas.microsoft.com/office/drawing/2014/main" val="301505273"/>
                    </a:ext>
                  </a:extLst>
                </a:gridCol>
              </a:tblGrid>
              <a:tr h="291522">
                <a:tc>
                  <a:txBody>
                    <a:bodyPr/>
                    <a:lstStyle/>
                    <a:p>
                      <a:pPr algn="ctr" fontAlgn="ctr"/>
                      <a:r>
                        <a:rPr lang="en-US" sz="1200" b="1" i="0" u="none" strike="noStrike" dirty="0">
                          <a:solidFill>
                            <a:schemeClr val="accent1"/>
                          </a:solidFill>
                          <a:effectLst/>
                          <a:latin typeface="+mn-lt"/>
                        </a:rPr>
                        <a:t>Plan areas</a:t>
                      </a:r>
                      <a:endParaRPr lang="en-GB" sz="1200" b="1" i="0" u="none" strike="noStrike" dirty="0">
                        <a:solidFill>
                          <a:schemeClr val="accent1"/>
                        </a:solidFill>
                        <a:effectLst/>
                        <a:latin typeface="+mn-lt"/>
                      </a:endParaRPr>
                    </a:p>
                  </a:txBody>
                  <a:tcPr marL="7620" marR="7620" marT="7620" marB="0" anchor="ctr">
                    <a:solidFill>
                      <a:schemeClr val="tx2">
                        <a:lumMod val="20000"/>
                        <a:lumOff val="80000"/>
                      </a:schemeClr>
                    </a:solidFill>
                  </a:tcPr>
                </a:tc>
                <a:tc>
                  <a:txBody>
                    <a:bodyPr/>
                    <a:lstStyle/>
                    <a:p>
                      <a:pPr algn="ctr"/>
                      <a:r>
                        <a:rPr lang="en-US" sz="1200" b="1" i="0" u="none" strike="noStrike" kern="1200" dirty="0">
                          <a:solidFill>
                            <a:schemeClr val="accent1"/>
                          </a:solidFill>
                          <a:effectLst/>
                          <a:latin typeface="+mn-lt"/>
                          <a:ea typeface="+mn-ea"/>
                          <a:cs typeface="+mn-cs"/>
                        </a:rPr>
                        <a:t>High investment</a:t>
                      </a:r>
                      <a:endParaRPr lang="en-GB" sz="1200" b="1" i="0" u="none" strike="noStrike" kern="1200" dirty="0">
                        <a:solidFill>
                          <a:schemeClr val="accent1"/>
                        </a:solidFill>
                        <a:effectLst/>
                        <a:latin typeface="+mn-lt"/>
                        <a:ea typeface="+mn-ea"/>
                        <a:cs typeface="+mn-cs"/>
                      </a:endParaRPr>
                    </a:p>
                  </a:txBody>
                  <a:tcPr anchor="ctr">
                    <a:solidFill>
                      <a:schemeClr val="tx2">
                        <a:lumMod val="20000"/>
                        <a:lumOff val="80000"/>
                      </a:schemeClr>
                    </a:solidFill>
                  </a:tcPr>
                </a:tc>
                <a:tc>
                  <a:txBody>
                    <a:bodyPr/>
                    <a:lstStyle/>
                    <a:p>
                      <a:pPr algn="ctr"/>
                      <a:r>
                        <a:rPr lang="en-US" sz="1200" b="1" i="0" u="none" strike="noStrike" kern="1200" dirty="0">
                          <a:solidFill>
                            <a:schemeClr val="accent1"/>
                          </a:solidFill>
                          <a:effectLst/>
                          <a:latin typeface="+mn-lt"/>
                          <a:ea typeface="+mn-ea"/>
                          <a:cs typeface="+mn-cs"/>
                        </a:rPr>
                        <a:t>Medium investment</a:t>
                      </a:r>
                      <a:endParaRPr lang="en-GB" sz="1200" b="1" i="0" u="none" strike="noStrike" kern="1200" dirty="0">
                        <a:solidFill>
                          <a:schemeClr val="accent1"/>
                        </a:solidFill>
                        <a:effectLst/>
                        <a:latin typeface="+mn-lt"/>
                        <a:ea typeface="+mn-ea"/>
                        <a:cs typeface="+mn-cs"/>
                      </a:endParaRPr>
                    </a:p>
                  </a:txBody>
                  <a:tcPr anchor="ctr">
                    <a:solidFill>
                      <a:schemeClr val="tx2">
                        <a:lumMod val="20000"/>
                        <a:lumOff val="80000"/>
                      </a:schemeClr>
                    </a:solidFill>
                  </a:tcPr>
                </a:tc>
                <a:tc>
                  <a:txBody>
                    <a:bodyPr/>
                    <a:lstStyle/>
                    <a:p>
                      <a:pPr algn="ctr"/>
                      <a:r>
                        <a:rPr lang="en-US" sz="1200" b="1" i="0" u="none" strike="noStrike" kern="1200" dirty="0">
                          <a:solidFill>
                            <a:schemeClr val="accent1"/>
                          </a:solidFill>
                          <a:effectLst/>
                          <a:latin typeface="+mn-lt"/>
                          <a:ea typeface="+mn-ea"/>
                          <a:cs typeface="+mn-cs"/>
                        </a:rPr>
                        <a:t>Low investment</a:t>
                      </a:r>
                      <a:endParaRPr lang="en-GB" sz="1200" b="1" i="0" u="none" strike="noStrike" kern="1200" dirty="0">
                        <a:solidFill>
                          <a:schemeClr val="accent1"/>
                        </a:solidFill>
                        <a:effectLst/>
                        <a:latin typeface="+mn-lt"/>
                        <a:ea typeface="+mn-ea"/>
                        <a:cs typeface="+mn-cs"/>
                      </a:endParaRPr>
                    </a:p>
                  </a:txBody>
                  <a:tcPr anchor="ctr">
                    <a:solidFill>
                      <a:schemeClr val="tx2">
                        <a:lumMod val="20000"/>
                        <a:lumOff val="80000"/>
                      </a:schemeClr>
                    </a:solidFill>
                  </a:tcPr>
                </a:tc>
                <a:extLst>
                  <a:ext uri="{0D108BD9-81ED-4DB2-BD59-A6C34878D82A}">
                    <a16:rowId xmlns:a16="http://schemas.microsoft.com/office/drawing/2014/main" val="1933028927"/>
                  </a:ext>
                </a:extLst>
              </a:tr>
              <a:tr h="621660">
                <a:tc>
                  <a:txBody>
                    <a:bodyPr/>
                    <a:lstStyle/>
                    <a:p>
                      <a:pPr algn="ctr" fontAlgn="ctr"/>
                      <a:r>
                        <a:rPr lang="en-GB" sz="1200" b="1" i="0" u="none" strike="noStrike" dirty="0">
                          <a:solidFill>
                            <a:schemeClr val="accent1"/>
                          </a:solidFill>
                          <a:effectLst/>
                          <a:latin typeface="+mn-lt"/>
                        </a:rPr>
                        <a:t>Increasing pipe sizes</a:t>
                      </a:r>
                    </a:p>
                  </a:txBody>
                  <a:tcPr marL="7620" marR="7620" marT="7620" marB="0" anchor="ctr">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panose="020F0502020204030204" pitchFamily="34" charset="0"/>
                        </a:rPr>
                        <a:t>Having pipes big enough to hold </a:t>
                      </a:r>
                      <a:r>
                        <a:rPr lang="en-US" sz="1200" b="1" i="0" u="none" strike="noStrike" dirty="0">
                          <a:solidFill>
                            <a:srgbClr val="000000"/>
                          </a:solidFill>
                          <a:effectLst/>
                          <a:latin typeface="Calibri" panose="020F0502020204030204" pitchFamily="34" charset="0"/>
                        </a:rPr>
                        <a:t>sewage</a:t>
                      </a:r>
                      <a:r>
                        <a:rPr lang="en-US" sz="1200" b="0" i="0" u="none" strike="noStrike" dirty="0">
                          <a:solidFill>
                            <a:srgbClr val="000000"/>
                          </a:solidFill>
                          <a:effectLst/>
                          <a:latin typeface="Calibri" panose="020F0502020204030204" pitchFamily="34" charset="0"/>
                        </a:rPr>
                        <a:t> and </a:t>
                      </a:r>
                      <a:r>
                        <a:rPr lang="en-US" sz="1200" b="1" i="0" u="none" strike="noStrike" dirty="0">
                          <a:solidFill>
                            <a:srgbClr val="000000"/>
                          </a:solidFill>
                          <a:effectLst/>
                          <a:latin typeface="Calibri" panose="020F0502020204030204" pitchFamily="34" charset="0"/>
                        </a:rPr>
                        <a:t>rain water from heavy downpours</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Having pipes big enough to hold </a:t>
                      </a:r>
                      <a:r>
                        <a:rPr lang="en-US" sz="1200" b="1" i="0" u="none" strike="noStrike" dirty="0">
                          <a:solidFill>
                            <a:srgbClr val="000000"/>
                          </a:solidFill>
                          <a:effectLst/>
                          <a:latin typeface="Calibri" panose="020F0502020204030204" pitchFamily="34" charset="0"/>
                        </a:rPr>
                        <a:t>sewage</a:t>
                      </a:r>
                      <a:r>
                        <a:rPr lang="en-US" sz="1200" b="0" i="0" u="none" strike="noStrike" dirty="0">
                          <a:solidFill>
                            <a:srgbClr val="000000"/>
                          </a:solidFill>
                          <a:effectLst/>
                          <a:latin typeface="Calibri" panose="020F0502020204030204" pitchFamily="34" charset="0"/>
                        </a:rPr>
                        <a:t> and </a:t>
                      </a:r>
                      <a:r>
                        <a:rPr lang="en-US" sz="1200" b="1" i="0" u="none" strike="noStrike" dirty="0">
                          <a:solidFill>
                            <a:srgbClr val="000000"/>
                          </a:solidFill>
                          <a:effectLst/>
                          <a:latin typeface="Calibri" panose="020F0502020204030204" pitchFamily="34" charset="0"/>
                        </a:rPr>
                        <a:t>rain water from drizzle</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Having pipes big enough to hold </a:t>
                      </a:r>
                      <a:r>
                        <a:rPr lang="en-US" sz="1200" b="1" i="0" u="none" strike="noStrike" dirty="0">
                          <a:solidFill>
                            <a:srgbClr val="000000"/>
                          </a:solidFill>
                          <a:effectLst/>
                          <a:latin typeface="Calibri" panose="020F0502020204030204" pitchFamily="34" charset="0"/>
                        </a:rPr>
                        <a:t>sewage only</a:t>
                      </a:r>
                    </a:p>
                  </a:txBody>
                  <a:tcPr marL="7620" marR="7620" marT="7620" marB="0" anchor="ctr"/>
                </a:tc>
                <a:extLst>
                  <a:ext uri="{0D108BD9-81ED-4DB2-BD59-A6C34878D82A}">
                    <a16:rowId xmlns:a16="http://schemas.microsoft.com/office/drawing/2014/main" val="2603255501"/>
                  </a:ext>
                </a:extLst>
              </a:tr>
              <a:tr h="621660">
                <a:tc>
                  <a:txBody>
                    <a:bodyPr/>
                    <a:lstStyle/>
                    <a:p>
                      <a:pPr algn="ctr" fontAlgn="ctr"/>
                      <a:r>
                        <a:rPr lang="en-US" sz="1200" b="1" i="0" u="none" strike="noStrike" dirty="0">
                          <a:solidFill>
                            <a:schemeClr val="accent1"/>
                          </a:solidFill>
                          <a:effectLst/>
                          <a:latin typeface="+mn-lt"/>
                        </a:rPr>
                        <a:t>Preventing water leaking into pipes</a:t>
                      </a:r>
                    </a:p>
                  </a:txBody>
                  <a:tcPr marL="7620" marR="7620" marT="7620" marB="0" anchor="ctr">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panose="020F0502020204030204" pitchFamily="34" charset="0"/>
                        </a:rPr>
                        <a:t>Repairing pipes in areas where up to </a:t>
                      </a:r>
                      <a:r>
                        <a:rPr lang="en-US" sz="1200" b="1" i="0" u="none" strike="noStrike" dirty="0">
                          <a:solidFill>
                            <a:srgbClr val="000000"/>
                          </a:solidFill>
                          <a:effectLst/>
                          <a:latin typeface="Calibri" panose="020F0502020204030204" pitchFamily="34" charset="0"/>
                        </a:rPr>
                        <a:t>80%</a:t>
                      </a:r>
                      <a:r>
                        <a:rPr lang="en-US" sz="1200" b="0" i="0" u="none" strike="noStrike" dirty="0">
                          <a:solidFill>
                            <a:srgbClr val="000000"/>
                          </a:solidFill>
                          <a:effectLst/>
                          <a:latin typeface="Calibri" panose="020F0502020204030204" pitchFamily="34" charset="0"/>
                        </a:rPr>
                        <a:t> of pipes are old and cracked</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Repairing pipes in areas where up to </a:t>
                      </a:r>
                      <a:r>
                        <a:rPr lang="en-US" sz="1200" b="1" i="0" u="none" strike="noStrike" dirty="0">
                          <a:solidFill>
                            <a:srgbClr val="000000"/>
                          </a:solidFill>
                          <a:effectLst/>
                          <a:latin typeface="Calibri" panose="020F0502020204030204" pitchFamily="34" charset="0"/>
                        </a:rPr>
                        <a:t>60%</a:t>
                      </a:r>
                      <a:r>
                        <a:rPr lang="en-US" sz="1200" b="0" i="0" u="none" strike="noStrike" dirty="0">
                          <a:solidFill>
                            <a:srgbClr val="000000"/>
                          </a:solidFill>
                          <a:effectLst/>
                          <a:latin typeface="Calibri" panose="020F0502020204030204" pitchFamily="34" charset="0"/>
                        </a:rPr>
                        <a:t> of pipes are old and cracked</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Repairing pipes in areas where up to </a:t>
                      </a:r>
                      <a:r>
                        <a:rPr lang="en-US" sz="1200" b="1" i="0" u="none" strike="noStrike" dirty="0">
                          <a:solidFill>
                            <a:srgbClr val="000000"/>
                          </a:solidFill>
                          <a:effectLst/>
                          <a:latin typeface="Calibri" panose="020F0502020204030204" pitchFamily="34" charset="0"/>
                        </a:rPr>
                        <a:t>40%</a:t>
                      </a:r>
                      <a:r>
                        <a:rPr lang="en-US" sz="1200" b="0" i="0" u="none" strike="noStrike" dirty="0">
                          <a:solidFill>
                            <a:srgbClr val="000000"/>
                          </a:solidFill>
                          <a:effectLst/>
                          <a:latin typeface="Calibri" panose="020F0502020204030204" pitchFamily="34" charset="0"/>
                        </a:rPr>
                        <a:t> of pipes are old and cracked</a:t>
                      </a:r>
                    </a:p>
                  </a:txBody>
                  <a:tcPr marL="7620" marR="7620" marT="7620" marB="0" anchor="ctr"/>
                </a:tc>
                <a:extLst>
                  <a:ext uri="{0D108BD9-81ED-4DB2-BD59-A6C34878D82A}">
                    <a16:rowId xmlns:a16="http://schemas.microsoft.com/office/drawing/2014/main" val="4203603842"/>
                  </a:ext>
                </a:extLst>
              </a:tr>
              <a:tr h="621660">
                <a:tc>
                  <a:txBody>
                    <a:bodyPr/>
                    <a:lstStyle/>
                    <a:p>
                      <a:pPr algn="ctr" fontAlgn="ctr"/>
                      <a:r>
                        <a:rPr lang="en-US" sz="1200" b="1" i="0" u="none" strike="noStrike" dirty="0">
                          <a:solidFill>
                            <a:schemeClr val="accent1"/>
                          </a:solidFill>
                          <a:effectLst/>
                          <a:latin typeface="+mn-lt"/>
                        </a:rPr>
                        <a:t>Preventing diluted sewage escaping into rivers and seas </a:t>
                      </a:r>
                    </a:p>
                  </a:txBody>
                  <a:tcPr marL="7620" marR="7620" marT="7620" marB="0" anchor="ctr">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panose="020F0502020204030204" pitchFamily="34" charset="0"/>
                        </a:rPr>
                        <a:t>Preventing diluted sewage getting into rivers and seas designated as areas of </a:t>
                      </a:r>
                      <a:r>
                        <a:rPr lang="en-US" sz="1200" b="1" i="0" u="none" strike="noStrike" dirty="0">
                          <a:solidFill>
                            <a:srgbClr val="000000"/>
                          </a:solidFill>
                          <a:effectLst/>
                          <a:latin typeface="Calibri" panose="020F0502020204030204" pitchFamily="34" charset="0"/>
                        </a:rPr>
                        <a:t>scientific interest</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bathing waters</a:t>
                      </a:r>
                      <a:r>
                        <a:rPr lang="en-US" sz="1200" b="0" i="0" u="none" strike="noStrike" dirty="0">
                          <a:solidFill>
                            <a:srgbClr val="000000"/>
                          </a:solidFill>
                          <a:effectLst/>
                          <a:latin typeface="Calibri" panose="020F0502020204030204" pitchFamily="34" charset="0"/>
                        </a:rPr>
                        <a:t>, and </a:t>
                      </a:r>
                      <a:r>
                        <a:rPr lang="en-US" sz="1200" b="1" i="0" u="none" strike="noStrike" dirty="0">
                          <a:solidFill>
                            <a:srgbClr val="000000"/>
                          </a:solidFill>
                          <a:effectLst/>
                          <a:latin typeface="Calibri" panose="020F0502020204030204" pitchFamily="34" charset="0"/>
                        </a:rPr>
                        <a:t>conservation areas</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Preventing diluted sewage getting into rivers and seas designated as </a:t>
                      </a:r>
                      <a:r>
                        <a:rPr lang="en-US" sz="1200" b="1" i="0" u="none" strike="noStrike" dirty="0">
                          <a:solidFill>
                            <a:srgbClr val="000000"/>
                          </a:solidFill>
                          <a:effectLst/>
                          <a:latin typeface="Calibri" panose="020F0502020204030204" pitchFamily="34" charset="0"/>
                        </a:rPr>
                        <a:t>areas of scientific interest</a:t>
                      </a:r>
                      <a:r>
                        <a:rPr lang="en-US" sz="1200" b="0" i="0" u="none" strike="noStrike" dirty="0">
                          <a:solidFill>
                            <a:srgbClr val="000000"/>
                          </a:solidFill>
                          <a:effectLst/>
                          <a:latin typeface="Calibri" panose="020F0502020204030204" pitchFamily="34" charset="0"/>
                        </a:rPr>
                        <a:t>, and </a:t>
                      </a:r>
                      <a:r>
                        <a:rPr lang="en-US" sz="1200" b="1" i="0" u="none" strike="noStrike" dirty="0">
                          <a:solidFill>
                            <a:srgbClr val="000000"/>
                          </a:solidFill>
                          <a:effectLst/>
                          <a:latin typeface="Calibri" panose="020F0502020204030204" pitchFamily="34" charset="0"/>
                        </a:rPr>
                        <a:t>bathing waters</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Preventing diluted sewage getting into rivers and seas designated as areas of </a:t>
                      </a:r>
                      <a:r>
                        <a:rPr lang="en-US" sz="1200" b="1" i="0" u="none" strike="noStrike" dirty="0">
                          <a:solidFill>
                            <a:srgbClr val="000000"/>
                          </a:solidFill>
                          <a:effectLst/>
                          <a:latin typeface="Calibri" panose="020F0502020204030204" pitchFamily="34" charset="0"/>
                        </a:rPr>
                        <a:t>scientific interest only</a:t>
                      </a:r>
                    </a:p>
                  </a:txBody>
                  <a:tcPr marL="7620" marR="7620" marT="7620" marB="0" anchor="ctr"/>
                </a:tc>
                <a:extLst>
                  <a:ext uri="{0D108BD9-81ED-4DB2-BD59-A6C34878D82A}">
                    <a16:rowId xmlns:a16="http://schemas.microsoft.com/office/drawing/2014/main" val="2754812058"/>
                  </a:ext>
                </a:extLst>
              </a:tr>
              <a:tr h="621660">
                <a:tc>
                  <a:txBody>
                    <a:bodyPr/>
                    <a:lstStyle/>
                    <a:p>
                      <a:pPr algn="ctr" fontAlgn="ctr"/>
                      <a:r>
                        <a:rPr lang="en-GB" sz="1200" b="1" i="0" u="none" strike="noStrike" dirty="0">
                          <a:solidFill>
                            <a:schemeClr val="accent1"/>
                          </a:solidFill>
                          <a:effectLst/>
                          <a:latin typeface="+mn-lt"/>
                        </a:rPr>
                        <a:t>Preventing sewage flooding </a:t>
                      </a:r>
                    </a:p>
                  </a:txBody>
                  <a:tcPr marL="7620" marR="7620" marT="7620" marB="0" anchor="ctr">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panose="020F0502020204030204" pitchFamily="34" charset="0"/>
                        </a:rPr>
                        <a:t>Preventing sewage getting </a:t>
                      </a:r>
                      <a:r>
                        <a:rPr lang="en-GB" sz="1200" b="1" i="0" u="none" strike="noStrike" dirty="0">
                          <a:solidFill>
                            <a:srgbClr val="000000"/>
                          </a:solidFill>
                          <a:effectLst/>
                          <a:latin typeface="Calibri" panose="020F0502020204030204" pitchFamily="34" charset="0"/>
                        </a:rPr>
                        <a:t>into</a:t>
                      </a:r>
                      <a:r>
                        <a:rPr lang="en-GB" sz="1200" b="0" i="0" u="none" strike="noStrike" dirty="0">
                          <a:solidFill>
                            <a:srgbClr val="000000"/>
                          </a:solidFill>
                          <a:effectLst/>
                          <a:latin typeface="Calibri" panose="020F0502020204030204" pitchFamily="34" charset="0"/>
                        </a:rPr>
                        <a:t> </a:t>
                      </a:r>
                      <a:r>
                        <a:rPr lang="en-GB" sz="1200" b="1" i="0" u="none" strike="noStrike" dirty="0">
                          <a:solidFill>
                            <a:srgbClr val="000000"/>
                          </a:solidFill>
                          <a:effectLst/>
                          <a:latin typeface="Calibri" panose="020F0502020204030204" pitchFamily="34" charset="0"/>
                        </a:rPr>
                        <a:t>properties</a:t>
                      </a:r>
                      <a:r>
                        <a:rPr lang="en-GB" sz="1200" b="0" i="0" u="none" strike="noStrike" dirty="0">
                          <a:solidFill>
                            <a:srgbClr val="000000"/>
                          </a:solidFill>
                          <a:effectLst/>
                          <a:latin typeface="Calibri" panose="020F0502020204030204" pitchFamily="34" charset="0"/>
                        </a:rPr>
                        <a:t> (e.g. via toilets), </a:t>
                      </a:r>
                      <a:r>
                        <a:rPr lang="en-GB" sz="1200" b="1" i="0" u="none" strike="noStrike" dirty="0">
                          <a:solidFill>
                            <a:srgbClr val="000000"/>
                          </a:solidFill>
                          <a:effectLst/>
                          <a:latin typeface="Calibri" panose="020F0502020204030204" pitchFamily="34" charset="0"/>
                        </a:rPr>
                        <a:t>into</a:t>
                      </a:r>
                      <a:r>
                        <a:rPr lang="en-GB" sz="1200" b="0" i="0" u="none" strike="noStrike" dirty="0">
                          <a:solidFill>
                            <a:srgbClr val="000000"/>
                          </a:solidFill>
                          <a:effectLst/>
                          <a:latin typeface="Calibri" panose="020F0502020204030204" pitchFamily="34" charset="0"/>
                        </a:rPr>
                        <a:t> </a:t>
                      </a:r>
                      <a:r>
                        <a:rPr lang="en-GB" sz="1200" b="1" i="0" u="none" strike="noStrike" dirty="0">
                          <a:solidFill>
                            <a:srgbClr val="000000"/>
                          </a:solidFill>
                          <a:effectLst/>
                          <a:latin typeface="Calibri" panose="020F0502020204030204" pitchFamily="34" charset="0"/>
                        </a:rPr>
                        <a:t>gardens</a:t>
                      </a:r>
                      <a:r>
                        <a:rPr lang="en-GB" sz="1200" b="0" i="0" u="none" strike="noStrike" dirty="0">
                          <a:solidFill>
                            <a:srgbClr val="000000"/>
                          </a:solidFill>
                          <a:effectLst/>
                          <a:latin typeface="Calibri" panose="020F0502020204030204" pitchFamily="34" charset="0"/>
                        </a:rPr>
                        <a:t> via manholes, and </a:t>
                      </a:r>
                      <a:r>
                        <a:rPr lang="en-GB" sz="1200" b="1" i="0" u="none" strike="noStrike" dirty="0">
                          <a:solidFill>
                            <a:srgbClr val="000000"/>
                          </a:solidFill>
                          <a:effectLst/>
                          <a:latin typeface="Calibri" panose="020F0502020204030204" pitchFamily="34" charset="0"/>
                        </a:rPr>
                        <a:t>onto roads </a:t>
                      </a:r>
                      <a:r>
                        <a:rPr lang="en-GB" sz="1200" b="0" i="0" u="none" strike="noStrike" dirty="0">
                          <a:solidFill>
                            <a:srgbClr val="000000"/>
                          </a:solidFill>
                          <a:effectLst/>
                          <a:latin typeface="Calibri" panose="020F0502020204030204" pitchFamily="34" charset="0"/>
                        </a:rPr>
                        <a:t>via manholes</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Preventing sewage getting </a:t>
                      </a:r>
                      <a:r>
                        <a:rPr lang="en-US" sz="1200" b="1" i="0" u="none" strike="noStrike" dirty="0">
                          <a:solidFill>
                            <a:srgbClr val="000000"/>
                          </a:solidFill>
                          <a:effectLst/>
                          <a:latin typeface="Calibri" panose="020F0502020204030204" pitchFamily="34" charset="0"/>
                        </a:rPr>
                        <a:t>into properties </a:t>
                      </a:r>
                      <a:r>
                        <a:rPr lang="en-US" sz="1200" b="0" i="0" u="none" strike="noStrike" dirty="0">
                          <a:solidFill>
                            <a:srgbClr val="000000"/>
                          </a:solidFill>
                          <a:effectLst/>
                          <a:latin typeface="Calibri" panose="020F0502020204030204" pitchFamily="34" charset="0"/>
                        </a:rPr>
                        <a:t>(e.g. via toilets), and </a:t>
                      </a:r>
                      <a:r>
                        <a:rPr lang="en-US" sz="1200" b="1" i="0" u="none" strike="noStrike" dirty="0">
                          <a:solidFill>
                            <a:srgbClr val="000000"/>
                          </a:solidFill>
                          <a:effectLst/>
                          <a:latin typeface="Calibri" panose="020F0502020204030204" pitchFamily="34" charset="0"/>
                        </a:rPr>
                        <a:t>into gardens </a:t>
                      </a:r>
                      <a:r>
                        <a:rPr lang="en-US" sz="1200" b="0" i="0" u="none" strike="noStrike" dirty="0">
                          <a:solidFill>
                            <a:srgbClr val="000000"/>
                          </a:solidFill>
                          <a:effectLst/>
                          <a:latin typeface="Calibri" panose="020F0502020204030204" pitchFamily="34" charset="0"/>
                        </a:rPr>
                        <a:t>via manholes </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Preventing sewage getting </a:t>
                      </a:r>
                      <a:r>
                        <a:rPr lang="en-US" sz="1200" b="1" i="0" u="none" strike="noStrike" dirty="0">
                          <a:solidFill>
                            <a:srgbClr val="000000"/>
                          </a:solidFill>
                          <a:effectLst/>
                          <a:latin typeface="Calibri" panose="020F0502020204030204" pitchFamily="34" charset="0"/>
                        </a:rPr>
                        <a:t>into properties </a:t>
                      </a:r>
                      <a:r>
                        <a:rPr lang="en-US" sz="1200" b="0" i="0" u="none" strike="noStrike" dirty="0">
                          <a:solidFill>
                            <a:srgbClr val="000000"/>
                          </a:solidFill>
                          <a:effectLst/>
                          <a:latin typeface="Calibri" panose="020F0502020204030204" pitchFamily="34" charset="0"/>
                        </a:rPr>
                        <a:t>(e.g. via toilets)</a:t>
                      </a:r>
                    </a:p>
                  </a:txBody>
                  <a:tcPr marL="7620" marR="7620" marT="7620" marB="0" anchor="ctr"/>
                </a:tc>
                <a:extLst>
                  <a:ext uri="{0D108BD9-81ED-4DB2-BD59-A6C34878D82A}">
                    <a16:rowId xmlns:a16="http://schemas.microsoft.com/office/drawing/2014/main" val="2744211699"/>
                  </a:ext>
                </a:extLst>
              </a:tr>
              <a:tr h="621660">
                <a:tc>
                  <a:txBody>
                    <a:bodyPr/>
                    <a:lstStyle/>
                    <a:p>
                      <a:pPr algn="ctr" fontAlgn="ctr"/>
                      <a:r>
                        <a:rPr lang="en-GB" sz="1200" b="1" i="0" u="none" strike="noStrike" dirty="0">
                          <a:solidFill>
                            <a:schemeClr val="accent1"/>
                          </a:solidFill>
                          <a:effectLst/>
                          <a:latin typeface="+mn-lt"/>
                        </a:rPr>
                        <a:t>Educating customers about blockages</a:t>
                      </a:r>
                    </a:p>
                  </a:txBody>
                  <a:tcPr marL="7620" marR="7620" marT="7620" marB="0" anchor="ctr">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panose="020F0502020204030204" pitchFamily="34" charset="0"/>
                        </a:rPr>
                        <a:t>Educating customers in specific areas about the causes of blocked pipes via </a:t>
                      </a:r>
                      <a:r>
                        <a:rPr lang="en-US" sz="1200" b="1" i="0" u="none" strike="noStrike" dirty="0">
                          <a:solidFill>
                            <a:srgbClr val="000000"/>
                          </a:solidFill>
                          <a:effectLst/>
                          <a:latin typeface="Calibri" panose="020F0502020204030204" pitchFamily="34" charset="0"/>
                        </a:rPr>
                        <a:t>local campaigning</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Educating customers in regions about the causes of blocked pipes via </a:t>
                      </a:r>
                      <a:r>
                        <a:rPr lang="en-US" sz="1200" b="1" i="0" u="none" strike="noStrike" dirty="0">
                          <a:solidFill>
                            <a:srgbClr val="000000"/>
                          </a:solidFill>
                          <a:effectLst/>
                          <a:latin typeface="Calibri" panose="020F0502020204030204" pitchFamily="34" charset="0"/>
                        </a:rPr>
                        <a:t>targeted regional adverts</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Educating customers in Wales about the causes of blocked pipes via a </a:t>
                      </a:r>
                      <a:r>
                        <a:rPr lang="en-US" sz="1200" b="1" i="0" u="none" strike="noStrike" dirty="0">
                          <a:solidFill>
                            <a:srgbClr val="000000"/>
                          </a:solidFill>
                          <a:effectLst/>
                          <a:latin typeface="Calibri" panose="020F0502020204030204" pitchFamily="34" charset="0"/>
                        </a:rPr>
                        <a:t>national TV campaign</a:t>
                      </a:r>
                    </a:p>
                  </a:txBody>
                  <a:tcPr marL="7620" marR="7620" marT="7620" marB="0" anchor="ctr"/>
                </a:tc>
                <a:extLst>
                  <a:ext uri="{0D108BD9-81ED-4DB2-BD59-A6C34878D82A}">
                    <a16:rowId xmlns:a16="http://schemas.microsoft.com/office/drawing/2014/main" val="997102843"/>
                  </a:ext>
                </a:extLst>
              </a:tr>
              <a:tr h="621660">
                <a:tc>
                  <a:txBody>
                    <a:bodyPr/>
                    <a:lstStyle/>
                    <a:p>
                      <a:pPr algn="ctr" fontAlgn="ctr"/>
                      <a:r>
                        <a:rPr lang="en-GB" sz="1200" b="1" i="0" u="none" strike="noStrike" dirty="0">
                          <a:solidFill>
                            <a:schemeClr val="accent1"/>
                          </a:solidFill>
                          <a:effectLst/>
                          <a:latin typeface="+mn-lt"/>
                        </a:rPr>
                        <a:t>Managing rain water</a:t>
                      </a:r>
                    </a:p>
                  </a:txBody>
                  <a:tcPr marL="7620" marR="7620" marT="7620" marB="0" anchor="ctr">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panose="020F0502020204030204" pitchFamily="34" charset="0"/>
                        </a:rPr>
                        <a:t>Ensuring that land and property </a:t>
                      </a:r>
                      <a:r>
                        <a:rPr lang="en-US" sz="1200" b="1" i="0" u="none" strike="noStrike" dirty="0">
                          <a:solidFill>
                            <a:srgbClr val="000000"/>
                          </a:solidFill>
                          <a:effectLst/>
                          <a:latin typeface="Calibri" panose="020F0502020204030204" pitchFamily="34" charset="0"/>
                        </a:rPr>
                        <a:t>owned by Welsh Water</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local councils</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businesses</a:t>
                      </a:r>
                      <a:r>
                        <a:rPr lang="en-US" sz="1200" b="0" i="0" u="none" strike="noStrike" dirty="0">
                          <a:solidFill>
                            <a:srgbClr val="000000"/>
                          </a:solidFill>
                          <a:effectLst/>
                          <a:latin typeface="Calibri" panose="020F0502020204030204" pitchFamily="34" charset="0"/>
                        </a:rPr>
                        <a:t>, and customers is able to collect or manage rain water</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Ensuring that land and property </a:t>
                      </a:r>
                      <a:r>
                        <a:rPr lang="en-US" sz="1200" b="1" i="0" u="none" strike="noStrike" dirty="0">
                          <a:solidFill>
                            <a:srgbClr val="000000"/>
                          </a:solidFill>
                          <a:effectLst/>
                          <a:latin typeface="Calibri" panose="020F0502020204030204" pitchFamily="34" charset="0"/>
                        </a:rPr>
                        <a:t>owned by Welsh Water</a:t>
                      </a:r>
                      <a:r>
                        <a:rPr lang="en-US" sz="1200" b="0" i="0" u="none" strike="noStrike" dirty="0">
                          <a:solidFill>
                            <a:srgbClr val="000000"/>
                          </a:solidFill>
                          <a:effectLst/>
                          <a:latin typeface="Calibri" panose="020F0502020204030204" pitchFamily="34" charset="0"/>
                        </a:rPr>
                        <a:t>, and </a:t>
                      </a:r>
                      <a:r>
                        <a:rPr lang="en-US" sz="1200" b="1" i="0" u="none" strike="noStrike" dirty="0">
                          <a:solidFill>
                            <a:srgbClr val="000000"/>
                          </a:solidFill>
                          <a:effectLst/>
                          <a:latin typeface="Calibri" panose="020F0502020204030204" pitchFamily="34" charset="0"/>
                        </a:rPr>
                        <a:t>local councils</a:t>
                      </a:r>
                      <a:r>
                        <a:rPr lang="en-US" sz="1200" b="0" i="0" u="none" strike="noStrike" dirty="0">
                          <a:solidFill>
                            <a:srgbClr val="000000"/>
                          </a:solidFill>
                          <a:effectLst/>
                          <a:latin typeface="Calibri" panose="020F0502020204030204" pitchFamily="34" charset="0"/>
                        </a:rPr>
                        <a:t>, is able to collect or manage rain water</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Ensuring that land and property </a:t>
                      </a:r>
                      <a:r>
                        <a:rPr lang="en-US" sz="1200" b="1" i="0" u="none" strike="noStrike" dirty="0">
                          <a:solidFill>
                            <a:srgbClr val="000000"/>
                          </a:solidFill>
                          <a:effectLst/>
                          <a:latin typeface="Calibri" panose="020F0502020204030204" pitchFamily="34" charset="0"/>
                        </a:rPr>
                        <a:t>owned by Welsh Water </a:t>
                      </a:r>
                      <a:r>
                        <a:rPr lang="en-US" sz="1200" b="0" i="0" u="none" strike="noStrike" dirty="0">
                          <a:solidFill>
                            <a:srgbClr val="000000"/>
                          </a:solidFill>
                          <a:effectLst/>
                          <a:latin typeface="Calibri" panose="020F0502020204030204" pitchFamily="34" charset="0"/>
                        </a:rPr>
                        <a:t>is able to collect or manage rain water</a:t>
                      </a:r>
                    </a:p>
                  </a:txBody>
                  <a:tcPr marL="7620" marR="7620" marT="7620" marB="0" anchor="ctr"/>
                </a:tc>
                <a:extLst>
                  <a:ext uri="{0D108BD9-81ED-4DB2-BD59-A6C34878D82A}">
                    <a16:rowId xmlns:a16="http://schemas.microsoft.com/office/drawing/2014/main" val="1369419991"/>
                  </a:ext>
                </a:extLst>
              </a:tr>
              <a:tr h="621660">
                <a:tc>
                  <a:txBody>
                    <a:bodyPr/>
                    <a:lstStyle/>
                    <a:p>
                      <a:pPr algn="ctr" fontAlgn="ctr"/>
                      <a:r>
                        <a:rPr lang="en-GB" sz="1200" b="1" i="0" u="none" strike="noStrike" kern="1200" dirty="0">
                          <a:solidFill>
                            <a:schemeClr val="accent1"/>
                          </a:solidFill>
                          <a:effectLst/>
                          <a:latin typeface="+mn-lt"/>
                          <a:ea typeface="+mn-ea"/>
                          <a:cs typeface="+mn-cs"/>
                        </a:rPr>
                        <a:t>Re-directing rain water</a:t>
                      </a:r>
                    </a:p>
                  </a:txBody>
                  <a:tcPr marL="7620" marR="7620" marT="7620" marB="0" anchor="ctr">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panose="020F0502020204030204" pitchFamily="34" charset="0"/>
                        </a:rPr>
                        <a:t>Ensuring that excess rain water on </a:t>
                      </a:r>
                      <a:r>
                        <a:rPr lang="en-US" sz="1200" b="1" i="0" u="none" strike="noStrike" dirty="0">
                          <a:solidFill>
                            <a:srgbClr val="000000"/>
                          </a:solidFill>
                          <a:effectLst/>
                          <a:latin typeface="Calibri" panose="020F0502020204030204" pitchFamily="34" charset="0"/>
                        </a:rPr>
                        <a:t>public buildings</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roads</a:t>
                      </a:r>
                      <a:r>
                        <a:rPr lang="en-US" sz="1200" b="0" i="0" u="none" strike="noStrike" dirty="0">
                          <a:solidFill>
                            <a:srgbClr val="000000"/>
                          </a:solidFill>
                          <a:effectLst/>
                          <a:latin typeface="Calibri" panose="020F0502020204030204" pitchFamily="34" charset="0"/>
                        </a:rPr>
                        <a:t>, and from </a:t>
                      </a:r>
                      <a:r>
                        <a:rPr lang="en-US" sz="1200" b="1" i="0" u="none" strike="noStrike" dirty="0">
                          <a:solidFill>
                            <a:srgbClr val="000000"/>
                          </a:solidFill>
                          <a:effectLst/>
                          <a:latin typeface="Calibri" panose="020F0502020204030204" pitchFamily="34" charset="0"/>
                        </a:rPr>
                        <a:t>customer's properties</a:t>
                      </a:r>
                      <a:r>
                        <a:rPr lang="en-US" sz="1200" b="0" i="0" u="none" strike="noStrike" dirty="0">
                          <a:solidFill>
                            <a:srgbClr val="000000"/>
                          </a:solidFill>
                          <a:effectLst/>
                          <a:latin typeface="Calibri" panose="020F0502020204030204" pitchFamily="34" charset="0"/>
                        </a:rPr>
                        <a:t>, is directed to rivers and streams -rather than to sewers</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Ensuring that excess rain water on </a:t>
                      </a:r>
                      <a:r>
                        <a:rPr lang="en-US" sz="1200" b="1" i="0" u="none" strike="noStrike" dirty="0">
                          <a:solidFill>
                            <a:srgbClr val="000000"/>
                          </a:solidFill>
                          <a:effectLst/>
                          <a:latin typeface="Calibri" panose="020F0502020204030204" pitchFamily="34" charset="0"/>
                        </a:rPr>
                        <a:t>public buildings</a:t>
                      </a:r>
                      <a:r>
                        <a:rPr lang="en-US" sz="1200" b="0" i="0" u="none" strike="noStrike" dirty="0">
                          <a:solidFill>
                            <a:srgbClr val="000000"/>
                          </a:solidFill>
                          <a:effectLst/>
                          <a:latin typeface="Calibri" panose="020F0502020204030204" pitchFamily="34" charset="0"/>
                        </a:rPr>
                        <a:t>, and </a:t>
                      </a:r>
                      <a:r>
                        <a:rPr lang="en-US" sz="1200" b="1" i="0" u="none" strike="noStrike" dirty="0">
                          <a:solidFill>
                            <a:srgbClr val="000000"/>
                          </a:solidFill>
                          <a:effectLst/>
                          <a:latin typeface="Calibri" panose="020F0502020204030204" pitchFamily="34" charset="0"/>
                        </a:rPr>
                        <a:t>on roads</a:t>
                      </a:r>
                      <a:r>
                        <a:rPr lang="en-US" sz="1200" b="0" i="0" u="none" strike="noStrike" dirty="0">
                          <a:solidFill>
                            <a:srgbClr val="000000"/>
                          </a:solidFill>
                          <a:effectLst/>
                          <a:latin typeface="Calibri" panose="020F0502020204030204" pitchFamily="34" charset="0"/>
                        </a:rPr>
                        <a:t>, is directed to rivers and streams - rather than to sewers</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Ensuring that excess rain water on </a:t>
                      </a:r>
                      <a:r>
                        <a:rPr lang="en-US" sz="1200" b="1" i="0" u="none" strike="noStrike" dirty="0">
                          <a:solidFill>
                            <a:srgbClr val="000000"/>
                          </a:solidFill>
                          <a:effectLst/>
                          <a:latin typeface="Calibri" panose="020F0502020204030204" pitchFamily="34" charset="0"/>
                        </a:rPr>
                        <a:t>public buildings</a:t>
                      </a:r>
                      <a:r>
                        <a:rPr lang="en-US" sz="1200" b="0" i="0" u="none" strike="noStrike" dirty="0">
                          <a:solidFill>
                            <a:srgbClr val="000000"/>
                          </a:solidFill>
                          <a:effectLst/>
                          <a:latin typeface="Calibri" panose="020F0502020204030204" pitchFamily="34" charset="0"/>
                        </a:rPr>
                        <a:t> is directed to rivers and streams - rather than to sewers</a:t>
                      </a:r>
                    </a:p>
                  </a:txBody>
                  <a:tcPr marL="7620" marR="7620" marT="7620" marB="0" anchor="ctr"/>
                </a:tc>
                <a:extLst>
                  <a:ext uri="{0D108BD9-81ED-4DB2-BD59-A6C34878D82A}">
                    <a16:rowId xmlns:a16="http://schemas.microsoft.com/office/drawing/2014/main" val="1514515856"/>
                  </a:ext>
                </a:extLst>
              </a:tr>
              <a:tr h="621660">
                <a:tc>
                  <a:txBody>
                    <a:bodyPr/>
                    <a:lstStyle/>
                    <a:p>
                      <a:pPr algn="ctr" fontAlgn="ctr"/>
                      <a:r>
                        <a:rPr lang="en-GB" sz="1200" b="1" i="0" u="none" strike="noStrike" kern="1200" dirty="0">
                          <a:solidFill>
                            <a:schemeClr val="accent1"/>
                          </a:solidFill>
                          <a:effectLst/>
                          <a:latin typeface="+mn-lt"/>
                          <a:ea typeface="+mn-ea"/>
                          <a:cs typeface="+mn-cs"/>
                        </a:rPr>
                        <a:t>Developing sustainable treatment works </a:t>
                      </a:r>
                    </a:p>
                  </a:txBody>
                  <a:tcPr marL="7620" marR="7620" marT="7620" marB="0" anchor="ctr">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panose="020F0502020204030204" pitchFamily="34" charset="0"/>
                        </a:rPr>
                        <a:t>Replace treatment works over time with </a:t>
                      </a:r>
                      <a:r>
                        <a:rPr lang="en-US" sz="1200" b="1" i="0" u="none" strike="noStrike" dirty="0">
                          <a:solidFill>
                            <a:srgbClr val="000000"/>
                          </a:solidFill>
                          <a:effectLst/>
                          <a:latin typeface="Calibri" panose="020F0502020204030204" pitchFamily="34" charset="0"/>
                        </a:rPr>
                        <a:t>low carbon </a:t>
                      </a:r>
                      <a:r>
                        <a:rPr lang="en-US" sz="1200" b="0" i="0" u="none" strike="noStrike" dirty="0">
                          <a:solidFill>
                            <a:srgbClr val="000000"/>
                          </a:solidFill>
                          <a:effectLst/>
                          <a:latin typeface="Calibri" panose="020F0502020204030204" pitchFamily="34" charset="0"/>
                        </a:rPr>
                        <a:t>and / or </a:t>
                      </a:r>
                      <a:r>
                        <a:rPr lang="en-US" sz="1200" b="1" i="0" u="none" strike="noStrike" dirty="0">
                          <a:solidFill>
                            <a:srgbClr val="000000"/>
                          </a:solidFill>
                          <a:effectLst/>
                          <a:latin typeface="Calibri" panose="020F0502020204030204" pitchFamily="34" charset="0"/>
                        </a:rPr>
                        <a:t>energy saving nature based solutions </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Continue using </a:t>
                      </a:r>
                      <a:r>
                        <a:rPr lang="en-US" sz="1200" b="1" i="0" u="none" strike="noStrike" dirty="0">
                          <a:solidFill>
                            <a:srgbClr val="000000"/>
                          </a:solidFill>
                          <a:effectLst/>
                          <a:latin typeface="Calibri" panose="020F0502020204030204" pitchFamily="34" charset="0"/>
                        </a:rPr>
                        <a:t>biological</a:t>
                      </a:r>
                      <a:r>
                        <a:rPr lang="en-US" sz="1200" b="0" i="0" u="none" strike="noStrike" dirty="0">
                          <a:solidFill>
                            <a:srgbClr val="000000"/>
                          </a:solidFill>
                          <a:effectLst/>
                          <a:latin typeface="Calibri" panose="020F0502020204030204" pitchFamily="34" charset="0"/>
                        </a:rPr>
                        <a:t> and </a:t>
                      </a:r>
                      <a:r>
                        <a:rPr lang="en-US" sz="1200" b="1" i="0" u="none" strike="noStrike" dirty="0">
                          <a:solidFill>
                            <a:srgbClr val="000000"/>
                          </a:solidFill>
                          <a:effectLst/>
                          <a:latin typeface="Calibri" panose="020F0502020204030204" pitchFamily="34" charset="0"/>
                        </a:rPr>
                        <a:t>chemical</a:t>
                      </a:r>
                      <a:r>
                        <a:rPr lang="en-US" sz="1200" b="0" i="0" u="none" strike="noStrike" dirty="0">
                          <a:solidFill>
                            <a:srgbClr val="000000"/>
                          </a:solidFill>
                          <a:effectLst/>
                          <a:latin typeface="Calibri" panose="020F0502020204030204" pitchFamily="34" charset="0"/>
                        </a:rPr>
                        <a:t> approaches to treat sewage, along with </a:t>
                      </a:r>
                      <a:r>
                        <a:rPr lang="en-US" sz="1200" b="1" i="0" u="none" strike="noStrike" dirty="0">
                          <a:solidFill>
                            <a:srgbClr val="000000"/>
                          </a:solidFill>
                          <a:effectLst/>
                          <a:latin typeface="Calibri" panose="020F0502020204030204" pitchFamily="34" charset="0"/>
                        </a:rPr>
                        <a:t>low carbon</a:t>
                      </a:r>
                      <a:r>
                        <a:rPr lang="en-US" sz="1200" b="0" i="0" u="none" strike="noStrike" dirty="0">
                          <a:solidFill>
                            <a:srgbClr val="000000"/>
                          </a:solidFill>
                          <a:effectLst/>
                          <a:latin typeface="Calibri" panose="020F0502020204030204" pitchFamily="34" charset="0"/>
                        </a:rPr>
                        <a:t> and / or energy saving </a:t>
                      </a:r>
                      <a:r>
                        <a:rPr lang="en-US" sz="1200" b="1" i="0" u="none" strike="noStrike" dirty="0">
                          <a:solidFill>
                            <a:srgbClr val="000000"/>
                          </a:solidFill>
                          <a:effectLst/>
                          <a:latin typeface="Calibri" panose="020F0502020204030204" pitchFamily="34" charset="0"/>
                        </a:rPr>
                        <a:t>nature based solutions</a:t>
                      </a:r>
                    </a:p>
                  </a:txBody>
                  <a:tcPr marL="7620" marR="7620" marT="7620" marB="0" anchor="ctr"/>
                </a:tc>
                <a:tc>
                  <a:txBody>
                    <a:bodyPr/>
                    <a:lstStyle/>
                    <a:p>
                      <a:pPr algn="ctr" fontAlgn="ctr"/>
                      <a:r>
                        <a:rPr lang="en-US" sz="1200" b="0" i="0" u="none" strike="noStrike" dirty="0">
                          <a:solidFill>
                            <a:srgbClr val="000000"/>
                          </a:solidFill>
                          <a:effectLst/>
                          <a:latin typeface="Calibri" panose="020F0502020204030204" pitchFamily="34" charset="0"/>
                        </a:rPr>
                        <a:t>Continue using </a:t>
                      </a:r>
                      <a:r>
                        <a:rPr lang="en-US" sz="1200" b="1" i="0" u="none" strike="noStrike" dirty="0">
                          <a:solidFill>
                            <a:srgbClr val="000000"/>
                          </a:solidFill>
                          <a:effectLst/>
                          <a:latin typeface="Calibri" panose="020F0502020204030204" pitchFamily="34" charset="0"/>
                        </a:rPr>
                        <a:t>biological</a:t>
                      </a:r>
                      <a:r>
                        <a:rPr lang="en-US" sz="1200" b="0" i="0" u="none" strike="noStrike" dirty="0">
                          <a:solidFill>
                            <a:srgbClr val="000000"/>
                          </a:solidFill>
                          <a:effectLst/>
                          <a:latin typeface="Calibri" panose="020F0502020204030204" pitchFamily="34" charset="0"/>
                        </a:rPr>
                        <a:t> and </a:t>
                      </a:r>
                      <a:r>
                        <a:rPr lang="en-US" sz="1200" b="1" i="0" u="none" strike="noStrike" dirty="0">
                          <a:solidFill>
                            <a:srgbClr val="000000"/>
                          </a:solidFill>
                          <a:effectLst/>
                          <a:latin typeface="Calibri" panose="020F0502020204030204" pitchFamily="34" charset="0"/>
                        </a:rPr>
                        <a:t>chemical</a:t>
                      </a:r>
                      <a:r>
                        <a:rPr lang="en-US" sz="1200" b="0" i="0" u="none" strike="noStrike" dirty="0">
                          <a:solidFill>
                            <a:srgbClr val="000000"/>
                          </a:solidFill>
                          <a:effectLst/>
                          <a:latin typeface="Calibri" panose="020F0502020204030204" pitchFamily="34" charset="0"/>
                        </a:rPr>
                        <a:t> approaches to treat sewage </a:t>
                      </a:r>
                    </a:p>
                  </a:txBody>
                  <a:tcPr marL="7620" marR="7620" marT="7620" marB="0" anchor="ctr"/>
                </a:tc>
                <a:extLst>
                  <a:ext uri="{0D108BD9-81ED-4DB2-BD59-A6C34878D82A}">
                    <a16:rowId xmlns:a16="http://schemas.microsoft.com/office/drawing/2014/main" val="3133374078"/>
                  </a:ext>
                </a:extLst>
              </a:tr>
            </a:tbl>
          </a:graphicData>
        </a:graphic>
      </p:graphicFrame>
    </p:spTree>
    <p:extLst>
      <p:ext uri="{BB962C8B-B14F-4D97-AF65-F5344CB8AC3E}">
        <p14:creationId xmlns:p14="http://schemas.microsoft.com/office/powerpoint/2010/main" val="2351598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D3CDE-5EF1-ED3E-997D-2E9133D731A8}"/>
              </a:ext>
            </a:extLst>
          </p:cNvPr>
          <p:cNvSpPr>
            <a:spLocks noGrp="1"/>
          </p:cNvSpPr>
          <p:nvPr>
            <p:ph type="sldNum" sz="quarter" idx="12"/>
          </p:nvPr>
        </p:nvSpPr>
        <p:spPr/>
        <p:txBody>
          <a:bodyPr/>
          <a:lstStyle/>
          <a:p>
            <a:fld id="{092066E3-CA02-4CFD-B2F6-56999925DBAC}" type="slidenum">
              <a:rPr lang="en-US" smtClean="0"/>
              <a:pPr/>
              <a:t>24</a:t>
            </a:fld>
            <a:endParaRPr lang="en-US" dirty="0"/>
          </a:p>
        </p:txBody>
      </p:sp>
      <p:sp>
        <p:nvSpPr>
          <p:cNvPr id="3" name="Title 2">
            <a:extLst>
              <a:ext uri="{FF2B5EF4-FFF2-40B4-BE49-F238E27FC236}">
                <a16:creationId xmlns:a16="http://schemas.microsoft.com/office/drawing/2014/main" id="{109F884B-F9BE-F756-5818-F4BCA265C897}"/>
              </a:ext>
            </a:extLst>
          </p:cNvPr>
          <p:cNvSpPr>
            <a:spLocks noGrp="1"/>
          </p:cNvSpPr>
          <p:nvPr>
            <p:ph type="title"/>
          </p:nvPr>
        </p:nvSpPr>
        <p:spPr>
          <a:xfrm>
            <a:off x="442913" y="365126"/>
            <a:ext cx="11529347" cy="545694"/>
          </a:xfrm>
        </p:spPr>
        <p:txBody>
          <a:bodyPr>
            <a:normAutofit fontScale="90000"/>
          </a:bodyPr>
          <a:lstStyle/>
          <a:p>
            <a:r>
              <a:rPr lang="en-US" dirty="0"/>
              <a:t>Of the eight areas covered, preventing water leaking into pipes is most important; managing rainwater and educating customers is least important</a:t>
            </a:r>
            <a:endParaRPr lang="en-GB" dirty="0"/>
          </a:p>
        </p:txBody>
      </p:sp>
      <p:sp>
        <p:nvSpPr>
          <p:cNvPr id="4" name="Text Placeholder 3">
            <a:extLst>
              <a:ext uri="{FF2B5EF4-FFF2-40B4-BE49-F238E27FC236}">
                <a16:creationId xmlns:a16="http://schemas.microsoft.com/office/drawing/2014/main" id="{DDC74C82-4D59-60D3-EF28-DBEFAE2F648E}"/>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800" dirty="0">
                <a:solidFill>
                  <a:schemeClr val="tx2"/>
                </a:solidFill>
              </a:rPr>
              <a:t>Base: Welsh Water household customers (509)</a:t>
            </a:r>
            <a:endParaRPr lang="en-GB" sz="800" dirty="0">
              <a:solidFill>
                <a:schemeClr val="tx2"/>
              </a:solidFill>
            </a:endParaRPr>
          </a:p>
        </p:txBody>
      </p:sp>
      <p:graphicFrame>
        <p:nvGraphicFramePr>
          <p:cNvPr id="9" name="Chart 8">
            <a:extLst>
              <a:ext uri="{FF2B5EF4-FFF2-40B4-BE49-F238E27FC236}">
                <a16:creationId xmlns:a16="http://schemas.microsoft.com/office/drawing/2014/main" id="{4273A9F6-4BE5-1A75-DD4F-3C159E821027}"/>
              </a:ext>
            </a:extLst>
          </p:cNvPr>
          <p:cNvGraphicFramePr/>
          <p:nvPr/>
        </p:nvGraphicFramePr>
        <p:xfrm>
          <a:off x="442912" y="1157591"/>
          <a:ext cx="11306174" cy="5203362"/>
        </p:xfrm>
        <a:graphic>
          <a:graphicData uri="http://schemas.openxmlformats.org/drawingml/2006/chart">
            <c:chart xmlns:c="http://schemas.openxmlformats.org/drawingml/2006/chart" xmlns:r="http://schemas.openxmlformats.org/officeDocument/2006/relationships" r:id="rId2"/>
          </a:graphicData>
        </a:graphic>
      </p:graphicFrame>
      <p:sp>
        <p:nvSpPr>
          <p:cNvPr id="10" name="Arrow: Left-Right 9">
            <a:extLst>
              <a:ext uri="{FF2B5EF4-FFF2-40B4-BE49-F238E27FC236}">
                <a16:creationId xmlns:a16="http://schemas.microsoft.com/office/drawing/2014/main" id="{D412F617-ECAB-AF70-95CE-E99CF41E0ACC}"/>
              </a:ext>
            </a:extLst>
          </p:cNvPr>
          <p:cNvSpPr/>
          <p:nvPr/>
        </p:nvSpPr>
        <p:spPr>
          <a:xfrm>
            <a:off x="442911" y="1396049"/>
            <a:ext cx="11306173" cy="545694"/>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F03BC0E-508F-75F8-84C0-2FEE7F7EA486}"/>
              </a:ext>
            </a:extLst>
          </p:cNvPr>
          <p:cNvSpPr txBox="1"/>
          <p:nvPr/>
        </p:nvSpPr>
        <p:spPr>
          <a:xfrm>
            <a:off x="661480" y="1807243"/>
            <a:ext cx="2484392" cy="405191"/>
          </a:xfrm>
          <a:prstGeom prst="rect">
            <a:avLst/>
          </a:prstGeom>
          <a:noFill/>
        </p:spPr>
        <p:txBody>
          <a:bodyPr wrap="none" rtlCol="0" anchor="ctr">
            <a:noAutofit/>
          </a:bodyPr>
          <a:lstStyle/>
          <a:p>
            <a:pPr algn="ctr">
              <a:lnSpc>
                <a:spcPct val="110000"/>
              </a:lnSpc>
              <a:spcAft>
                <a:spcPts val="600"/>
              </a:spcAft>
            </a:pPr>
            <a:r>
              <a:rPr lang="en-US" sz="1400" b="1" dirty="0">
                <a:solidFill>
                  <a:schemeClr val="accent1"/>
                </a:solidFill>
              </a:rPr>
              <a:t>Higher share of importance</a:t>
            </a:r>
            <a:endParaRPr lang="en-GB" sz="1400" b="1" dirty="0">
              <a:solidFill>
                <a:schemeClr val="accent1"/>
              </a:solidFill>
            </a:endParaRPr>
          </a:p>
        </p:txBody>
      </p:sp>
      <p:sp>
        <p:nvSpPr>
          <p:cNvPr id="6" name="TextBox 5">
            <a:extLst>
              <a:ext uri="{FF2B5EF4-FFF2-40B4-BE49-F238E27FC236}">
                <a16:creationId xmlns:a16="http://schemas.microsoft.com/office/drawing/2014/main" id="{AD0A8DF0-A234-0692-1EFE-AE8765EFAA11}"/>
              </a:ext>
            </a:extLst>
          </p:cNvPr>
          <p:cNvSpPr txBox="1"/>
          <p:nvPr/>
        </p:nvSpPr>
        <p:spPr>
          <a:xfrm>
            <a:off x="9194334" y="1807243"/>
            <a:ext cx="2336186" cy="405191"/>
          </a:xfrm>
          <a:prstGeom prst="rect">
            <a:avLst/>
          </a:prstGeom>
          <a:noFill/>
        </p:spPr>
        <p:txBody>
          <a:bodyPr wrap="none" rtlCol="0" anchor="ctr">
            <a:noAutofit/>
          </a:bodyPr>
          <a:lstStyle/>
          <a:p>
            <a:pPr algn="ctr">
              <a:lnSpc>
                <a:spcPct val="110000"/>
              </a:lnSpc>
              <a:spcAft>
                <a:spcPts val="600"/>
              </a:spcAft>
            </a:pPr>
            <a:r>
              <a:rPr lang="en-US" sz="1400" b="1" dirty="0">
                <a:solidFill>
                  <a:schemeClr val="accent1"/>
                </a:solidFill>
              </a:rPr>
              <a:t>Lower share of importance</a:t>
            </a:r>
            <a:endParaRPr lang="en-GB" sz="1400" b="1" dirty="0">
              <a:solidFill>
                <a:schemeClr val="accent1"/>
              </a:solidFill>
            </a:endParaRPr>
          </a:p>
        </p:txBody>
      </p:sp>
    </p:spTree>
    <p:extLst>
      <p:ext uri="{BB962C8B-B14F-4D97-AF65-F5344CB8AC3E}">
        <p14:creationId xmlns:p14="http://schemas.microsoft.com/office/powerpoint/2010/main" val="3680974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C94874-E0A0-0820-9032-610E0380B072}"/>
              </a:ext>
            </a:extLst>
          </p:cNvPr>
          <p:cNvSpPr>
            <a:spLocks noGrp="1"/>
          </p:cNvSpPr>
          <p:nvPr>
            <p:ph type="sldNum" sz="quarter" idx="12"/>
          </p:nvPr>
        </p:nvSpPr>
        <p:spPr/>
        <p:txBody>
          <a:bodyPr/>
          <a:lstStyle/>
          <a:p>
            <a:fld id="{092066E3-CA02-4CFD-B2F6-56999925DBAC}" type="slidenum">
              <a:rPr lang="en-US" smtClean="0"/>
              <a:pPr/>
              <a:t>25</a:t>
            </a:fld>
            <a:endParaRPr lang="en-US" dirty="0"/>
          </a:p>
        </p:txBody>
      </p:sp>
      <p:sp>
        <p:nvSpPr>
          <p:cNvPr id="3" name="Title 2">
            <a:extLst>
              <a:ext uri="{FF2B5EF4-FFF2-40B4-BE49-F238E27FC236}">
                <a16:creationId xmlns:a16="http://schemas.microsoft.com/office/drawing/2014/main" id="{A2E221A1-E54F-EB3B-3AE2-5A3AD93D7F06}"/>
              </a:ext>
            </a:extLst>
          </p:cNvPr>
          <p:cNvSpPr>
            <a:spLocks noGrp="1"/>
          </p:cNvSpPr>
          <p:nvPr>
            <p:ph type="title"/>
          </p:nvPr>
        </p:nvSpPr>
        <p:spPr/>
        <p:txBody>
          <a:bodyPr>
            <a:normAutofit fontScale="90000"/>
          </a:bodyPr>
          <a:lstStyle/>
          <a:p>
            <a:r>
              <a:rPr lang="en-US" dirty="0"/>
              <a:t>Informed customer reasoning helps to explain this order of importance; some believe that the lower importance areas may be quicker wins</a:t>
            </a:r>
            <a:endParaRPr lang="en-GB" dirty="0"/>
          </a:p>
        </p:txBody>
      </p:sp>
      <p:sp>
        <p:nvSpPr>
          <p:cNvPr id="6" name="Speech Bubble: Rectangle with Corners Rounded 5">
            <a:extLst>
              <a:ext uri="{FF2B5EF4-FFF2-40B4-BE49-F238E27FC236}">
                <a16:creationId xmlns:a16="http://schemas.microsoft.com/office/drawing/2014/main" id="{A49B3F3B-566E-ED57-CE1B-ECFF592DF333}"/>
              </a:ext>
            </a:extLst>
          </p:cNvPr>
          <p:cNvSpPr/>
          <p:nvPr/>
        </p:nvSpPr>
        <p:spPr>
          <a:xfrm>
            <a:off x="6769917" y="5089002"/>
            <a:ext cx="4367542" cy="1044935"/>
          </a:xfrm>
          <a:prstGeom prst="wedgeRoundRectCallout">
            <a:avLst>
              <a:gd name="adj1" fmla="val 36610"/>
              <a:gd name="adj2" fmla="val -72738"/>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1200" i="1" dirty="0">
                <a:solidFill>
                  <a:schemeClr val="tx1"/>
                </a:solidFill>
              </a:rPr>
              <a:t>“The way I'm looking at it is </a:t>
            </a:r>
            <a:r>
              <a:rPr lang="en-US" sz="1200" b="1" i="1" dirty="0">
                <a:solidFill>
                  <a:schemeClr val="tx1"/>
                </a:solidFill>
              </a:rPr>
              <a:t>the things put as less important seem to be the ones that would be easier to do, </a:t>
            </a:r>
            <a:r>
              <a:rPr lang="en-US" sz="1200" i="1" dirty="0">
                <a:solidFill>
                  <a:schemeClr val="tx1"/>
                </a:solidFill>
              </a:rPr>
              <a:t>and perhaps cheaper and quicker fixes… </a:t>
            </a:r>
            <a:r>
              <a:rPr lang="en-GB" sz="1200" i="1" dirty="0">
                <a:solidFill>
                  <a:schemeClr val="tx1"/>
                </a:solidFill>
              </a:rPr>
              <a:t>they [the lower ones] would require less effort… So maybe not as urgent. </a:t>
            </a:r>
            <a:r>
              <a:rPr lang="en-US" sz="1200" i="1" dirty="0">
                <a:solidFill>
                  <a:schemeClr val="tx1"/>
                </a:solidFill>
              </a:rPr>
              <a:t> </a:t>
            </a:r>
            <a:endParaRPr lang="en-GB" sz="1200" i="1" dirty="0">
              <a:solidFill>
                <a:schemeClr val="tx1"/>
              </a:solidFill>
            </a:endParaRPr>
          </a:p>
        </p:txBody>
      </p:sp>
      <p:sp>
        <p:nvSpPr>
          <p:cNvPr id="7" name="Speech Bubble: Rectangle with Corners Rounded 6">
            <a:extLst>
              <a:ext uri="{FF2B5EF4-FFF2-40B4-BE49-F238E27FC236}">
                <a16:creationId xmlns:a16="http://schemas.microsoft.com/office/drawing/2014/main" id="{AB8AE961-FF78-7E54-A31C-00ED8EC41CD6}"/>
              </a:ext>
            </a:extLst>
          </p:cNvPr>
          <p:cNvSpPr/>
          <p:nvPr/>
        </p:nvSpPr>
        <p:spPr>
          <a:xfrm>
            <a:off x="442913" y="4220880"/>
            <a:ext cx="3964105" cy="2001116"/>
          </a:xfrm>
          <a:prstGeom prst="wedgeRoundRectCallout">
            <a:avLst>
              <a:gd name="adj1" fmla="val 55820"/>
              <a:gd name="adj2" fmla="val 4702"/>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1200" i="1" dirty="0">
                <a:solidFill>
                  <a:schemeClr val="tx1"/>
                </a:solidFill>
              </a:rPr>
              <a:t>“I live next to a flood plain and… when that floodplain owner runs, it goes back into the bank behind my flat. I've had, we had leaks come down there from the allotment that is nearly a mile away. </a:t>
            </a:r>
            <a:r>
              <a:rPr lang="en-US" sz="1200" b="1" i="1" dirty="0">
                <a:solidFill>
                  <a:schemeClr val="tx1"/>
                </a:solidFill>
              </a:rPr>
              <a:t>I don't think people realize, if you live in a city or you're less rural area, floodplains stop the city flooding</a:t>
            </a:r>
            <a:r>
              <a:rPr lang="en-US" sz="1200" i="1" dirty="0">
                <a:solidFill>
                  <a:schemeClr val="tx1"/>
                </a:solidFill>
              </a:rPr>
              <a:t>”</a:t>
            </a:r>
            <a:endParaRPr lang="en-GB" sz="1200" i="1" dirty="0">
              <a:solidFill>
                <a:schemeClr val="tx1"/>
              </a:solidFill>
            </a:endParaRPr>
          </a:p>
        </p:txBody>
      </p:sp>
      <p:pic>
        <p:nvPicPr>
          <p:cNvPr id="9" name="Picture 2" descr="Man ">
            <a:extLst>
              <a:ext uri="{FF2B5EF4-FFF2-40B4-BE49-F238E27FC236}">
                <a16:creationId xmlns:a16="http://schemas.microsoft.com/office/drawing/2014/main" id="{8E9B507A-C87E-2A44-C7B2-6129F6E03226}"/>
              </a:ext>
            </a:extLst>
          </p:cNvPr>
          <p:cNvPicPr>
            <a:picLocks noChangeAspect="1" noChangeArrowheads="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61475" y="4358794"/>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oman ">
            <a:extLst>
              <a:ext uri="{FF2B5EF4-FFF2-40B4-BE49-F238E27FC236}">
                <a16:creationId xmlns:a16="http://schemas.microsoft.com/office/drawing/2014/main" id="{386E83E3-E5DF-19DF-EBB8-9FDE579540D7}"/>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91681" y="2013404"/>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Woman ">
            <a:extLst>
              <a:ext uri="{FF2B5EF4-FFF2-40B4-BE49-F238E27FC236}">
                <a16:creationId xmlns:a16="http://schemas.microsoft.com/office/drawing/2014/main" id="{EE3B9E2F-09A3-C644-71FD-051B623674E7}"/>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695922" y="4500503"/>
            <a:ext cx="545694" cy="545694"/>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B6449646-4AC8-26F7-D433-DCCC2B52BEB4}"/>
              </a:ext>
            </a:extLst>
          </p:cNvPr>
          <p:cNvSpPr/>
          <p:nvPr/>
        </p:nvSpPr>
        <p:spPr>
          <a:xfrm>
            <a:off x="7586909" y="1837189"/>
            <a:ext cx="3875673" cy="2483142"/>
          </a:xfrm>
          <a:prstGeom prst="wedgeRoundRectCallout">
            <a:avLst>
              <a:gd name="adj1" fmla="val -34235"/>
              <a:gd name="adj2" fmla="val 65510"/>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1200" i="1" dirty="0">
                <a:solidFill>
                  <a:schemeClr val="tx1"/>
                </a:solidFill>
              </a:rPr>
              <a:t>“It </a:t>
            </a:r>
            <a:r>
              <a:rPr lang="en-US" sz="1200" b="1" i="1" dirty="0">
                <a:solidFill>
                  <a:schemeClr val="tx1"/>
                </a:solidFill>
              </a:rPr>
              <a:t>doesn't really surprise me that much about educating customers about blockages</a:t>
            </a:r>
            <a:r>
              <a:rPr lang="en-US" sz="1200" i="1" dirty="0">
                <a:solidFill>
                  <a:schemeClr val="tx1"/>
                </a:solidFill>
              </a:rPr>
              <a:t>. I might have swapped that round, possibly with the redirecting of water, but compared to sewerage, yes, </a:t>
            </a:r>
            <a:r>
              <a:rPr lang="en-US" sz="1200" b="1" i="1" dirty="0">
                <a:solidFill>
                  <a:schemeClr val="tx1"/>
                </a:solidFill>
              </a:rPr>
              <a:t>I want everyone to be educated about blockages because it's a preventative measure but the sewerage is a health risk and proper health and safety risk. </a:t>
            </a:r>
            <a:r>
              <a:rPr lang="en-US" sz="1200" i="1" dirty="0">
                <a:solidFill>
                  <a:schemeClr val="tx1"/>
                </a:solidFill>
              </a:rPr>
              <a:t>Nobody wants that to have to deal with in any of their drinking water or bathing water or coming into their home. So to me that far outweighs anything else”</a:t>
            </a:r>
            <a:endParaRPr lang="en-GB" sz="1200" i="1" dirty="0">
              <a:solidFill>
                <a:schemeClr val="tx1"/>
              </a:solidFill>
            </a:endParaRPr>
          </a:p>
        </p:txBody>
      </p:sp>
      <p:sp>
        <p:nvSpPr>
          <p:cNvPr id="15" name="Speech Bubble: Rectangle with Corners Rounded 14">
            <a:extLst>
              <a:ext uri="{FF2B5EF4-FFF2-40B4-BE49-F238E27FC236}">
                <a16:creationId xmlns:a16="http://schemas.microsoft.com/office/drawing/2014/main" id="{4F635B1E-4A1A-058B-D41B-369084FF8847}"/>
              </a:ext>
            </a:extLst>
          </p:cNvPr>
          <p:cNvSpPr/>
          <p:nvPr/>
        </p:nvSpPr>
        <p:spPr>
          <a:xfrm>
            <a:off x="4760355" y="2724426"/>
            <a:ext cx="2491673" cy="1685709"/>
          </a:xfrm>
          <a:prstGeom prst="wedgeRoundRectCallout">
            <a:avLst>
              <a:gd name="adj1" fmla="val 10400"/>
              <a:gd name="adj2" fmla="val -64020"/>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1200" i="1" dirty="0">
                <a:solidFill>
                  <a:schemeClr val="tx1"/>
                </a:solidFill>
              </a:rPr>
              <a:t>“Redirecting rainwater to rivers and streams, I would see that as being important because perhaps then </a:t>
            </a:r>
            <a:r>
              <a:rPr lang="en-US" sz="1200" b="1" i="1" dirty="0">
                <a:solidFill>
                  <a:schemeClr val="tx1"/>
                </a:solidFill>
              </a:rPr>
              <a:t>that would prevent more sewage escaping into rivers and seas”</a:t>
            </a:r>
            <a:r>
              <a:rPr lang="en-US" sz="1200" i="1" dirty="0">
                <a:solidFill>
                  <a:schemeClr val="tx1"/>
                </a:solidFill>
              </a:rPr>
              <a:t> </a:t>
            </a:r>
            <a:endParaRPr lang="en-GB" sz="1200" dirty="0"/>
          </a:p>
        </p:txBody>
      </p:sp>
      <p:pic>
        <p:nvPicPr>
          <p:cNvPr id="16" name="Picture 2" descr="Man ">
            <a:extLst>
              <a:ext uri="{FF2B5EF4-FFF2-40B4-BE49-F238E27FC236}">
                <a16:creationId xmlns:a16="http://schemas.microsoft.com/office/drawing/2014/main" id="{8203453B-5764-C900-6731-28A9617222E1}"/>
              </a:ext>
            </a:extLst>
          </p:cNvPr>
          <p:cNvPicPr>
            <a:picLocks noChangeAspect="1" noChangeArrowheads="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66430" y="4773350"/>
            <a:ext cx="640404" cy="640404"/>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F590DD9D-01F9-1BC5-119E-C6E907B8B896}"/>
              </a:ext>
            </a:extLst>
          </p:cNvPr>
          <p:cNvSpPr/>
          <p:nvPr/>
        </p:nvSpPr>
        <p:spPr>
          <a:xfrm>
            <a:off x="442912" y="1855463"/>
            <a:ext cx="3874297" cy="1560294"/>
          </a:xfrm>
          <a:prstGeom prst="wedgeRoundRectCallout">
            <a:avLst>
              <a:gd name="adj1" fmla="val 54413"/>
              <a:gd name="adj2" fmla="val -42574"/>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1200" i="1" dirty="0">
                <a:solidFill>
                  <a:schemeClr val="tx1"/>
                </a:solidFill>
              </a:rPr>
              <a:t>“</a:t>
            </a:r>
            <a:r>
              <a:rPr lang="en-GB" sz="1200" i="1" dirty="0">
                <a:solidFill>
                  <a:schemeClr val="tx1"/>
                </a:solidFill>
              </a:rPr>
              <a:t>I think that </a:t>
            </a:r>
            <a:r>
              <a:rPr lang="en-GB" sz="1200" b="1" i="1" dirty="0">
                <a:solidFill>
                  <a:schemeClr val="tx1"/>
                </a:solidFill>
              </a:rPr>
              <a:t>you do need to increase the old sewage pipes</a:t>
            </a:r>
            <a:r>
              <a:rPr lang="en-GB" sz="1200" i="1" dirty="0">
                <a:solidFill>
                  <a:schemeClr val="tx1"/>
                </a:solidFill>
              </a:rPr>
              <a:t>… you can see it, even with drainage, everything, given the rainwater drainage, nothing can cope anymore with the storms, or anything. So it's not just sewage, it will be the drainage, everything will need to increase.”</a:t>
            </a:r>
            <a:r>
              <a:rPr lang="en-US" sz="1200" i="1" dirty="0">
                <a:solidFill>
                  <a:schemeClr val="tx1"/>
                </a:solidFill>
              </a:rPr>
              <a:t> </a:t>
            </a:r>
            <a:endParaRPr lang="en-GB" sz="1200" i="1" dirty="0">
              <a:solidFill>
                <a:schemeClr val="tx1"/>
              </a:solidFill>
            </a:endParaRPr>
          </a:p>
        </p:txBody>
      </p:sp>
      <p:pic>
        <p:nvPicPr>
          <p:cNvPr id="13" name="Picture 2" descr="Man ">
            <a:extLst>
              <a:ext uri="{FF2B5EF4-FFF2-40B4-BE49-F238E27FC236}">
                <a16:creationId xmlns:a16="http://schemas.microsoft.com/office/drawing/2014/main" id="{629A705B-4123-084B-81AE-EFBBB3DB33AE}"/>
              </a:ext>
            </a:extLst>
          </p:cNvPr>
          <p:cNvPicPr>
            <a:picLocks noChangeAspect="1" noChangeArrowheads="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6396" y="1746251"/>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E1864971-80B6-647E-351A-373D1B7E2B57}"/>
              </a:ext>
            </a:extLst>
          </p:cNvPr>
          <p:cNvSpPr txBox="1">
            <a:spLocks/>
          </p:cNvSpPr>
          <p:nvPr/>
        </p:nvSpPr>
        <p:spPr>
          <a:xfrm>
            <a:off x="454026" y="1273751"/>
            <a:ext cx="617327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solidFill>
              </a:rPr>
              <a:t>Preference by solution level: </a:t>
            </a:r>
            <a:r>
              <a:rPr lang="en-US" sz="1800" b="1" i="1" dirty="0">
                <a:solidFill>
                  <a:schemeClr val="accent2"/>
                </a:solidFill>
              </a:rPr>
              <a:t>Most important solutions</a:t>
            </a:r>
            <a:endParaRPr lang="en-GB" sz="1800" b="1" i="1" dirty="0">
              <a:solidFill>
                <a:schemeClr val="accent2"/>
              </a:solidFill>
            </a:endParaRPr>
          </a:p>
        </p:txBody>
      </p:sp>
      <p:sp>
        <p:nvSpPr>
          <p:cNvPr id="10" name="Text Placeholder 3">
            <a:extLst>
              <a:ext uri="{FF2B5EF4-FFF2-40B4-BE49-F238E27FC236}">
                <a16:creationId xmlns:a16="http://schemas.microsoft.com/office/drawing/2014/main" id="{7201B46D-3178-D454-658A-263B992890C4}"/>
              </a:ext>
            </a:extLst>
          </p:cNvPr>
          <p:cNvSpPr txBox="1">
            <a:spLocks/>
          </p:cNvSpPr>
          <p:nvPr/>
        </p:nvSpPr>
        <p:spPr>
          <a:xfrm>
            <a:off x="454026" y="1621475"/>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Household customers</a:t>
            </a:r>
          </a:p>
        </p:txBody>
      </p:sp>
      <p:sp>
        <p:nvSpPr>
          <p:cNvPr id="4" name="Slide Number Placeholder 3">
            <a:extLst>
              <a:ext uri="{FF2B5EF4-FFF2-40B4-BE49-F238E27FC236}">
                <a16:creationId xmlns:a16="http://schemas.microsoft.com/office/drawing/2014/main" id="{87AD087E-FBD3-892B-B4E2-C242BFDF62AD}"/>
              </a:ext>
            </a:extLst>
          </p:cNvPr>
          <p:cNvSpPr>
            <a:spLocks noGrp="1"/>
          </p:cNvSpPr>
          <p:nvPr>
            <p:ph type="sldNum" sz="quarter" idx="12"/>
          </p:nvPr>
        </p:nvSpPr>
        <p:spPr/>
        <p:txBody>
          <a:bodyPr/>
          <a:lstStyle/>
          <a:p>
            <a:fld id="{092066E3-CA02-4CFD-B2F6-56999925DBAC}" type="slidenum">
              <a:rPr lang="en-US" smtClean="0"/>
              <a:pPr/>
              <a:t>26</a:t>
            </a:fld>
            <a:endParaRPr lang="en-US" dirty="0"/>
          </a:p>
        </p:txBody>
      </p:sp>
      <p:sp>
        <p:nvSpPr>
          <p:cNvPr id="5" name="Title 4">
            <a:extLst>
              <a:ext uri="{FF2B5EF4-FFF2-40B4-BE49-F238E27FC236}">
                <a16:creationId xmlns:a16="http://schemas.microsoft.com/office/drawing/2014/main" id="{44259FB7-089B-33DA-0517-39830F079067}"/>
              </a:ext>
            </a:extLst>
          </p:cNvPr>
          <p:cNvSpPr>
            <a:spLocks noGrp="1"/>
          </p:cNvSpPr>
          <p:nvPr>
            <p:ph type="title"/>
          </p:nvPr>
        </p:nvSpPr>
        <p:spPr/>
        <p:txBody>
          <a:bodyPr>
            <a:normAutofit fontScale="90000"/>
          </a:bodyPr>
          <a:lstStyle/>
          <a:p>
            <a:r>
              <a:rPr lang="en-US" dirty="0"/>
              <a:t>Across the (perceived) more important areas of the plan, household customers favor high investment</a:t>
            </a:r>
            <a:endParaRPr lang="en-GB" dirty="0"/>
          </a:p>
        </p:txBody>
      </p:sp>
      <p:graphicFrame>
        <p:nvGraphicFramePr>
          <p:cNvPr id="12" name="Table 11">
            <a:extLst>
              <a:ext uri="{FF2B5EF4-FFF2-40B4-BE49-F238E27FC236}">
                <a16:creationId xmlns:a16="http://schemas.microsoft.com/office/drawing/2014/main" id="{D1A0FCC5-4951-1AC0-587D-9AAA33D59BD0}"/>
              </a:ext>
            </a:extLst>
          </p:cNvPr>
          <p:cNvGraphicFramePr>
            <a:graphicFrameLocks noGrp="1"/>
          </p:cNvGraphicFramePr>
          <p:nvPr/>
        </p:nvGraphicFramePr>
        <p:xfrm>
          <a:off x="545283" y="2122416"/>
          <a:ext cx="11203804" cy="3540153"/>
        </p:xfrm>
        <a:graphic>
          <a:graphicData uri="http://schemas.openxmlformats.org/drawingml/2006/table">
            <a:tbl>
              <a:tblPr/>
              <a:tblGrid>
                <a:gridCol w="2800951">
                  <a:extLst>
                    <a:ext uri="{9D8B030D-6E8A-4147-A177-3AD203B41FA5}">
                      <a16:colId xmlns:a16="http://schemas.microsoft.com/office/drawing/2014/main" val="2091428337"/>
                    </a:ext>
                  </a:extLst>
                </a:gridCol>
                <a:gridCol w="2800951">
                  <a:extLst>
                    <a:ext uri="{9D8B030D-6E8A-4147-A177-3AD203B41FA5}">
                      <a16:colId xmlns:a16="http://schemas.microsoft.com/office/drawing/2014/main" val="311062011"/>
                    </a:ext>
                  </a:extLst>
                </a:gridCol>
                <a:gridCol w="2800951">
                  <a:extLst>
                    <a:ext uri="{9D8B030D-6E8A-4147-A177-3AD203B41FA5}">
                      <a16:colId xmlns:a16="http://schemas.microsoft.com/office/drawing/2014/main" val="2018396653"/>
                    </a:ext>
                  </a:extLst>
                </a:gridCol>
                <a:gridCol w="2800951">
                  <a:extLst>
                    <a:ext uri="{9D8B030D-6E8A-4147-A177-3AD203B41FA5}">
                      <a16:colId xmlns:a16="http://schemas.microsoft.com/office/drawing/2014/main" val="2838300996"/>
                    </a:ext>
                  </a:extLst>
                </a:gridCol>
              </a:tblGrid>
              <a:tr h="227784">
                <a:tc>
                  <a:txBody>
                    <a:bodyPr/>
                    <a:lstStyle/>
                    <a:p>
                      <a:pPr algn="ctr" rtl="0" fontAlgn="ctr"/>
                      <a:r>
                        <a:rPr lang="en-GB" sz="1200" b="0" i="0" u="none" strike="noStrike" dirty="0">
                          <a:solidFill>
                            <a:schemeClr val="tx1"/>
                          </a:solidFill>
                          <a:effectLst/>
                          <a:latin typeface="Gadugi" panose="020B0502040204020203" pitchFamily="34" charset="0"/>
                        </a:rPr>
                        <a:t>Plan areas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GB" sz="1200" b="0" i="0" u="none" strike="noStrike" kern="1200" dirty="0">
                          <a:solidFill>
                            <a:schemeClr val="tx1"/>
                          </a:solidFill>
                          <a:effectLst/>
                          <a:latin typeface="Gadugi" panose="020B0502040204020203" pitchFamily="34" charset="0"/>
                          <a:ea typeface="+mn-ea"/>
                          <a:cs typeface="+mn-cs"/>
                        </a:rPr>
                        <a:t>High investment</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GB" sz="1200" b="0" i="0" u="none" strike="noStrike" kern="1200" dirty="0">
                          <a:solidFill>
                            <a:schemeClr val="tx1"/>
                          </a:solidFill>
                          <a:effectLst/>
                          <a:latin typeface="Gadugi" panose="020B0502040204020203" pitchFamily="34" charset="0"/>
                          <a:ea typeface="+mn-ea"/>
                          <a:cs typeface="+mn-cs"/>
                        </a:rPr>
                        <a:t>Medium investment</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GB" sz="1200" b="0" i="0" u="none" strike="noStrike" kern="1200" dirty="0">
                          <a:solidFill>
                            <a:schemeClr val="tx1"/>
                          </a:solidFill>
                          <a:effectLst/>
                          <a:latin typeface="Gadugi" panose="020B0502040204020203" pitchFamily="34" charset="0"/>
                          <a:ea typeface="+mn-ea"/>
                          <a:cs typeface="+mn-cs"/>
                        </a:rPr>
                        <a:t>Low investment</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extLst>
                  <a:ext uri="{0D108BD9-81ED-4DB2-BD59-A6C34878D82A}">
                    <a16:rowId xmlns:a16="http://schemas.microsoft.com/office/drawing/2014/main" val="1925392894"/>
                  </a:ext>
                </a:extLst>
              </a:tr>
              <a:tr h="571492">
                <a:tc rowSpan="2">
                  <a:txBody>
                    <a:bodyPr/>
                    <a:lstStyle/>
                    <a:p>
                      <a:pPr algn="ctr" rtl="0" fontAlgn="ctr"/>
                      <a:r>
                        <a:rPr lang="en-US" sz="1200" b="1" i="0" u="none" strike="noStrike" dirty="0">
                          <a:solidFill>
                            <a:schemeClr val="tx1"/>
                          </a:solidFill>
                          <a:effectLst/>
                          <a:latin typeface="Gadugi" panose="020B0502040204020203" pitchFamily="34" charset="0"/>
                        </a:rPr>
                        <a:t>Preventing water leaking into pipes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US" sz="1000" b="0" i="0" u="none" strike="noStrike" dirty="0">
                          <a:solidFill>
                            <a:srgbClr val="000000"/>
                          </a:solidFill>
                          <a:effectLst/>
                          <a:latin typeface="Gadugi" panose="020B0502040204020203" pitchFamily="34" charset="0"/>
                        </a:rPr>
                        <a:t>Repairing pipes in areas where up to </a:t>
                      </a:r>
                      <a:r>
                        <a:rPr lang="en-US" sz="1000" b="1" i="0" u="none" strike="noStrike" dirty="0">
                          <a:solidFill>
                            <a:srgbClr val="000000"/>
                          </a:solidFill>
                          <a:effectLst/>
                          <a:latin typeface="Gadugi" panose="020B0502040204020203" pitchFamily="34" charset="0"/>
                        </a:rPr>
                        <a:t>80%</a:t>
                      </a:r>
                      <a:r>
                        <a:rPr lang="en-US" sz="1000" b="0" i="0" u="none" strike="noStrike" dirty="0">
                          <a:solidFill>
                            <a:srgbClr val="000000"/>
                          </a:solidFill>
                          <a:effectLst/>
                          <a:latin typeface="Gadugi" panose="020B0502040204020203" pitchFamily="34" charset="0"/>
                        </a:rPr>
                        <a:t> of pipes are old and cracked</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Repairing pipes in areas where up to </a:t>
                      </a:r>
                      <a:r>
                        <a:rPr lang="en-US" sz="1000" b="1" i="0" u="none" strike="noStrike" dirty="0">
                          <a:solidFill>
                            <a:srgbClr val="000000"/>
                          </a:solidFill>
                          <a:effectLst/>
                          <a:latin typeface="Gadugi" panose="020B0502040204020203" pitchFamily="34" charset="0"/>
                        </a:rPr>
                        <a:t>60%</a:t>
                      </a:r>
                      <a:r>
                        <a:rPr lang="en-US" sz="1000" b="0" i="0" u="none" strike="noStrike" dirty="0">
                          <a:solidFill>
                            <a:srgbClr val="000000"/>
                          </a:solidFill>
                          <a:effectLst/>
                          <a:latin typeface="Gadugi" panose="020B0502040204020203" pitchFamily="34" charset="0"/>
                        </a:rPr>
                        <a:t> of pipes are old and cracked</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Repairing pipes in areas where up to </a:t>
                      </a:r>
                      <a:r>
                        <a:rPr lang="en-US" sz="1000" b="1" i="0" u="none" strike="noStrike" dirty="0">
                          <a:solidFill>
                            <a:srgbClr val="000000"/>
                          </a:solidFill>
                          <a:effectLst/>
                          <a:latin typeface="Gadugi" panose="020B0502040204020203" pitchFamily="34" charset="0"/>
                        </a:rPr>
                        <a:t>40%</a:t>
                      </a:r>
                      <a:r>
                        <a:rPr lang="en-US" sz="1000" b="0" i="0" u="none" strike="noStrike" dirty="0">
                          <a:solidFill>
                            <a:srgbClr val="000000"/>
                          </a:solidFill>
                          <a:effectLst/>
                          <a:latin typeface="Gadugi" panose="020B0502040204020203" pitchFamily="34" charset="0"/>
                        </a:rPr>
                        <a:t> of pipes are old and cracked</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775744"/>
                  </a:ext>
                </a:extLst>
              </a:tr>
              <a:tr h="217820">
                <a:tc vMerge="1">
                  <a:txBody>
                    <a:bodyPr/>
                    <a:lstStyle/>
                    <a:p>
                      <a:endParaRPr lang="en-GB"/>
                    </a:p>
                  </a:txBody>
                  <a:tcPr/>
                </a:tc>
                <a:tc>
                  <a:txBody>
                    <a:bodyPr/>
                    <a:lstStyle/>
                    <a:p>
                      <a:pPr algn="ctr" rtl="0" fontAlgn="ctr"/>
                      <a:r>
                        <a:rPr lang="en-GB" sz="1100" b="1" i="0" u="none" strike="noStrike" dirty="0">
                          <a:solidFill>
                            <a:schemeClr val="bg1"/>
                          </a:solidFill>
                          <a:effectLst/>
                          <a:latin typeface="Gadugi" panose="020B0502040204020203" pitchFamily="34" charset="0"/>
                        </a:rPr>
                        <a:t>53%</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A046"/>
                    </a:solidFill>
                  </a:tcPr>
                </a:tc>
                <a:tc>
                  <a:txBody>
                    <a:bodyPr/>
                    <a:lstStyle/>
                    <a:p>
                      <a:pPr algn="ctr" rtl="0" fontAlgn="ctr"/>
                      <a:r>
                        <a:rPr lang="en-GB" sz="1100" b="1" i="0" u="none" strike="noStrike" dirty="0">
                          <a:solidFill>
                            <a:schemeClr val="bg1"/>
                          </a:solidFill>
                          <a:effectLst/>
                          <a:latin typeface="Gadugi" panose="020B0502040204020203" pitchFamily="34" charset="0"/>
                        </a:rPr>
                        <a:t>28%</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652A"/>
                    </a:solidFill>
                  </a:tcPr>
                </a:tc>
                <a:tc>
                  <a:txBody>
                    <a:bodyPr/>
                    <a:lstStyle/>
                    <a:p>
                      <a:pPr algn="ctr" rtl="0" fontAlgn="ctr"/>
                      <a:r>
                        <a:rPr lang="en-GB" sz="1100" b="1" i="0" u="none" strike="noStrike" dirty="0">
                          <a:solidFill>
                            <a:schemeClr val="bg1"/>
                          </a:solidFill>
                          <a:effectLst/>
                          <a:latin typeface="Gadugi" panose="020B0502040204020203" pitchFamily="34" charset="0"/>
                        </a:rPr>
                        <a:t>19%</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422F"/>
                    </a:solidFill>
                  </a:tcPr>
                </a:tc>
                <a:extLst>
                  <a:ext uri="{0D108BD9-81ED-4DB2-BD59-A6C34878D82A}">
                    <a16:rowId xmlns:a16="http://schemas.microsoft.com/office/drawing/2014/main" val="1870072822"/>
                  </a:ext>
                </a:extLst>
              </a:tr>
              <a:tr h="571492">
                <a:tc rowSpan="2">
                  <a:txBody>
                    <a:bodyPr/>
                    <a:lstStyle/>
                    <a:p>
                      <a:pPr algn="ctr" rtl="0" fontAlgn="ctr"/>
                      <a:r>
                        <a:rPr lang="en-GB" sz="1200" b="1" i="0" u="none" strike="noStrike" dirty="0">
                          <a:solidFill>
                            <a:schemeClr val="tx1"/>
                          </a:solidFill>
                          <a:effectLst/>
                          <a:latin typeface="Gadugi" panose="020B0502040204020203" pitchFamily="34" charset="0"/>
                        </a:rPr>
                        <a:t>Increasing pipe sizes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US" sz="1000" b="0" i="0" u="none" strike="noStrike" dirty="0">
                          <a:solidFill>
                            <a:srgbClr val="000000"/>
                          </a:solidFill>
                          <a:effectLst/>
                          <a:latin typeface="Gadugi" panose="020B0502040204020203" pitchFamily="34" charset="0"/>
                        </a:rPr>
                        <a:t>Having pipes big enough to hold </a:t>
                      </a:r>
                      <a:r>
                        <a:rPr lang="en-US" sz="1000" b="1" i="0" u="none" strike="noStrike" dirty="0">
                          <a:solidFill>
                            <a:srgbClr val="000000"/>
                          </a:solidFill>
                          <a:effectLst/>
                          <a:latin typeface="Gadugi" panose="020B0502040204020203" pitchFamily="34" charset="0"/>
                        </a:rPr>
                        <a:t>sewage</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rain water from heavy downpours</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Having pipes big enough to hold </a:t>
                      </a:r>
                      <a:r>
                        <a:rPr lang="en-US" sz="1000" b="1" i="0" u="none" strike="noStrike" dirty="0">
                          <a:solidFill>
                            <a:srgbClr val="000000"/>
                          </a:solidFill>
                          <a:effectLst/>
                          <a:latin typeface="Gadugi" panose="020B0502040204020203" pitchFamily="34" charset="0"/>
                        </a:rPr>
                        <a:t>sewage</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rain water from drizzle</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Having pipes big enough to hold </a:t>
                      </a:r>
                      <a:r>
                        <a:rPr lang="en-US" sz="1000" b="1" i="0" u="none" strike="noStrike" dirty="0">
                          <a:solidFill>
                            <a:srgbClr val="000000"/>
                          </a:solidFill>
                          <a:effectLst/>
                          <a:latin typeface="Gadugi" panose="020B0502040204020203" pitchFamily="34" charset="0"/>
                        </a:rPr>
                        <a:t>sewage only</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942946"/>
                  </a:ext>
                </a:extLst>
              </a:tr>
              <a:tr h="217820">
                <a:tc vMerge="1">
                  <a:txBody>
                    <a:bodyPr/>
                    <a:lstStyle/>
                    <a:p>
                      <a:endParaRPr lang="en-GB"/>
                    </a:p>
                  </a:txBody>
                  <a:tcPr/>
                </a:tc>
                <a:tc>
                  <a:txBody>
                    <a:bodyPr/>
                    <a:lstStyle/>
                    <a:p>
                      <a:pPr algn="ctr" rtl="0" fontAlgn="ctr"/>
                      <a:r>
                        <a:rPr lang="en-GB" sz="1100" b="1" i="0" u="none" strike="noStrike" dirty="0">
                          <a:solidFill>
                            <a:schemeClr val="bg1"/>
                          </a:solidFill>
                          <a:effectLst/>
                          <a:latin typeface="Gadugi" panose="020B0502040204020203" pitchFamily="34" charset="0"/>
                        </a:rPr>
                        <a:t>60%</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GB" sz="1100" b="1" i="0" u="none" strike="noStrike" dirty="0">
                          <a:solidFill>
                            <a:schemeClr val="bg1"/>
                          </a:solidFill>
                          <a:effectLst/>
                          <a:latin typeface="Gadugi" panose="020B0502040204020203" pitchFamily="34" charset="0"/>
                        </a:rPr>
                        <a:t>22%</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4E2D"/>
                    </a:solidFill>
                  </a:tcPr>
                </a:tc>
                <a:tc>
                  <a:txBody>
                    <a:bodyPr/>
                    <a:lstStyle/>
                    <a:p>
                      <a:pPr algn="ctr" rtl="0" fontAlgn="ctr"/>
                      <a:r>
                        <a:rPr lang="en-GB" sz="1100" b="1" i="0" u="none" strike="noStrike" dirty="0">
                          <a:solidFill>
                            <a:schemeClr val="bg1"/>
                          </a:solidFill>
                          <a:effectLst/>
                          <a:latin typeface="Gadugi" panose="020B0502040204020203" pitchFamily="34" charset="0"/>
                        </a:rPr>
                        <a:t>18%</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F2F"/>
                    </a:solidFill>
                  </a:tcPr>
                </a:tc>
                <a:extLst>
                  <a:ext uri="{0D108BD9-81ED-4DB2-BD59-A6C34878D82A}">
                    <a16:rowId xmlns:a16="http://schemas.microsoft.com/office/drawing/2014/main" val="4119943155"/>
                  </a:ext>
                </a:extLst>
              </a:tr>
              <a:tr h="726613">
                <a:tc rowSpan="2">
                  <a:txBody>
                    <a:bodyPr/>
                    <a:lstStyle/>
                    <a:p>
                      <a:pPr algn="ctr" rtl="0" fontAlgn="ctr"/>
                      <a:r>
                        <a:rPr lang="en-GB" sz="1200" b="1" i="0" u="none" strike="noStrike" dirty="0">
                          <a:solidFill>
                            <a:schemeClr val="tx1"/>
                          </a:solidFill>
                          <a:effectLst/>
                          <a:latin typeface="Gadugi" panose="020B0502040204020203" pitchFamily="34" charset="0"/>
                        </a:rPr>
                        <a:t>Developing sustainable treatment works </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US" sz="1000" b="0" i="0" u="none" strike="noStrike" dirty="0">
                          <a:solidFill>
                            <a:srgbClr val="000000"/>
                          </a:solidFill>
                          <a:effectLst/>
                          <a:latin typeface="Gadugi" panose="020B0502040204020203" pitchFamily="34" charset="0"/>
                        </a:rPr>
                        <a:t>Replace treatment works over time with </a:t>
                      </a:r>
                      <a:r>
                        <a:rPr lang="en-US" sz="1000" b="1" i="0" u="none" strike="noStrike" dirty="0">
                          <a:solidFill>
                            <a:srgbClr val="000000"/>
                          </a:solidFill>
                          <a:effectLst/>
                          <a:latin typeface="Gadugi" panose="020B0502040204020203" pitchFamily="34" charset="0"/>
                        </a:rPr>
                        <a:t>low carbon </a:t>
                      </a:r>
                      <a:r>
                        <a:rPr lang="en-US" sz="1000" b="0" i="0" u="none" strike="noStrike" dirty="0">
                          <a:solidFill>
                            <a:srgbClr val="000000"/>
                          </a:solidFill>
                          <a:effectLst/>
                          <a:latin typeface="Gadugi" panose="020B0502040204020203" pitchFamily="34" charset="0"/>
                        </a:rPr>
                        <a:t>and / or </a:t>
                      </a:r>
                      <a:r>
                        <a:rPr lang="en-US" sz="1000" b="1" i="0" u="none" strike="noStrike" dirty="0">
                          <a:solidFill>
                            <a:srgbClr val="000000"/>
                          </a:solidFill>
                          <a:effectLst/>
                          <a:latin typeface="Gadugi" panose="020B0502040204020203" pitchFamily="34" charset="0"/>
                        </a:rPr>
                        <a:t>energy saving nature based solutions </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Continue using </a:t>
                      </a:r>
                      <a:r>
                        <a:rPr lang="en-US" sz="1000" b="1" i="0" u="none" strike="noStrike" dirty="0">
                          <a:solidFill>
                            <a:srgbClr val="000000"/>
                          </a:solidFill>
                          <a:effectLst/>
                          <a:latin typeface="Gadugi" panose="020B0502040204020203" pitchFamily="34" charset="0"/>
                        </a:rPr>
                        <a:t>biological</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chemical</a:t>
                      </a:r>
                      <a:r>
                        <a:rPr lang="en-US" sz="1000" b="0" i="0" u="none" strike="noStrike" dirty="0">
                          <a:solidFill>
                            <a:srgbClr val="000000"/>
                          </a:solidFill>
                          <a:effectLst/>
                          <a:latin typeface="Gadugi" panose="020B0502040204020203" pitchFamily="34" charset="0"/>
                        </a:rPr>
                        <a:t> approaches to treat sewage, along with </a:t>
                      </a:r>
                      <a:r>
                        <a:rPr lang="en-US" sz="1000" b="1" i="0" u="none" strike="noStrike" dirty="0">
                          <a:solidFill>
                            <a:srgbClr val="000000"/>
                          </a:solidFill>
                          <a:effectLst/>
                          <a:latin typeface="Gadugi" panose="020B0502040204020203" pitchFamily="34" charset="0"/>
                        </a:rPr>
                        <a:t>low carbon</a:t>
                      </a:r>
                      <a:r>
                        <a:rPr lang="en-US" sz="1000" b="0" i="0" u="none" strike="noStrike" dirty="0">
                          <a:solidFill>
                            <a:srgbClr val="000000"/>
                          </a:solidFill>
                          <a:effectLst/>
                          <a:latin typeface="Gadugi" panose="020B0502040204020203" pitchFamily="34" charset="0"/>
                        </a:rPr>
                        <a:t> and / or energy saving </a:t>
                      </a:r>
                      <a:r>
                        <a:rPr lang="en-US" sz="1000" b="1" i="0" u="none" strike="noStrike" dirty="0">
                          <a:solidFill>
                            <a:srgbClr val="000000"/>
                          </a:solidFill>
                          <a:effectLst/>
                          <a:latin typeface="Gadugi" panose="020B0502040204020203" pitchFamily="34" charset="0"/>
                        </a:rPr>
                        <a:t>nature based solutions</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Continue using </a:t>
                      </a:r>
                      <a:r>
                        <a:rPr lang="en-US" sz="1000" b="1" i="0" u="none" strike="noStrike" dirty="0">
                          <a:solidFill>
                            <a:srgbClr val="000000"/>
                          </a:solidFill>
                          <a:effectLst/>
                          <a:latin typeface="Gadugi" panose="020B0502040204020203" pitchFamily="34" charset="0"/>
                        </a:rPr>
                        <a:t>biological</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chemical</a:t>
                      </a:r>
                      <a:r>
                        <a:rPr lang="en-US" sz="1000" b="0" i="0" u="none" strike="noStrike" dirty="0">
                          <a:solidFill>
                            <a:srgbClr val="000000"/>
                          </a:solidFill>
                          <a:effectLst/>
                          <a:latin typeface="Gadugi" panose="020B0502040204020203" pitchFamily="34" charset="0"/>
                        </a:rPr>
                        <a:t> approaches to treat sewage </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143695"/>
                  </a:ext>
                </a:extLst>
              </a:tr>
              <a:tr h="217820">
                <a:tc vMerge="1">
                  <a:txBody>
                    <a:bodyPr/>
                    <a:lstStyle/>
                    <a:p>
                      <a:endParaRPr lang="en-GB"/>
                    </a:p>
                  </a:txBody>
                  <a:tcPr/>
                </a:tc>
                <a:tc>
                  <a:txBody>
                    <a:bodyPr/>
                    <a:lstStyle/>
                    <a:p>
                      <a:pPr algn="ctr" rtl="0" fontAlgn="ctr"/>
                      <a:r>
                        <a:rPr lang="en-GB" sz="1100" b="1" i="0" u="none" strike="noStrike" dirty="0">
                          <a:solidFill>
                            <a:schemeClr val="bg1"/>
                          </a:solidFill>
                          <a:effectLst/>
                          <a:latin typeface="Gadugi" panose="020B0502040204020203" pitchFamily="34" charset="0"/>
                        </a:rPr>
                        <a:t>42%</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8837"/>
                    </a:solidFill>
                  </a:tcPr>
                </a:tc>
                <a:tc>
                  <a:txBody>
                    <a:bodyPr/>
                    <a:lstStyle/>
                    <a:p>
                      <a:pPr algn="ctr" rtl="0" fontAlgn="ctr"/>
                      <a:r>
                        <a:rPr lang="en-GB" sz="1100" b="1" i="0" u="none" strike="noStrike" dirty="0">
                          <a:solidFill>
                            <a:schemeClr val="bg1"/>
                          </a:solidFill>
                          <a:effectLst/>
                          <a:latin typeface="Gadugi" panose="020B0502040204020203" pitchFamily="34" charset="0"/>
                        </a:rPr>
                        <a:t>38%</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8031"/>
                    </a:solidFill>
                  </a:tcPr>
                </a:tc>
                <a:tc>
                  <a:txBody>
                    <a:bodyPr/>
                    <a:lstStyle/>
                    <a:p>
                      <a:pPr algn="ctr" rtl="0" fontAlgn="ctr"/>
                      <a:r>
                        <a:rPr lang="en-GB" sz="1100" b="1" i="0" u="none" strike="noStrike" dirty="0">
                          <a:solidFill>
                            <a:schemeClr val="bg1"/>
                          </a:solidFill>
                          <a:effectLst/>
                          <a:latin typeface="Gadugi" panose="020B0502040204020203" pitchFamily="34" charset="0"/>
                        </a:rPr>
                        <a:t>20%</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462E"/>
                    </a:solidFill>
                  </a:tcPr>
                </a:tc>
                <a:extLst>
                  <a:ext uri="{0D108BD9-81ED-4DB2-BD59-A6C34878D82A}">
                    <a16:rowId xmlns:a16="http://schemas.microsoft.com/office/drawing/2014/main" val="2906675418"/>
                  </a:ext>
                </a:extLst>
              </a:tr>
              <a:tr h="571492">
                <a:tc rowSpan="2">
                  <a:txBody>
                    <a:bodyPr/>
                    <a:lstStyle/>
                    <a:p>
                      <a:pPr algn="ctr" rtl="0" fontAlgn="ctr"/>
                      <a:r>
                        <a:rPr lang="en-US" sz="1200" b="1" i="0" u="none" strike="noStrike" dirty="0">
                          <a:solidFill>
                            <a:schemeClr val="tx1"/>
                          </a:solidFill>
                          <a:effectLst/>
                          <a:latin typeface="Gadugi" panose="020B0502040204020203" pitchFamily="34" charset="0"/>
                        </a:rPr>
                        <a:t>Preventing diluted sewage escaping into rivers and seas </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US" sz="1000" b="0" i="0" u="none" strike="noStrike" dirty="0">
                          <a:solidFill>
                            <a:srgbClr val="000000"/>
                          </a:solidFill>
                          <a:effectLst/>
                          <a:latin typeface="Gadugi" panose="020B0502040204020203" pitchFamily="34" charset="0"/>
                        </a:rPr>
                        <a:t>Preventing diluted sewage getting into rivers and seas designated as areas of </a:t>
                      </a:r>
                      <a:r>
                        <a:rPr lang="en-US" sz="1000" b="1" i="0" u="none" strike="noStrike" dirty="0">
                          <a:solidFill>
                            <a:srgbClr val="000000"/>
                          </a:solidFill>
                          <a:effectLst/>
                          <a:latin typeface="Gadugi" panose="020B0502040204020203" pitchFamily="34" charset="0"/>
                        </a:rPr>
                        <a:t>scientific interest</a:t>
                      </a:r>
                      <a:r>
                        <a:rPr lang="en-US" sz="1000" b="0" i="0" u="none" strike="noStrike" dirty="0">
                          <a:solidFill>
                            <a:srgbClr val="000000"/>
                          </a:solidFill>
                          <a:effectLst/>
                          <a:latin typeface="Gadugi" panose="020B0502040204020203" pitchFamily="34" charset="0"/>
                        </a:rPr>
                        <a:t>, </a:t>
                      </a:r>
                      <a:r>
                        <a:rPr lang="en-US" sz="1000" b="1" i="0" u="none" strike="noStrike" dirty="0">
                          <a:solidFill>
                            <a:srgbClr val="000000"/>
                          </a:solidFill>
                          <a:effectLst/>
                          <a:latin typeface="Gadugi" panose="020B0502040204020203" pitchFamily="34" charset="0"/>
                        </a:rPr>
                        <a:t>bathing waters</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conservation areas</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Preventing diluted sewage getting into rivers and seas designated as </a:t>
                      </a:r>
                      <a:r>
                        <a:rPr lang="en-US" sz="1000" b="1" i="0" u="none" strike="noStrike" dirty="0">
                          <a:solidFill>
                            <a:srgbClr val="000000"/>
                          </a:solidFill>
                          <a:effectLst/>
                          <a:latin typeface="Gadugi" panose="020B0502040204020203" pitchFamily="34" charset="0"/>
                        </a:rPr>
                        <a:t>areas of scientific interest</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bathing waters</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Preventing diluted sewage getting into rivers and seas designated as areas of </a:t>
                      </a:r>
                      <a:r>
                        <a:rPr lang="en-US" sz="1000" b="1" i="0" u="none" strike="noStrike" dirty="0">
                          <a:solidFill>
                            <a:srgbClr val="000000"/>
                          </a:solidFill>
                          <a:effectLst/>
                          <a:latin typeface="Gadugi" panose="020B0502040204020203" pitchFamily="34" charset="0"/>
                        </a:rPr>
                        <a:t>scientific interest only</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358016"/>
                  </a:ext>
                </a:extLst>
              </a:tr>
              <a:tr h="217820">
                <a:tc vMerge="1">
                  <a:txBody>
                    <a:bodyPr/>
                    <a:lstStyle/>
                    <a:p>
                      <a:endParaRPr lang="en-GB"/>
                    </a:p>
                  </a:txBody>
                  <a:tcPr/>
                </a:tc>
                <a:tc>
                  <a:txBody>
                    <a:bodyPr/>
                    <a:lstStyle/>
                    <a:p>
                      <a:pPr algn="ctr" rtl="0" fontAlgn="ctr"/>
                      <a:r>
                        <a:rPr lang="en-GB" sz="1100" b="1" i="0" u="none" strike="noStrike" dirty="0">
                          <a:solidFill>
                            <a:schemeClr val="bg1"/>
                          </a:solidFill>
                          <a:effectLst/>
                          <a:latin typeface="Gadugi" panose="020B0502040204020203" pitchFamily="34" charset="0"/>
                        </a:rPr>
                        <a:t>45%</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8F3B"/>
                    </a:solidFill>
                  </a:tcPr>
                </a:tc>
                <a:tc>
                  <a:txBody>
                    <a:bodyPr/>
                    <a:lstStyle/>
                    <a:p>
                      <a:pPr algn="ctr" rtl="0" fontAlgn="ctr"/>
                      <a:r>
                        <a:rPr lang="en-GB" sz="1100" b="1" i="0" u="none" strike="noStrike" dirty="0">
                          <a:solidFill>
                            <a:schemeClr val="bg1"/>
                          </a:solidFill>
                          <a:effectLst/>
                          <a:latin typeface="Gadugi" panose="020B0502040204020203" pitchFamily="34" charset="0"/>
                        </a:rPr>
                        <a:t>31%</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7128"/>
                    </a:solidFill>
                  </a:tcPr>
                </a:tc>
                <a:tc>
                  <a:txBody>
                    <a:bodyPr/>
                    <a:lstStyle/>
                    <a:p>
                      <a:pPr algn="ctr" rtl="0" fontAlgn="ctr"/>
                      <a:r>
                        <a:rPr lang="en-GB" sz="1100" b="1" i="0" u="none" strike="noStrike" dirty="0">
                          <a:solidFill>
                            <a:schemeClr val="bg1"/>
                          </a:solidFill>
                          <a:effectLst/>
                          <a:latin typeface="Gadugi" panose="020B0502040204020203" pitchFamily="34" charset="0"/>
                        </a:rPr>
                        <a:t>24%</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562C"/>
                    </a:solidFill>
                  </a:tcPr>
                </a:tc>
                <a:extLst>
                  <a:ext uri="{0D108BD9-81ED-4DB2-BD59-A6C34878D82A}">
                    <a16:rowId xmlns:a16="http://schemas.microsoft.com/office/drawing/2014/main" val="2625703666"/>
                  </a:ext>
                </a:extLst>
              </a:tr>
            </a:tbl>
          </a:graphicData>
        </a:graphic>
      </p:graphicFrame>
      <p:sp>
        <p:nvSpPr>
          <p:cNvPr id="11" name="Text Placeholder 3">
            <a:extLst>
              <a:ext uri="{FF2B5EF4-FFF2-40B4-BE49-F238E27FC236}">
                <a16:creationId xmlns:a16="http://schemas.microsoft.com/office/drawing/2014/main" id="{DB270256-FB48-9E08-CE91-9E22A155D51A}"/>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800" dirty="0">
                <a:solidFill>
                  <a:schemeClr val="tx2"/>
                </a:solidFill>
              </a:rPr>
              <a:t>Base: Welsh Water household customers (509)</a:t>
            </a:r>
            <a:endParaRPr lang="en-GB" sz="800" dirty="0">
              <a:solidFill>
                <a:schemeClr val="tx2"/>
              </a:solidFill>
            </a:endParaRPr>
          </a:p>
        </p:txBody>
      </p:sp>
    </p:spTree>
    <p:extLst>
      <p:ext uri="{BB962C8B-B14F-4D97-AF65-F5344CB8AC3E}">
        <p14:creationId xmlns:p14="http://schemas.microsoft.com/office/powerpoint/2010/main" val="257047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BE85505-2F99-2CC8-9FCE-B6E94580B7EA}"/>
              </a:ext>
            </a:extLst>
          </p:cNvPr>
          <p:cNvSpPr txBox="1">
            <a:spLocks/>
          </p:cNvSpPr>
          <p:nvPr/>
        </p:nvSpPr>
        <p:spPr>
          <a:xfrm>
            <a:off x="454026" y="1273751"/>
            <a:ext cx="617327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solidFill>
              </a:rPr>
              <a:t>Preference by solution level: </a:t>
            </a:r>
            <a:r>
              <a:rPr lang="en-US" i="1" dirty="0"/>
              <a:t>Least</a:t>
            </a:r>
            <a:r>
              <a:rPr lang="en-US" sz="1800" b="1" i="1" dirty="0">
                <a:solidFill>
                  <a:schemeClr val="accent2"/>
                </a:solidFill>
              </a:rPr>
              <a:t> important solutions</a:t>
            </a:r>
            <a:endParaRPr lang="en-GB" sz="1800" b="1" i="1" dirty="0">
              <a:solidFill>
                <a:schemeClr val="accent2"/>
              </a:solidFill>
            </a:endParaRPr>
          </a:p>
        </p:txBody>
      </p:sp>
      <p:sp>
        <p:nvSpPr>
          <p:cNvPr id="8" name="Text Placeholder 3">
            <a:extLst>
              <a:ext uri="{FF2B5EF4-FFF2-40B4-BE49-F238E27FC236}">
                <a16:creationId xmlns:a16="http://schemas.microsoft.com/office/drawing/2014/main" id="{CD6EEC8C-8A45-FDA9-B326-39F8B972D4E7}"/>
              </a:ext>
            </a:extLst>
          </p:cNvPr>
          <p:cNvSpPr txBox="1">
            <a:spLocks/>
          </p:cNvSpPr>
          <p:nvPr/>
        </p:nvSpPr>
        <p:spPr>
          <a:xfrm>
            <a:off x="454026" y="1621475"/>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Household customers</a:t>
            </a:r>
          </a:p>
        </p:txBody>
      </p:sp>
      <p:sp>
        <p:nvSpPr>
          <p:cNvPr id="4" name="Slide Number Placeholder 3">
            <a:extLst>
              <a:ext uri="{FF2B5EF4-FFF2-40B4-BE49-F238E27FC236}">
                <a16:creationId xmlns:a16="http://schemas.microsoft.com/office/drawing/2014/main" id="{87AD087E-FBD3-892B-B4E2-C242BFDF62AD}"/>
              </a:ext>
            </a:extLst>
          </p:cNvPr>
          <p:cNvSpPr>
            <a:spLocks noGrp="1"/>
          </p:cNvSpPr>
          <p:nvPr>
            <p:ph type="sldNum" sz="quarter" idx="12"/>
          </p:nvPr>
        </p:nvSpPr>
        <p:spPr/>
        <p:txBody>
          <a:bodyPr/>
          <a:lstStyle/>
          <a:p>
            <a:fld id="{092066E3-CA02-4CFD-B2F6-56999925DBAC}" type="slidenum">
              <a:rPr lang="en-US" smtClean="0"/>
              <a:pPr/>
              <a:t>27</a:t>
            </a:fld>
            <a:endParaRPr lang="en-US" dirty="0"/>
          </a:p>
        </p:txBody>
      </p:sp>
      <p:sp>
        <p:nvSpPr>
          <p:cNvPr id="5" name="Title 4">
            <a:extLst>
              <a:ext uri="{FF2B5EF4-FFF2-40B4-BE49-F238E27FC236}">
                <a16:creationId xmlns:a16="http://schemas.microsoft.com/office/drawing/2014/main" id="{44259FB7-089B-33DA-0517-39830F079067}"/>
              </a:ext>
            </a:extLst>
          </p:cNvPr>
          <p:cNvSpPr>
            <a:spLocks noGrp="1"/>
          </p:cNvSpPr>
          <p:nvPr>
            <p:ph type="title"/>
          </p:nvPr>
        </p:nvSpPr>
        <p:spPr/>
        <p:txBody>
          <a:bodyPr>
            <a:normAutofit fontScale="90000"/>
          </a:bodyPr>
          <a:lstStyle/>
          <a:p>
            <a:r>
              <a:rPr lang="en-US" dirty="0"/>
              <a:t>Across less important areas of the plan, opinion is more evenly split across high, medium and low investment options</a:t>
            </a:r>
            <a:endParaRPr lang="en-GB" dirty="0"/>
          </a:p>
        </p:txBody>
      </p:sp>
      <p:graphicFrame>
        <p:nvGraphicFramePr>
          <p:cNvPr id="12" name="Table 11">
            <a:extLst>
              <a:ext uri="{FF2B5EF4-FFF2-40B4-BE49-F238E27FC236}">
                <a16:creationId xmlns:a16="http://schemas.microsoft.com/office/drawing/2014/main" id="{D1A0FCC5-4951-1AC0-587D-9AAA33D59BD0}"/>
              </a:ext>
            </a:extLst>
          </p:cNvPr>
          <p:cNvGraphicFramePr>
            <a:graphicFrameLocks noGrp="1"/>
          </p:cNvGraphicFramePr>
          <p:nvPr/>
        </p:nvGraphicFramePr>
        <p:xfrm>
          <a:off x="545283" y="2130805"/>
          <a:ext cx="11203804" cy="3610597"/>
        </p:xfrm>
        <a:graphic>
          <a:graphicData uri="http://schemas.openxmlformats.org/drawingml/2006/table">
            <a:tbl>
              <a:tblPr/>
              <a:tblGrid>
                <a:gridCol w="2800951">
                  <a:extLst>
                    <a:ext uri="{9D8B030D-6E8A-4147-A177-3AD203B41FA5}">
                      <a16:colId xmlns:a16="http://schemas.microsoft.com/office/drawing/2014/main" val="2091428337"/>
                    </a:ext>
                  </a:extLst>
                </a:gridCol>
                <a:gridCol w="2800951">
                  <a:extLst>
                    <a:ext uri="{9D8B030D-6E8A-4147-A177-3AD203B41FA5}">
                      <a16:colId xmlns:a16="http://schemas.microsoft.com/office/drawing/2014/main" val="311062011"/>
                    </a:ext>
                  </a:extLst>
                </a:gridCol>
                <a:gridCol w="2800951">
                  <a:extLst>
                    <a:ext uri="{9D8B030D-6E8A-4147-A177-3AD203B41FA5}">
                      <a16:colId xmlns:a16="http://schemas.microsoft.com/office/drawing/2014/main" val="2018396653"/>
                    </a:ext>
                  </a:extLst>
                </a:gridCol>
                <a:gridCol w="2800951">
                  <a:extLst>
                    <a:ext uri="{9D8B030D-6E8A-4147-A177-3AD203B41FA5}">
                      <a16:colId xmlns:a16="http://schemas.microsoft.com/office/drawing/2014/main" val="2838300996"/>
                    </a:ext>
                  </a:extLst>
                </a:gridCol>
              </a:tblGrid>
              <a:tr h="229761">
                <a:tc>
                  <a:txBody>
                    <a:bodyPr/>
                    <a:lstStyle/>
                    <a:p>
                      <a:pPr algn="ctr" rtl="0" fontAlgn="ctr"/>
                      <a:r>
                        <a:rPr lang="en-GB" sz="1200" b="0" i="0" u="none" strike="noStrike" dirty="0">
                          <a:solidFill>
                            <a:schemeClr val="tx1"/>
                          </a:solidFill>
                          <a:effectLst/>
                          <a:latin typeface="Gadugi" panose="020B0502040204020203" pitchFamily="34" charset="0"/>
                        </a:rPr>
                        <a:t>Plan areas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GB" sz="1200" b="0" i="0" u="none" strike="noStrike" kern="1200" dirty="0">
                          <a:solidFill>
                            <a:schemeClr val="tx1"/>
                          </a:solidFill>
                          <a:effectLst/>
                          <a:latin typeface="Gadugi" panose="020B0502040204020203" pitchFamily="34" charset="0"/>
                          <a:ea typeface="+mn-ea"/>
                          <a:cs typeface="+mn-cs"/>
                        </a:rPr>
                        <a:t>High investment</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GB" sz="1200" b="0" i="0" u="none" strike="noStrike" kern="1200" dirty="0">
                          <a:solidFill>
                            <a:schemeClr val="tx1"/>
                          </a:solidFill>
                          <a:effectLst/>
                          <a:latin typeface="Gadugi" panose="020B0502040204020203" pitchFamily="34" charset="0"/>
                          <a:ea typeface="+mn-ea"/>
                          <a:cs typeface="+mn-cs"/>
                        </a:rPr>
                        <a:t>Medium investment</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GB" sz="1200" b="0" i="0" u="none" strike="noStrike" kern="1200" dirty="0">
                          <a:solidFill>
                            <a:schemeClr val="tx1"/>
                          </a:solidFill>
                          <a:effectLst/>
                          <a:latin typeface="Gadugi" panose="020B0502040204020203" pitchFamily="34" charset="0"/>
                          <a:ea typeface="+mn-ea"/>
                          <a:cs typeface="+mn-cs"/>
                        </a:rPr>
                        <a:t>Low investment</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extLst>
                  <a:ext uri="{0D108BD9-81ED-4DB2-BD59-A6C34878D82A}">
                    <a16:rowId xmlns:a16="http://schemas.microsoft.com/office/drawing/2014/main" val="1925392894"/>
                  </a:ext>
                </a:extLst>
              </a:tr>
              <a:tr h="576454">
                <a:tc rowSpan="2">
                  <a:txBody>
                    <a:bodyPr/>
                    <a:lstStyle/>
                    <a:p>
                      <a:pPr algn="ctr" rtl="0" fontAlgn="ctr"/>
                      <a:r>
                        <a:rPr lang="en-GB" sz="1200" b="1" i="0" u="none" strike="noStrike" dirty="0">
                          <a:solidFill>
                            <a:schemeClr val="tx1"/>
                          </a:solidFill>
                          <a:effectLst/>
                          <a:latin typeface="Gadugi" panose="020B0502040204020203" pitchFamily="34" charset="0"/>
                        </a:rPr>
                        <a:t>Preventing sewage flooding </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GB" sz="1000" b="0" i="0" u="none" strike="noStrike" dirty="0">
                          <a:solidFill>
                            <a:srgbClr val="000000"/>
                          </a:solidFill>
                          <a:effectLst/>
                          <a:latin typeface="Gadugi" panose="020B0502040204020203" pitchFamily="34" charset="0"/>
                        </a:rPr>
                        <a:t>Preventing sewage getting </a:t>
                      </a:r>
                      <a:r>
                        <a:rPr lang="en-GB" sz="1000" b="1" i="0" u="none" strike="noStrike" dirty="0">
                          <a:solidFill>
                            <a:srgbClr val="000000"/>
                          </a:solidFill>
                          <a:effectLst/>
                          <a:latin typeface="Gadugi" panose="020B0502040204020203" pitchFamily="34" charset="0"/>
                        </a:rPr>
                        <a:t>into</a:t>
                      </a:r>
                      <a:r>
                        <a:rPr lang="en-GB" sz="1000" b="0" i="0" u="none" strike="noStrike" dirty="0">
                          <a:solidFill>
                            <a:srgbClr val="000000"/>
                          </a:solidFill>
                          <a:effectLst/>
                          <a:latin typeface="Gadugi" panose="020B0502040204020203" pitchFamily="34" charset="0"/>
                        </a:rPr>
                        <a:t> </a:t>
                      </a:r>
                      <a:r>
                        <a:rPr lang="en-GB" sz="1000" b="1" i="0" u="none" strike="noStrike" dirty="0">
                          <a:solidFill>
                            <a:srgbClr val="000000"/>
                          </a:solidFill>
                          <a:effectLst/>
                          <a:latin typeface="Gadugi" panose="020B0502040204020203" pitchFamily="34" charset="0"/>
                        </a:rPr>
                        <a:t>properties</a:t>
                      </a:r>
                      <a:r>
                        <a:rPr lang="en-GB" sz="1000" b="0" i="0" u="none" strike="noStrike" dirty="0">
                          <a:solidFill>
                            <a:srgbClr val="000000"/>
                          </a:solidFill>
                          <a:effectLst/>
                          <a:latin typeface="Gadugi" panose="020B0502040204020203" pitchFamily="34" charset="0"/>
                        </a:rPr>
                        <a:t> (e.g. via toilets), </a:t>
                      </a:r>
                      <a:r>
                        <a:rPr lang="en-GB" sz="1000" b="1" i="0" u="none" strike="noStrike" dirty="0">
                          <a:solidFill>
                            <a:srgbClr val="000000"/>
                          </a:solidFill>
                          <a:effectLst/>
                          <a:latin typeface="Gadugi" panose="020B0502040204020203" pitchFamily="34" charset="0"/>
                        </a:rPr>
                        <a:t>into</a:t>
                      </a:r>
                      <a:r>
                        <a:rPr lang="en-GB" sz="1000" b="0" i="0" u="none" strike="noStrike" dirty="0">
                          <a:solidFill>
                            <a:srgbClr val="000000"/>
                          </a:solidFill>
                          <a:effectLst/>
                          <a:latin typeface="Gadugi" panose="020B0502040204020203" pitchFamily="34" charset="0"/>
                        </a:rPr>
                        <a:t> </a:t>
                      </a:r>
                      <a:r>
                        <a:rPr lang="en-GB" sz="1000" b="1" i="0" u="none" strike="noStrike" dirty="0">
                          <a:solidFill>
                            <a:srgbClr val="000000"/>
                          </a:solidFill>
                          <a:effectLst/>
                          <a:latin typeface="Gadugi" panose="020B0502040204020203" pitchFamily="34" charset="0"/>
                        </a:rPr>
                        <a:t>gardens</a:t>
                      </a:r>
                      <a:r>
                        <a:rPr lang="en-GB" sz="1000" b="0" i="0" u="none" strike="noStrike" dirty="0">
                          <a:solidFill>
                            <a:srgbClr val="000000"/>
                          </a:solidFill>
                          <a:effectLst/>
                          <a:latin typeface="Gadugi" panose="020B0502040204020203" pitchFamily="34" charset="0"/>
                        </a:rPr>
                        <a:t> via manholes, and </a:t>
                      </a:r>
                      <a:r>
                        <a:rPr lang="en-GB" sz="1000" b="1" i="0" u="none" strike="noStrike" dirty="0">
                          <a:solidFill>
                            <a:srgbClr val="000000"/>
                          </a:solidFill>
                          <a:effectLst/>
                          <a:latin typeface="Gadugi" panose="020B0502040204020203" pitchFamily="34" charset="0"/>
                        </a:rPr>
                        <a:t>onto roads </a:t>
                      </a:r>
                      <a:r>
                        <a:rPr lang="en-GB" sz="1000" b="0" i="0" u="none" strike="noStrike" dirty="0">
                          <a:solidFill>
                            <a:srgbClr val="000000"/>
                          </a:solidFill>
                          <a:effectLst/>
                          <a:latin typeface="Gadugi" panose="020B0502040204020203" pitchFamily="34" charset="0"/>
                        </a:rPr>
                        <a:t>via manholes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Preventing sewage getting </a:t>
                      </a:r>
                      <a:r>
                        <a:rPr lang="en-US" sz="1000" b="1" i="0" u="none" strike="noStrike" dirty="0">
                          <a:solidFill>
                            <a:srgbClr val="000000"/>
                          </a:solidFill>
                          <a:effectLst/>
                          <a:latin typeface="Gadugi" panose="020B0502040204020203" pitchFamily="34" charset="0"/>
                        </a:rPr>
                        <a:t>into properties </a:t>
                      </a:r>
                      <a:r>
                        <a:rPr lang="en-US" sz="1000" b="0" i="0" u="none" strike="noStrike" dirty="0">
                          <a:solidFill>
                            <a:srgbClr val="000000"/>
                          </a:solidFill>
                          <a:effectLst/>
                          <a:latin typeface="Gadugi" panose="020B0502040204020203" pitchFamily="34" charset="0"/>
                        </a:rPr>
                        <a:t>(e.g. via toilets), and </a:t>
                      </a:r>
                      <a:r>
                        <a:rPr lang="en-US" sz="1000" b="1" i="0" u="none" strike="noStrike" dirty="0">
                          <a:solidFill>
                            <a:srgbClr val="000000"/>
                          </a:solidFill>
                          <a:effectLst/>
                          <a:latin typeface="Gadugi" panose="020B0502040204020203" pitchFamily="34" charset="0"/>
                        </a:rPr>
                        <a:t>into gardens </a:t>
                      </a:r>
                      <a:r>
                        <a:rPr lang="en-US" sz="1000" b="0" i="0" u="none" strike="noStrike" dirty="0">
                          <a:solidFill>
                            <a:srgbClr val="000000"/>
                          </a:solidFill>
                          <a:effectLst/>
                          <a:latin typeface="Gadugi" panose="020B0502040204020203" pitchFamily="34" charset="0"/>
                        </a:rPr>
                        <a:t>via manholes </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Preventing sewage getting </a:t>
                      </a:r>
                      <a:r>
                        <a:rPr lang="en-US" sz="1000" b="1" i="0" u="none" strike="noStrike" dirty="0">
                          <a:solidFill>
                            <a:srgbClr val="000000"/>
                          </a:solidFill>
                          <a:effectLst/>
                          <a:latin typeface="Gadugi" panose="020B0502040204020203" pitchFamily="34" charset="0"/>
                        </a:rPr>
                        <a:t>into properties </a:t>
                      </a:r>
                      <a:r>
                        <a:rPr lang="en-US" sz="1000" b="0" i="0" u="none" strike="noStrike" dirty="0">
                          <a:solidFill>
                            <a:srgbClr val="000000"/>
                          </a:solidFill>
                          <a:effectLst/>
                          <a:latin typeface="Gadugi" panose="020B0502040204020203" pitchFamily="34" charset="0"/>
                        </a:rPr>
                        <a:t>(e.g. via toilets)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251829"/>
                  </a:ext>
                </a:extLst>
              </a:tr>
              <a:tr h="219711">
                <a:tc vMerge="1">
                  <a:txBody>
                    <a:bodyPr/>
                    <a:lstStyle/>
                    <a:p>
                      <a:endParaRPr lang="en-GB"/>
                    </a:p>
                  </a:txBody>
                  <a:tcPr/>
                </a:tc>
                <a:tc>
                  <a:txBody>
                    <a:bodyPr/>
                    <a:lstStyle/>
                    <a:p>
                      <a:pPr algn="ctr" rtl="0" fontAlgn="ctr"/>
                      <a:r>
                        <a:rPr lang="en-GB" sz="1100" b="1" i="0" u="none" strike="noStrike" dirty="0">
                          <a:solidFill>
                            <a:schemeClr val="bg1"/>
                          </a:solidFill>
                          <a:effectLst/>
                          <a:latin typeface="Gadugi" panose="020B0502040204020203" pitchFamily="34" charset="0"/>
                        </a:rPr>
                        <a:t>45%</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8F3B"/>
                    </a:solidFill>
                  </a:tcPr>
                </a:tc>
                <a:tc>
                  <a:txBody>
                    <a:bodyPr/>
                    <a:lstStyle/>
                    <a:p>
                      <a:pPr algn="ctr" rtl="0" fontAlgn="ctr"/>
                      <a:r>
                        <a:rPr lang="en-GB" sz="1100" b="1" i="0" u="none" strike="noStrike" dirty="0">
                          <a:solidFill>
                            <a:schemeClr val="bg1"/>
                          </a:solidFill>
                          <a:effectLst/>
                          <a:latin typeface="Gadugi" panose="020B0502040204020203" pitchFamily="34" charset="0"/>
                        </a:rPr>
                        <a:t>31%</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7128"/>
                    </a:solidFill>
                  </a:tcPr>
                </a:tc>
                <a:tc>
                  <a:txBody>
                    <a:bodyPr/>
                    <a:lstStyle/>
                    <a:p>
                      <a:pPr algn="ctr" rtl="0" fontAlgn="ctr"/>
                      <a:r>
                        <a:rPr lang="en-GB" sz="1100" b="1" i="0" u="none" strike="noStrike" dirty="0">
                          <a:solidFill>
                            <a:schemeClr val="bg1"/>
                          </a:solidFill>
                          <a:effectLst/>
                          <a:latin typeface="Gadugi" panose="020B0502040204020203" pitchFamily="34" charset="0"/>
                        </a:rPr>
                        <a:t>24%</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562C"/>
                    </a:solidFill>
                  </a:tcPr>
                </a:tc>
                <a:extLst>
                  <a:ext uri="{0D108BD9-81ED-4DB2-BD59-A6C34878D82A}">
                    <a16:rowId xmlns:a16="http://schemas.microsoft.com/office/drawing/2014/main" val="2435831708"/>
                  </a:ext>
                </a:extLst>
              </a:tr>
              <a:tr h="732922">
                <a:tc rowSpan="2">
                  <a:txBody>
                    <a:bodyPr/>
                    <a:lstStyle/>
                    <a:p>
                      <a:pPr algn="ctr" rtl="0" fontAlgn="ctr"/>
                      <a:r>
                        <a:rPr lang="en-US" sz="1200" b="1" i="0" u="none" strike="noStrike" dirty="0">
                          <a:solidFill>
                            <a:schemeClr val="tx1"/>
                          </a:solidFill>
                          <a:effectLst/>
                          <a:latin typeface="Gadugi" panose="020B0502040204020203" pitchFamily="34" charset="0"/>
                        </a:rPr>
                        <a:t>Re-directing rain water to rivers and streams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US" sz="1000" b="0" i="0" u="none" strike="noStrike" dirty="0">
                          <a:solidFill>
                            <a:srgbClr val="000000"/>
                          </a:solidFill>
                          <a:effectLst/>
                          <a:latin typeface="Gadugi" panose="020B0502040204020203" pitchFamily="34" charset="0"/>
                        </a:rPr>
                        <a:t>Ensuring that excess rain water on </a:t>
                      </a:r>
                      <a:r>
                        <a:rPr lang="en-US" sz="1000" b="1" i="0" u="none" strike="noStrike" dirty="0">
                          <a:solidFill>
                            <a:srgbClr val="000000"/>
                          </a:solidFill>
                          <a:effectLst/>
                          <a:latin typeface="Gadugi" panose="020B0502040204020203" pitchFamily="34" charset="0"/>
                        </a:rPr>
                        <a:t>public buildings</a:t>
                      </a:r>
                      <a:r>
                        <a:rPr lang="en-US" sz="1000" b="0" i="0" u="none" strike="noStrike" dirty="0">
                          <a:solidFill>
                            <a:srgbClr val="000000"/>
                          </a:solidFill>
                          <a:effectLst/>
                          <a:latin typeface="Gadugi" panose="020B0502040204020203" pitchFamily="34" charset="0"/>
                        </a:rPr>
                        <a:t>, </a:t>
                      </a:r>
                      <a:r>
                        <a:rPr lang="en-US" sz="1000" b="1" i="0" u="none" strike="noStrike" dirty="0">
                          <a:solidFill>
                            <a:srgbClr val="000000"/>
                          </a:solidFill>
                          <a:effectLst/>
                          <a:latin typeface="Gadugi" panose="020B0502040204020203" pitchFamily="34" charset="0"/>
                        </a:rPr>
                        <a:t>roads</a:t>
                      </a:r>
                      <a:r>
                        <a:rPr lang="en-US" sz="1000" b="0" i="0" u="none" strike="noStrike" dirty="0">
                          <a:solidFill>
                            <a:srgbClr val="000000"/>
                          </a:solidFill>
                          <a:effectLst/>
                          <a:latin typeface="Gadugi" panose="020B0502040204020203" pitchFamily="34" charset="0"/>
                        </a:rPr>
                        <a:t>, and from </a:t>
                      </a:r>
                      <a:r>
                        <a:rPr lang="en-US" sz="1000" b="1" i="0" u="none" strike="noStrike" dirty="0">
                          <a:solidFill>
                            <a:srgbClr val="000000"/>
                          </a:solidFill>
                          <a:effectLst/>
                          <a:latin typeface="Gadugi" panose="020B0502040204020203" pitchFamily="34" charset="0"/>
                        </a:rPr>
                        <a:t>customer's properties</a:t>
                      </a:r>
                      <a:r>
                        <a:rPr lang="en-US" sz="1000" b="0" i="0" u="none" strike="noStrike" dirty="0">
                          <a:solidFill>
                            <a:srgbClr val="000000"/>
                          </a:solidFill>
                          <a:effectLst/>
                          <a:latin typeface="Gadugi" panose="020B0502040204020203" pitchFamily="34" charset="0"/>
                        </a:rPr>
                        <a:t>, is directed to rivers and streams -rather than to sewers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Ensuring that excess rain water on </a:t>
                      </a:r>
                      <a:r>
                        <a:rPr lang="en-US" sz="1000" b="1" i="0" u="none" strike="noStrike" dirty="0">
                          <a:solidFill>
                            <a:srgbClr val="000000"/>
                          </a:solidFill>
                          <a:effectLst/>
                          <a:latin typeface="Gadugi" panose="020B0502040204020203" pitchFamily="34" charset="0"/>
                        </a:rPr>
                        <a:t>public buildings</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on roads</a:t>
                      </a:r>
                      <a:r>
                        <a:rPr lang="en-US" sz="1000" b="0" i="0" u="none" strike="noStrike" dirty="0">
                          <a:solidFill>
                            <a:srgbClr val="000000"/>
                          </a:solidFill>
                          <a:effectLst/>
                          <a:latin typeface="Gadugi" panose="020B0502040204020203" pitchFamily="34" charset="0"/>
                        </a:rPr>
                        <a:t>, is directed to rivers and streams - rather than to sewers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Ensuring that excess rain water on </a:t>
                      </a:r>
                      <a:r>
                        <a:rPr lang="en-US" sz="1000" b="1" i="0" u="none" strike="noStrike" dirty="0">
                          <a:solidFill>
                            <a:srgbClr val="000000"/>
                          </a:solidFill>
                          <a:effectLst/>
                          <a:latin typeface="Gadugi" panose="020B0502040204020203" pitchFamily="34" charset="0"/>
                        </a:rPr>
                        <a:t>public buildings</a:t>
                      </a:r>
                      <a:r>
                        <a:rPr lang="en-US" sz="1000" b="0" i="0" u="none" strike="noStrike" dirty="0">
                          <a:solidFill>
                            <a:srgbClr val="000000"/>
                          </a:solidFill>
                          <a:effectLst/>
                          <a:latin typeface="Gadugi" panose="020B0502040204020203" pitchFamily="34" charset="0"/>
                        </a:rPr>
                        <a:t> is directed to rivers and streams - rather than to sewers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001422"/>
                  </a:ext>
                </a:extLst>
              </a:tr>
              <a:tr h="219711">
                <a:tc vMerge="1">
                  <a:txBody>
                    <a:bodyPr/>
                    <a:lstStyle/>
                    <a:p>
                      <a:endParaRPr lang="en-GB"/>
                    </a:p>
                  </a:txBody>
                  <a:tcPr/>
                </a:tc>
                <a:tc>
                  <a:txBody>
                    <a:bodyPr/>
                    <a:lstStyle/>
                    <a:p>
                      <a:pPr algn="ctr" rtl="0" fontAlgn="ctr"/>
                      <a:r>
                        <a:rPr lang="en-GB" sz="1100" b="1" i="0" u="none" strike="noStrike" dirty="0">
                          <a:solidFill>
                            <a:schemeClr val="bg1"/>
                          </a:solidFill>
                          <a:effectLst/>
                          <a:latin typeface="Gadugi" panose="020B0502040204020203" pitchFamily="34" charset="0"/>
                        </a:rPr>
                        <a:t>43%</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8B38"/>
                    </a:solidFill>
                  </a:tcPr>
                </a:tc>
                <a:tc>
                  <a:txBody>
                    <a:bodyPr/>
                    <a:lstStyle/>
                    <a:p>
                      <a:pPr algn="ctr" rtl="0" fontAlgn="ctr"/>
                      <a:r>
                        <a:rPr lang="en-GB" sz="1100" b="1" i="0" u="none" strike="noStrike" dirty="0">
                          <a:solidFill>
                            <a:schemeClr val="bg1"/>
                          </a:solidFill>
                          <a:effectLst/>
                          <a:latin typeface="Gadugi" panose="020B0502040204020203" pitchFamily="34" charset="0"/>
                        </a:rPr>
                        <a:t>31%</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7128"/>
                    </a:solidFill>
                  </a:tcPr>
                </a:tc>
                <a:tc>
                  <a:txBody>
                    <a:bodyPr/>
                    <a:lstStyle/>
                    <a:p>
                      <a:pPr algn="ctr" rtl="0" fontAlgn="ctr"/>
                      <a:r>
                        <a:rPr lang="en-GB" sz="1100" b="1" i="0" u="none" strike="noStrike" dirty="0">
                          <a:solidFill>
                            <a:schemeClr val="bg1"/>
                          </a:solidFill>
                          <a:effectLst/>
                          <a:latin typeface="Gadugi" panose="020B0502040204020203" pitchFamily="34" charset="0"/>
                        </a:rPr>
                        <a:t>25%</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92C"/>
                    </a:solidFill>
                  </a:tcPr>
                </a:tc>
                <a:extLst>
                  <a:ext uri="{0D108BD9-81ED-4DB2-BD59-A6C34878D82A}">
                    <a16:rowId xmlns:a16="http://schemas.microsoft.com/office/drawing/2014/main" val="1069623802"/>
                  </a:ext>
                </a:extLst>
              </a:tr>
              <a:tr h="576454">
                <a:tc rowSpan="2">
                  <a:txBody>
                    <a:bodyPr/>
                    <a:lstStyle/>
                    <a:p>
                      <a:pPr algn="ctr" rtl="0" fontAlgn="ctr"/>
                      <a:r>
                        <a:rPr lang="en-GB" sz="1200" b="1" i="0" u="none" strike="noStrike" dirty="0">
                          <a:solidFill>
                            <a:schemeClr val="tx1"/>
                          </a:solidFill>
                          <a:effectLst/>
                          <a:latin typeface="Gadugi" panose="020B0502040204020203" pitchFamily="34" charset="0"/>
                        </a:rPr>
                        <a:t>Educating customers about blockages</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US" sz="1000" b="0" i="0" u="none" strike="noStrike" dirty="0">
                          <a:solidFill>
                            <a:srgbClr val="000000"/>
                          </a:solidFill>
                          <a:effectLst/>
                          <a:latin typeface="Gadugi" panose="020B0502040204020203" pitchFamily="34" charset="0"/>
                        </a:rPr>
                        <a:t>Educating customers in specific areas about the causes of blocked pipes via </a:t>
                      </a:r>
                      <a:r>
                        <a:rPr lang="en-US" sz="1000" b="1" i="0" u="none" strike="noStrike" dirty="0">
                          <a:solidFill>
                            <a:srgbClr val="000000"/>
                          </a:solidFill>
                          <a:effectLst/>
                          <a:latin typeface="Gadugi" panose="020B0502040204020203" pitchFamily="34" charset="0"/>
                        </a:rPr>
                        <a:t>local campaigning</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Educating customers in regions about the causes of blocked pipes via </a:t>
                      </a:r>
                      <a:r>
                        <a:rPr lang="en-US" sz="1000" b="1" i="0" u="none" strike="noStrike" dirty="0">
                          <a:solidFill>
                            <a:srgbClr val="000000"/>
                          </a:solidFill>
                          <a:effectLst/>
                          <a:latin typeface="Gadugi" panose="020B0502040204020203" pitchFamily="34" charset="0"/>
                        </a:rPr>
                        <a:t>targeted regional adverts</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Educating customers in Wales about the causes of blocked pipes via a </a:t>
                      </a:r>
                      <a:r>
                        <a:rPr lang="en-US" sz="1000" b="1" i="0" u="none" strike="noStrike" dirty="0">
                          <a:solidFill>
                            <a:srgbClr val="000000"/>
                          </a:solidFill>
                          <a:effectLst/>
                          <a:latin typeface="Gadugi" panose="020B0502040204020203" pitchFamily="34" charset="0"/>
                        </a:rPr>
                        <a:t>national TV campaign</a:t>
                      </a:r>
                      <a:endParaRPr lang="en-US" sz="100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008429"/>
                  </a:ext>
                </a:extLst>
              </a:tr>
              <a:tr h="219711">
                <a:tc vMerge="1">
                  <a:txBody>
                    <a:bodyPr/>
                    <a:lstStyle/>
                    <a:p>
                      <a:endParaRPr lang="en-GB"/>
                    </a:p>
                  </a:txBody>
                  <a:tcPr/>
                </a:tc>
                <a:tc>
                  <a:txBody>
                    <a:bodyPr/>
                    <a:lstStyle/>
                    <a:p>
                      <a:pPr algn="ctr" rtl="0" fontAlgn="ctr"/>
                      <a:r>
                        <a:rPr lang="en-GB" sz="1100" b="1" i="0" u="none" strike="noStrike" dirty="0">
                          <a:solidFill>
                            <a:schemeClr val="bg1"/>
                          </a:solidFill>
                          <a:effectLst/>
                          <a:latin typeface="Gadugi" panose="020B0502040204020203" pitchFamily="34" charset="0"/>
                        </a:rPr>
                        <a:t>31%</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7128"/>
                    </a:solidFill>
                  </a:tcPr>
                </a:tc>
                <a:tc>
                  <a:txBody>
                    <a:bodyPr/>
                    <a:lstStyle/>
                    <a:p>
                      <a:pPr algn="ctr" rtl="0" fontAlgn="ctr"/>
                      <a:r>
                        <a:rPr lang="en-GB" sz="1100" b="1" i="0" u="none" strike="noStrike" dirty="0">
                          <a:solidFill>
                            <a:schemeClr val="bg1"/>
                          </a:solidFill>
                          <a:effectLst/>
                          <a:latin typeface="Gadugi" panose="020B0502040204020203" pitchFamily="34" charset="0"/>
                        </a:rPr>
                        <a:t>34%</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772C"/>
                    </a:solidFill>
                  </a:tcPr>
                </a:tc>
                <a:tc>
                  <a:txBody>
                    <a:bodyPr/>
                    <a:lstStyle/>
                    <a:p>
                      <a:pPr algn="ctr" rtl="0" fontAlgn="ctr"/>
                      <a:r>
                        <a:rPr lang="en-GB" sz="1100" b="1" i="0" u="none" strike="noStrike" dirty="0">
                          <a:solidFill>
                            <a:schemeClr val="bg1"/>
                          </a:solidFill>
                          <a:effectLst/>
                          <a:latin typeface="Gadugi" panose="020B0502040204020203" pitchFamily="34" charset="0"/>
                        </a:rPr>
                        <a:t>35%</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792D"/>
                    </a:solidFill>
                  </a:tcPr>
                </a:tc>
                <a:extLst>
                  <a:ext uri="{0D108BD9-81ED-4DB2-BD59-A6C34878D82A}">
                    <a16:rowId xmlns:a16="http://schemas.microsoft.com/office/drawing/2014/main" val="488498768"/>
                  </a:ext>
                </a:extLst>
              </a:tr>
              <a:tr h="576454">
                <a:tc rowSpan="2">
                  <a:txBody>
                    <a:bodyPr/>
                    <a:lstStyle/>
                    <a:p>
                      <a:pPr algn="ctr" rtl="0" fontAlgn="ctr"/>
                      <a:r>
                        <a:rPr lang="en-GB" sz="1200" b="1" i="0" u="none" strike="noStrike" dirty="0">
                          <a:solidFill>
                            <a:schemeClr val="tx1"/>
                          </a:solidFill>
                          <a:effectLst/>
                          <a:latin typeface="Gadugi" panose="020B0502040204020203" pitchFamily="34" charset="0"/>
                        </a:rPr>
                        <a:t>Managing rain water</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pPr algn="ctr" rtl="0" fontAlgn="ctr"/>
                      <a:r>
                        <a:rPr lang="en-US" sz="1000" b="0" i="0" u="none" strike="noStrike" dirty="0">
                          <a:solidFill>
                            <a:srgbClr val="000000"/>
                          </a:solidFill>
                          <a:effectLst/>
                          <a:latin typeface="Gadugi" panose="020B0502040204020203" pitchFamily="34" charset="0"/>
                        </a:rPr>
                        <a:t>Ensuring that land and property </a:t>
                      </a:r>
                      <a:r>
                        <a:rPr lang="en-US" sz="1000" b="1" i="0" u="none" strike="noStrike" dirty="0">
                          <a:solidFill>
                            <a:srgbClr val="000000"/>
                          </a:solidFill>
                          <a:effectLst/>
                          <a:latin typeface="Gadugi" panose="020B0502040204020203" pitchFamily="34" charset="0"/>
                        </a:rPr>
                        <a:t>owned by Welsh Water</a:t>
                      </a:r>
                      <a:r>
                        <a:rPr lang="en-US" sz="1000" b="0" i="0" u="none" strike="noStrike" dirty="0">
                          <a:solidFill>
                            <a:srgbClr val="000000"/>
                          </a:solidFill>
                          <a:effectLst/>
                          <a:latin typeface="Gadugi" panose="020B0502040204020203" pitchFamily="34" charset="0"/>
                        </a:rPr>
                        <a:t>, </a:t>
                      </a:r>
                      <a:r>
                        <a:rPr lang="en-US" sz="1000" b="1" i="0" u="none" strike="noStrike" dirty="0">
                          <a:solidFill>
                            <a:srgbClr val="000000"/>
                          </a:solidFill>
                          <a:effectLst/>
                          <a:latin typeface="Gadugi" panose="020B0502040204020203" pitchFamily="34" charset="0"/>
                        </a:rPr>
                        <a:t>local councils</a:t>
                      </a:r>
                      <a:r>
                        <a:rPr lang="en-US" sz="1000" b="0" i="0" u="none" strike="noStrike" dirty="0">
                          <a:solidFill>
                            <a:srgbClr val="000000"/>
                          </a:solidFill>
                          <a:effectLst/>
                          <a:latin typeface="Gadugi" panose="020B0502040204020203" pitchFamily="34" charset="0"/>
                        </a:rPr>
                        <a:t>, </a:t>
                      </a:r>
                      <a:r>
                        <a:rPr lang="en-US" sz="1000" b="1" i="0" u="none" strike="noStrike" dirty="0">
                          <a:solidFill>
                            <a:srgbClr val="000000"/>
                          </a:solidFill>
                          <a:effectLst/>
                          <a:latin typeface="Gadugi" panose="020B0502040204020203" pitchFamily="34" charset="0"/>
                        </a:rPr>
                        <a:t>businesses</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customers is </a:t>
                      </a:r>
                      <a:r>
                        <a:rPr lang="en-US" sz="1000" b="0" i="0" u="none" strike="noStrike" dirty="0">
                          <a:solidFill>
                            <a:srgbClr val="000000"/>
                          </a:solidFill>
                          <a:effectLst/>
                          <a:latin typeface="Gadugi" panose="020B0502040204020203" pitchFamily="34" charset="0"/>
                        </a:rPr>
                        <a:t>able to collect or manage rain water</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Ensuring that land and property </a:t>
                      </a:r>
                      <a:r>
                        <a:rPr lang="en-US" sz="1000" b="1" i="0" u="none" strike="noStrike" dirty="0">
                          <a:solidFill>
                            <a:srgbClr val="000000"/>
                          </a:solidFill>
                          <a:effectLst/>
                          <a:latin typeface="Gadugi" panose="020B0502040204020203" pitchFamily="34" charset="0"/>
                        </a:rPr>
                        <a:t>owned by Welsh Water</a:t>
                      </a:r>
                      <a:r>
                        <a:rPr lang="en-US" sz="1000" b="0" i="0" u="none" strike="noStrike" dirty="0">
                          <a:solidFill>
                            <a:srgbClr val="000000"/>
                          </a:solidFill>
                          <a:effectLst/>
                          <a:latin typeface="Gadugi" panose="020B0502040204020203" pitchFamily="34" charset="0"/>
                        </a:rPr>
                        <a:t>, and </a:t>
                      </a:r>
                      <a:r>
                        <a:rPr lang="en-US" sz="1000" b="1" i="0" u="none" strike="noStrike" dirty="0">
                          <a:solidFill>
                            <a:srgbClr val="000000"/>
                          </a:solidFill>
                          <a:effectLst/>
                          <a:latin typeface="Gadugi" panose="020B0502040204020203" pitchFamily="34" charset="0"/>
                        </a:rPr>
                        <a:t>local councils</a:t>
                      </a:r>
                      <a:r>
                        <a:rPr lang="en-US" sz="1000" b="0" i="0" u="none" strike="noStrike" dirty="0">
                          <a:solidFill>
                            <a:srgbClr val="000000"/>
                          </a:solidFill>
                          <a:effectLst/>
                          <a:latin typeface="Gadugi" panose="020B0502040204020203" pitchFamily="34" charset="0"/>
                        </a:rPr>
                        <a:t>, is able to collect or manage rain water</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Gadugi" panose="020B0502040204020203" pitchFamily="34" charset="0"/>
                        </a:rPr>
                        <a:t>Ensuring that land and property </a:t>
                      </a:r>
                      <a:r>
                        <a:rPr lang="en-US" sz="1000" b="1" i="0" u="none" strike="noStrike" dirty="0">
                          <a:solidFill>
                            <a:srgbClr val="000000"/>
                          </a:solidFill>
                          <a:effectLst/>
                          <a:latin typeface="Gadugi" panose="020B0502040204020203" pitchFamily="34" charset="0"/>
                        </a:rPr>
                        <a:t>owned by Welsh Water </a:t>
                      </a:r>
                      <a:r>
                        <a:rPr lang="en-US" sz="1000" b="0" i="0" u="none" strike="noStrike" dirty="0">
                          <a:solidFill>
                            <a:srgbClr val="000000"/>
                          </a:solidFill>
                          <a:effectLst/>
                          <a:latin typeface="Gadugi" panose="020B0502040204020203" pitchFamily="34" charset="0"/>
                        </a:rPr>
                        <a:t>is able to collect or manage rain water</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078519"/>
                  </a:ext>
                </a:extLst>
              </a:tr>
              <a:tr h="219711">
                <a:tc vMerge="1">
                  <a:txBody>
                    <a:bodyPr/>
                    <a:lstStyle/>
                    <a:p>
                      <a:endParaRPr lang="en-GB"/>
                    </a:p>
                  </a:txBody>
                  <a:tcPr/>
                </a:tc>
                <a:tc>
                  <a:txBody>
                    <a:bodyPr/>
                    <a:lstStyle/>
                    <a:p>
                      <a:pPr algn="ctr" rtl="0" fontAlgn="ctr"/>
                      <a:r>
                        <a:rPr lang="en-GB" sz="1100" b="1" i="0" u="none" strike="noStrike" dirty="0">
                          <a:solidFill>
                            <a:schemeClr val="bg1"/>
                          </a:solidFill>
                          <a:effectLst/>
                          <a:latin typeface="Gadugi" panose="020B0502040204020203" pitchFamily="34" charset="0"/>
                        </a:rPr>
                        <a:t>41%</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8635"/>
                    </a:solidFill>
                  </a:tcPr>
                </a:tc>
                <a:tc>
                  <a:txBody>
                    <a:bodyPr/>
                    <a:lstStyle/>
                    <a:p>
                      <a:pPr algn="ctr" rtl="0" fontAlgn="ctr"/>
                      <a:r>
                        <a:rPr lang="en-GB" sz="1100" b="1" i="0" u="none" strike="noStrike" dirty="0">
                          <a:solidFill>
                            <a:schemeClr val="bg1"/>
                          </a:solidFill>
                          <a:effectLst/>
                          <a:latin typeface="Gadugi" panose="020B0502040204020203" pitchFamily="34" charset="0"/>
                        </a:rPr>
                        <a:t>33%</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752A"/>
                    </a:solidFill>
                  </a:tcPr>
                </a:tc>
                <a:tc>
                  <a:txBody>
                    <a:bodyPr/>
                    <a:lstStyle/>
                    <a:p>
                      <a:pPr algn="ctr" rtl="0" fontAlgn="ctr"/>
                      <a:r>
                        <a:rPr lang="en-GB" sz="1100" b="1" i="0" u="none" strike="noStrike" dirty="0">
                          <a:solidFill>
                            <a:schemeClr val="bg1"/>
                          </a:solidFill>
                          <a:effectLst/>
                          <a:latin typeface="Gadugi" panose="020B0502040204020203" pitchFamily="34" charset="0"/>
                        </a:rPr>
                        <a:t>26%</a:t>
                      </a:r>
                    </a:p>
                  </a:txBody>
                  <a:tcPr marL="6562" marR="6562" marT="6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5D2B"/>
                    </a:solidFill>
                  </a:tcPr>
                </a:tc>
                <a:extLst>
                  <a:ext uri="{0D108BD9-81ED-4DB2-BD59-A6C34878D82A}">
                    <a16:rowId xmlns:a16="http://schemas.microsoft.com/office/drawing/2014/main" val="2735341922"/>
                  </a:ext>
                </a:extLst>
              </a:tr>
            </a:tbl>
          </a:graphicData>
        </a:graphic>
      </p:graphicFrame>
      <p:sp>
        <p:nvSpPr>
          <p:cNvPr id="2" name="Text Placeholder 5">
            <a:extLst>
              <a:ext uri="{FF2B5EF4-FFF2-40B4-BE49-F238E27FC236}">
                <a16:creationId xmlns:a16="http://schemas.microsoft.com/office/drawing/2014/main" id="{954ED735-5668-BDEA-3F87-282D1A98D8A9}"/>
              </a:ext>
            </a:extLst>
          </p:cNvPr>
          <p:cNvSpPr txBox="1">
            <a:spLocks/>
          </p:cNvSpPr>
          <p:nvPr/>
        </p:nvSpPr>
        <p:spPr>
          <a:xfrm>
            <a:off x="454026" y="1315696"/>
            <a:ext cx="5570537" cy="347724"/>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i="1" dirty="0">
              <a:solidFill>
                <a:schemeClr val="accent2"/>
              </a:solidFill>
            </a:endParaRPr>
          </a:p>
        </p:txBody>
      </p:sp>
      <p:sp>
        <p:nvSpPr>
          <p:cNvPr id="9" name="Text Placeholder 3">
            <a:extLst>
              <a:ext uri="{FF2B5EF4-FFF2-40B4-BE49-F238E27FC236}">
                <a16:creationId xmlns:a16="http://schemas.microsoft.com/office/drawing/2014/main" id="{DAE9E409-39F9-A199-1368-4693774EF0F6}"/>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800" dirty="0">
                <a:solidFill>
                  <a:schemeClr val="tx2"/>
                </a:solidFill>
              </a:rPr>
              <a:t>Base: Welsh Water household customers (509)</a:t>
            </a:r>
            <a:endParaRPr lang="en-GB" sz="800" dirty="0">
              <a:solidFill>
                <a:schemeClr val="tx2"/>
              </a:solidFill>
            </a:endParaRPr>
          </a:p>
        </p:txBody>
      </p:sp>
    </p:spTree>
    <p:extLst>
      <p:ext uri="{BB962C8B-B14F-4D97-AF65-F5344CB8AC3E}">
        <p14:creationId xmlns:p14="http://schemas.microsoft.com/office/powerpoint/2010/main" val="200497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CE48BC-1B83-23EB-3DB4-2D2997DFF594}"/>
              </a:ext>
            </a:extLst>
          </p:cNvPr>
          <p:cNvSpPr>
            <a:spLocks noGrp="1"/>
          </p:cNvSpPr>
          <p:nvPr>
            <p:ph type="sldNum" sz="quarter" idx="12"/>
          </p:nvPr>
        </p:nvSpPr>
        <p:spPr/>
        <p:txBody>
          <a:bodyPr/>
          <a:lstStyle/>
          <a:p>
            <a:fld id="{092066E3-CA02-4CFD-B2F6-56999925DBAC}" type="slidenum">
              <a:rPr lang="en-US" smtClean="0"/>
              <a:pPr/>
              <a:t>28</a:t>
            </a:fld>
            <a:endParaRPr lang="en-US" dirty="0"/>
          </a:p>
        </p:txBody>
      </p:sp>
      <p:sp>
        <p:nvSpPr>
          <p:cNvPr id="3" name="Title 2">
            <a:extLst>
              <a:ext uri="{FF2B5EF4-FFF2-40B4-BE49-F238E27FC236}">
                <a16:creationId xmlns:a16="http://schemas.microsoft.com/office/drawing/2014/main" id="{A755DC1A-4617-5747-F7E0-A5F58948C0B3}"/>
              </a:ext>
            </a:extLst>
          </p:cNvPr>
          <p:cNvSpPr>
            <a:spLocks noGrp="1"/>
          </p:cNvSpPr>
          <p:nvPr>
            <p:ph type="title"/>
          </p:nvPr>
        </p:nvSpPr>
        <p:spPr/>
        <p:txBody>
          <a:bodyPr>
            <a:normAutofit fontScale="90000"/>
          </a:bodyPr>
          <a:lstStyle/>
          <a:p>
            <a:r>
              <a:rPr lang="en-US" dirty="0"/>
              <a:t>A plan that is contains a majority of high investment options, along with a few medium / low options, would result in a high share of preference</a:t>
            </a:r>
            <a:endParaRPr lang="en-GB" dirty="0"/>
          </a:p>
        </p:txBody>
      </p:sp>
      <p:graphicFrame>
        <p:nvGraphicFramePr>
          <p:cNvPr id="4" name="Table 4">
            <a:extLst>
              <a:ext uri="{FF2B5EF4-FFF2-40B4-BE49-F238E27FC236}">
                <a16:creationId xmlns:a16="http://schemas.microsoft.com/office/drawing/2014/main" id="{1E589A23-A887-03E8-87D8-3253A002FF25}"/>
              </a:ext>
            </a:extLst>
          </p:cNvPr>
          <p:cNvGraphicFramePr>
            <a:graphicFrameLocks noGrp="1"/>
          </p:cNvGraphicFramePr>
          <p:nvPr>
            <p:extLst>
              <p:ext uri="{D42A27DB-BD31-4B8C-83A1-F6EECF244321}">
                <p14:modId xmlns:p14="http://schemas.microsoft.com/office/powerpoint/2010/main" val="4026811985"/>
              </p:ext>
            </p:extLst>
          </p:nvPr>
        </p:nvGraphicFramePr>
        <p:xfrm>
          <a:off x="1278469" y="1764347"/>
          <a:ext cx="9635062" cy="4251960"/>
        </p:xfrm>
        <a:graphic>
          <a:graphicData uri="http://schemas.openxmlformats.org/drawingml/2006/table">
            <a:tbl>
              <a:tblPr firstRow="1" bandRow="1">
                <a:tableStyleId>{5C22544A-7EE6-4342-B048-85BDC9FD1C3A}</a:tableStyleId>
              </a:tblPr>
              <a:tblGrid>
                <a:gridCol w="1917397">
                  <a:extLst>
                    <a:ext uri="{9D8B030D-6E8A-4147-A177-3AD203B41FA5}">
                      <a16:colId xmlns:a16="http://schemas.microsoft.com/office/drawing/2014/main" val="2421879141"/>
                    </a:ext>
                  </a:extLst>
                </a:gridCol>
                <a:gridCol w="3860489">
                  <a:extLst>
                    <a:ext uri="{9D8B030D-6E8A-4147-A177-3AD203B41FA5}">
                      <a16:colId xmlns:a16="http://schemas.microsoft.com/office/drawing/2014/main" val="1982778006"/>
                    </a:ext>
                  </a:extLst>
                </a:gridCol>
                <a:gridCol w="3857176">
                  <a:extLst>
                    <a:ext uri="{9D8B030D-6E8A-4147-A177-3AD203B41FA5}">
                      <a16:colId xmlns:a16="http://schemas.microsoft.com/office/drawing/2014/main" val="3854554648"/>
                    </a:ext>
                  </a:extLst>
                </a:gridCol>
              </a:tblGrid>
              <a:tr h="283703">
                <a:tc>
                  <a:txBody>
                    <a:bodyPr/>
                    <a:lstStyle/>
                    <a:p>
                      <a:endParaRPr lang="en-GB"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algn="ctr"/>
                      <a:r>
                        <a:rPr lang="en-US" sz="1100" dirty="0">
                          <a:solidFill>
                            <a:schemeClr val="bg1"/>
                          </a:solidFill>
                        </a:rPr>
                        <a:t>Options that result in a high share of preference</a:t>
                      </a:r>
                      <a:endParaRPr lang="en-GB" sz="11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Options that result in a low share of preference</a:t>
                      </a:r>
                      <a:endParaRPr lang="en-GB" sz="11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843855728"/>
                  </a:ext>
                </a:extLst>
              </a:tr>
              <a:tr h="382999">
                <a:tc>
                  <a:txBody>
                    <a:bodyPr/>
                    <a:lstStyle/>
                    <a:p>
                      <a:pPr marL="0" algn="ctr" defTabSz="914400" rtl="0" eaLnBrk="1" fontAlgn="ctr" latinLnBrk="0" hangingPunct="1"/>
                      <a:r>
                        <a:rPr lang="en-US" sz="1000" b="1" i="0" u="none" strike="noStrike" kern="1200" dirty="0">
                          <a:solidFill>
                            <a:schemeClr val="tx1"/>
                          </a:solidFill>
                          <a:effectLst/>
                          <a:latin typeface="Gadugi" panose="020B0502040204020203" pitchFamily="34" charset="0"/>
                          <a:ea typeface="+mn-ea"/>
                          <a:cs typeface="+mn-cs"/>
                        </a:rPr>
                        <a:t>Preventing water leaking into pipes</a:t>
                      </a: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algn="ctr" rtl="0" fontAlgn="ctr"/>
                      <a:r>
                        <a:rPr lang="en-US" sz="1050" b="0" i="0" u="none" strike="noStrike" dirty="0">
                          <a:solidFill>
                            <a:srgbClr val="000000"/>
                          </a:solidFill>
                          <a:effectLst/>
                          <a:latin typeface="Gadugi" panose="020B0502040204020203" pitchFamily="34" charset="0"/>
                        </a:rPr>
                        <a:t>Repairing pipes in areas where up to </a:t>
                      </a:r>
                      <a:r>
                        <a:rPr lang="en-US" sz="1050" b="1" i="0" u="none" strike="noStrike" dirty="0">
                          <a:solidFill>
                            <a:srgbClr val="000000"/>
                          </a:solidFill>
                          <a:effectLst/>
                          <a:latin typeface="Gadugi" panose="020B0502040204020203" pitchFamily="34" charset="0"/>
                        </a:rPr>
                        <a:t>80%</a:t>
                      </a:r>
                      <a:r>
                        <a:rPr lang="en-US" sz="1050" b="0" i="0" u="none" strike="noStrike" dirty="0">
                          <a:solidFill>
                            <a:srgbClr val="000000"/>
                          </a:solidFill>
                          <a:effectLst/>
                          <a:latin typeface="Gadugi" panose="020B0502040204020203" pitchFamily="34" charset="0"/>
                        </a:rPr>
                        <a:t> of pipes are old and cracked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sz="1050" b="0" i="0" u="none" strike="noStrike" dirty="0">
                          <a:solidFill>
                            <a:srgbClr val="000000"/>
                          </a:solidFill>
                          <a:effectLst/>
                          <a:latin typeface="Gadugi" panose="020B0502040204020203" pitchFamily="34" charset="0"/>
                        </a:rPr>
                        <a:t>Repairing pipes in areas where up to </a:t>
                      </a:r>
                      <a:r>
                        <a:rPr lang="en-US" sz="1050" b="1" i="0" u="none" strike="noStrike" dirty="0">
                          <a:solidFill>
                            <a:srgbClr val="000000"/>
                          </a:solidFill>
                          <a:effectLst/>
                          <a:latin typeface="Gadugi" panose="020B0502040204020203" pitchFamily="34" charset="0"/>
                        </a:rPr>
                        <a:t>40%</a:t>
                      </a:r>
                      <a:r>
                        <a:rPr lang="en-US" sz="1050" b="0" i="0" u="none" strike="noStrike" dirty="0">
                          <a:solidFill>
                            <a:srgbClr val="000000"/>
                          </a:solidFill>
                          <a:effectLst/>
                          <a:latin typeface="Gadugi" panose="020B0502040204020203" pitchFamily="34" charset="0"/>
                        </a:rPr>
                        <a:t> of pipes are old and cracked</a:t>
                      </a: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545553350"/>
                  </a:ext>
                </a:extLst>
              </a:tr>
              <a:tr h="38299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1" i="0" u="none" strike="noStrike" kern="1200" dirty="0">
                          <a:solidFill>
                            <a:schemeClr val="tx1"/>
                          </a:solidFill>
                          <a:effectLst/>
                          <a:latin typeface="Gadugi" panose="020B0502040204020203" pitchFamily="34" charset="0"/>
                          <a:ea typeface="+mn-ea"/>
                          <a:cs typeface="+mn-cs"/>
                        </a:rPr>
                        <a:t>Increasing pipe sizes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algn="ctr" rtl="0" fontAlgn="ctr"/>
                      <a:r>
                        <a:rPr lang="en-US" sz="1050" b="0" i="0" u="none" strike="noStrike" dirty="0">
                          <a:solidFill>
                            <a:srgbClr val="000000"/>
                          </a:solidFill>
                          <a:effectLst/>
                          <a:latin typeface="Gadugi" panose="020B0502040204020203" pitchFamily="34" charset="0"/>
                        </a:rPr>
                        <a:t>Having pipes big enough to hold </a:t>
                      </a:r>
                      <a:r>
                        <a:rPr lang="en-US" sz="1050" b="1" i="0" u="none" strike="noStrike" dirty="0">
                          <a:solidFill>
                            <a:srgbClr val="000000"/>
                          </a:solidFill>
                          <a:effectLst/>
                          <a:latin typeface="Gadugi" panose="020B0502040204020203" pitchFamily="34" charset="0"/>
                        </a:rPr>
                        <a:t>sewage</a:t>
                      </a:r>
                      <a:r>
                        <a:rPr lang="en-US" sz="1050" b="0" i="0" u="none" strike="noStrike" dirty="0">
                          <a:solidFill>
                            <a:srgbClr val="000000"/>
                          </a:solidFill>
                          <a:effectLst/>
                          <a:latin typeface="Gadugi" panose="020B0502040204020203" pitchFamily="34" charset="0"/>
                        </a:rPr>
                        <a:t> and </a:t>
                      </a:r>
                      <a:r>
                        <a:rPr lang="en-US" sz="1050" b="1" i="0" u="none" strike="noStrike" dirty="0">
                          <a:solidFill>
                            <a:srgbClr val="000000"/>
                          </a:solidFill>
                          <a:effectLst/>
                          <a:latin typeface="Gadugi" panose="020B0502040204020203" pitchFamily="34" charset="0"/>
                        </a:rPr>
                        <a:t>rain water from heavy downpours</a:t>
                      </a:r>
                      <a:endParaRPr lang="en-US" sz="1050" b="0" i="0" u="none" strike="noStrike" dirty="0">
                        <a:solidFill>
                          <a:srgbClr val="000000"/>
                        </a:solidFill>
                        <a:effectLst/>
                        <a:latin typeface="Gadug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sz="1050" b="0" i="0" u="none" strike="noStrike" dirty="0">
                          <a:solidFill>
                            <a:srgbClr val="000000"/>
                          </a:solidFill>
                          <a:effectLst/>
                          <a:latin typeface="Gadugi" panose="020B0502040204020203" pitchFamily="34" charset="0"/>
                        </a:rPr>
                        <a:t>Having pipes big enough to hold </a:t>
                      </a:r>
                      <a:r>
                        <a:rPr lang="en-US" sz="1050" b="1" i="0" u="none" strike="noStrike" dirty="0">
                          <a:solidFill>
                            <a:srgbClr val="000000"/>
                          </a:solidFill>
                          <a:effectLst/>
                          <a:latin typeface="Gadugi" panose="020B0502040204020203" pitchFamily="34" charset="0"/>
                        </a:rPr>
                        <a:t>sewage only</a:t>
                      </a:r>
                      <a:endParaRPr lang="en-US" sz="1050" b="0" i="0" u="none" strike="noStrike" dirty="0">
                        <a:solidFill>
                          <a:srgbClr val="000000"/>
                        </a:solidFill>
                        <a:effectLst/>
                        <a:latin typeface="Gadugi" panose="020B0502040204020203" pitchFamily="34" charset="0"/>
                      </a:endParaRP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35884055"/>
                  </a:ext>
                </a:extLst>
              </a:tr>
              <a:tr h="531944">
                <a:tc>
                  <a:txBody>
                    <a:bodyPr/>
                    <a:lstStyle/>
                    <a:p>
                      <a:pPr marL="0" algn="ctr" defTabSz="914400" rtl="0" eaLnBrk="1" fontAlgn="ctr" latinLnBrk="0" hangingPunct="1"/>
                      <a:r>
                        <a:rPr lang="en-GB" sz="1000" b="1" i="0" u="none" strike="noStrike" kern="1200" dirty="0">
                          <a:solidFill>
                            <a:schemeClr val="tx1"/>
                          </a:solidFill>
                          <a:effectLst/>
                          <a:latin typeface="Gadugi" panose="020B0502040204020203" pitchFamily="34" charset="0"/>
                          <a:ea typeface="+mn-ea"/>
                          <a:cs typeface="+mn-cs"/>
                        </a:rPr>
                        <a:t>Developing sustainable </a:t>
                      </a:r>
                    </a:p>
                    <a:p>
                      <a:pPr marL="0" algn="ctr" defTabSz="914400" rtl="0" eaLnBrk="1" fontAlgn="ctr" latinLnBrk="0" hangingPunct="1"/>
                      <a:r>
                        <a:rPr lang="en-GB" sz="1000" b="1" i="0" u="none" strike="noStrike" kern="1200" dirty="0">
                          <a:solidFill>
                            <a:schemeClr val="tx1"/>
                          </a:solidFill>
                          <a:effectLst/>
                          <a:latin typeface="Gadugi" panose="020B0502040204020203" pitchFamily="34" charset="0"/>
                          <a:ea typeface="+mn-ea"/>
                          <a:cs typeface="+mn-cs"/>
                        </a:rPr>
                        <a:t>treatment works </a:t>
                      </a: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algn="ctr" rtl="0" fontAlgn="ctr"/>
                      <a:r>
                        <a:rPr lang="en-US" sz="1050" b="0" i="0" u="none" strike="noStrike" dirty="0">
                          <a:solidFill>
                            <a:srgbClr val="000000"/>
                          </a:solidFill>
                          <a:effectLst/>
                          <a:latin typeface="Gadugi" panose="020B0502040204020203" pitchFamily="34" charset="0"/>
                        </a:rPr>
                        <a:t>Continue using </a:t>
                      </a:r>
                      <a:r>
                        <a:rPr lang="en-US" sz="1050" b="1" i="0" u="none" strike="noStrike" dirty="0">
                          <a:solidFill>
                            <a:srgbClr val="000000"/>
                          </a:solidFill>
                          <a:effectLst/>
                          <a:latin typeface="Gadugi" panose="020B0502040204020203" pitchFamily="34" charset="0"/>
                        </a:rPr>
                        <a:t>biological</a:t>
                      </a:r>
                      <a:r>
                        <a:rPr lang="en-US" sz="1050" b="0" i="0" u="none" strike="noStrike" dirty="0">
                          <a:solidFill>
                            <a:srgbClr val="000000"/>
                          </a:solidFill>
                          <a:effectLst/>
                          <a:latin typeface="Gadugi" panose="020B0502040204020203" pitchFamily="34" charset="0"/>
                        </a:rPr>
                        <a:t> and </a:t>
                      </a:r>
                      <a:r>
                        <a:rPr lang="en-US" sz="1050" b="1" i="0" u="none" strike="noStrike" dirty="0">
                          <a:solidFill>
                            <a:srgbClr val="000000"/>
                          </a:solidFill>
                          <a:effectLst/>
                          <a:latin typeface="Gadugi" panose="020B0502040204020203" pitchFamily="34" charset="0"/>
                        </a:rPr>
                        <a:t>chemical</a:t>
                      </a:r>
                      <a:r>
                        <a:rPr lang="en-US" sz="1050" b="0" i="0" u="none" strike="noStrike" dirty="0">
                          <a:solidFill>
                            <a:srgbClr val="000000"/>
                          </a:solidFill>
                          <a:effectLst/>
                          <a:latin typeface="Gadugi" panose="020B0502040204020203" pitchFamily="34" charset="0"/>
                        </a:rPr>
                        <a:t> approaches to treat sewage, along with </a:t>
                      </a:r>
                      <a:r>
                        <a:rPr lang="en-US" sz="1050" b="1" i="0" u="none" strike="noStrike" dirty="0">
                          <a:solidFill>
                            <a:srgbClr val="000000"/>
                          </a:solidFill>
                          <a:effectLst/>
                          <a:latin typeface="Gadugi" panose="020B0502040204020203" pitchFamily="34" charset="0"/>
                        </a:rPr>
                        <a:t>low carbon</a:t>
                      </a:r>
                      <a:r>
                        <a:rPr lang="en-US" sz="1050" b="0" i="0" u="none" strike="noStrike" dirty="0">
                          <a:solidFill>
                            <a:srgbClr val="000000"/>
                          </a:solidFill>
                          <a:effectLst/>
                          <a:latin typeface="Gadugi" panose="020B0502040204020203" pitchFamily="34" charset="0"/>
                        </a:rPr>
                        <a:t> and / or energy saving </a:t>
                      </a:r>
                      <a:r>
                        <a:rPr lang="en-US" sz="1050" b="1" i="0" u="none" strike="noStrike" dirty="0">
                          <a:solidFill>
                            <a:srgbClr val="000000"/>
                          </a:solidFill>
                          <a:effectLst/>
                          <a:latin typeface="Gadugi" panose="020B0502040204020203" pitchFamily="34" charset="0"/>
                        </a:rPr>
                        <a:t>nature based solutions</a:t>
                      </a:r>
                      <a:endParaRPr lang="en-US" sz="1050" b="0" i="0" u="none" strike="noStrike" dirty="0">
                        <a:solidFill>
                          <a:srgbClr val="000000"/>
                        </a:solidFill>
                        <a:effectLst/>
                        <a:latin typeface="Gadug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Gadugi" panose="020B0502040204020203" pitchFamily="34" charset="0"/>
                        </a:rPr>
                        <a:t>Continue using </a:t>
                      </a:r>
                      <a:r>
                        <a:rPr lang="en-US" sz="1050" b="1" i="0" u="none" strike="noStrike" dirty="0">
                          <a:solidFill>
                            <a:srgbClr val="000000"/>
                          </a:solidFill>
                          <a:effectLst/>
                          <a:latin typeface="Gadugi" panose="020B0502040204020203" pitchFamily="34" charset="0"/>
                        </a:rPr>
                        <a:t>biological</a:t>
                      </a:r>
                      <a:r>
                        <a:rPr lang="en-US" sz="1050" b="0" i="0" u="none" strike="noStrike" dirty="0">
                          <a:solidFill>
                            <a:srgbClr val="000000"/>
                          </a:solidFill>
                          <a:effectLst/>
                          <a:latin typeface="Gadugi" panose="020B0502040204020203" pitchFamily="34" charset="0"/>
                        </a:rPr>
                        <a:t> and </a:t>
                      </a:r>
                      <a:r>
                        <a:rPr lang="en-US" sz="1050" b="1" i="0" u="none" strike="noStrike" dirty="0">
                          <a:solidFill>
                            <a:srgbClr val="000000"/>
                          </a:solidFill>
                          <a:effectLst/>
                          <a:latin typeface="Gadugi" panose="020B0502040204020203" pitchFamily="34" charset="0"/>
                        </a:rPr>
                        <a:t>chemical</a:t>
                      </a:r>
                      <a:r>
                        <a:rPr lang="en-US" sz="1050" b="0" i="0" u="none" strike="noStrike" dirty="0">
                          <a:solidFill>
                            <a:srgbClr val="000000"/>
                          </a:solidFill>
                          <a:effectLst/>
                          <a:latin typeface="Gadugi" panose="020B0502040204020203" pitchFamily="34" charset="0"/>
                        </a:rPr>
                        <a:t> approaches to treat sewage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17694585"/>
                  </a:ext>
                </a:extLst>
              </a:tr>
              <a:tr h="531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Gadugi" panose="020B0502040204020203" pitchFamily="34" charset="0"/>
                          <a:ea typeface="+mn-ea"/>
                          <a:cs typeface="+mn-cs"/>
                        </a:rPr>
                        <a:t>Preventing diluted sewage escaping into rivers and seas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Gadugi" panose="020B0502040204020203" pitchFamily="34" charset="0"/>
                        </a:rPr>
                        <a:t>Preventing diluted sewage getting into rivers and seas designated as areas of </a:t>
                      </a:r>
                      <a:r>
                        <a:rPr lang="en-US" sz="1050" b="1" i="0" u="none" strike="noStrike" dirty="0">
                          <a:solidFill>
                            <a:srgbClr val="000000"/>
                          </a:solidFill>
                          <a:effectLst/>
                          <a:latin typeface="Gadugi" panose="020B0502040204020203" pitchFamily="34" charset="0"/>
                        </a:rPr>
                        <a:t>scientific interest</a:t>
                      </a:r>
                      <a:r>
                        <a:rPr lang="en-US" sz="1050" b="0" i="0" u="none" strike="noStrike" dirty="0">
                          <a:solidFill>
                            <a:srgbClr val="000000"/>
                          </a:solidFill>
                          <a:effectLst/>
                          <a:latin typeface="Gadugi" panose="020B0502040204020203" pitchFamily="34" charset="0"/>
                        </a:rPr>
                        <a:t>, </a:t>
                      </a:r>
                      <a:r>
                        <a:rPr lang="en-US" sz="1050" b="1" i="0" u="none" strike="noStrike" dirty="0">
                          <a:solidFill>
                            <a:srgbClr val="000000"/>
                          </a:solidFill>
                          <a:effectLst/>
                          <a:latin typeface="Gadugi" panose="020B0502040204020203" pitchFamily="34" charset="0"/>
                        </a:rPr>
                        <a:t>bathing waters</a:t>
                      </a:r>
                      <a:r>
                        <a:rPr lang="en-US" sz="1050" b="0" i="0" u="none" strike="noStrike" dirty="0">
                          <a:solidFill>
                            <a:srgbClr val="000000"/>
                          </a:solidFill>
                          <a:effectLst/>
                          <a:latin typeface="Gadugi" panose="020B0502040204020203" pitchFamily="34" charset="0"/>
                        </a:rPr>
                        <a:t>, and </a:t>
                      </a:r>
                      <a:r>
                        <a:rPr lang="en-US" sz="1050" b="1" i="0" u="none" strike="noStrike" dirty="0">
                          <a:solidFill>
                            <a:srgbClr val="000000"/>
                          </a:solidFill>
                          <a:effectLst/>
                          <a:latin typeface="Gadugi" panose="020B0502040204020203" pitchFamily="34" charset="0"/>
                        </a:rPr>
                        <a:t>conservation areas</a:t>
                      </a:r>
                      <a:endParaRPr lang="en-US" sz="1050" b="0" i="0" u="none" strike="noStrike" dirty="0">
                        <a:solidFill>
                          <a:srgbClr val="000000"/>
                        </a:solidFill>
                        <a:effectLst/>
                        <a:latin typeface="Gadug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Gadugi" panose="020B0502040204020203" pitchFamily="34" charset="0"/>
                        </a:rPr>
                        <a:t>Preventing diluted sewage getting into rivers and seas designated as areas of </a:t>
                      </a:r>
                      <a:r>
                        <a:rPr lang="en-US" sz="1050" b="1" i="0" u="none" strike="noStrike" dirty="0">
                          <a:solidFill>
                            <a:srgbClr val="000000"/>
                          </a:solidFill>
                          <a:effectLst/>
                          <a:latin typeface="Gadugi" panose="020B0502040204020203" pitchFamily="34" charset="0"/>
                        </a:rPr>
                        <a:t>scientific interest only</a:t>
                      </a:r>
                      <a:endParaRPr lang="en-US" sz="1050" b="0" i="0" u="none" strike="noStrike" dirty="0">
                        <a:solidFill>
                          <a:srgbClr val="000000"/>
                        </a:solidFill>
                        <a:effectLst/>
                        <a:latin typeface="Gadug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75794771"/>
                  </a:ext>
                </a:extLst>
              </a:tr>
              <a:tr h="404756">
                <a:tc>
                  <a:txBody>
                    <a:bodyPr/>
                    <a:lstStyle/>
                    <a:p>
                      <a:pPr marL="0" algn="ctr" defTabSz="914400" rtl="0" eaLnBrk="1" fontAlgn="ctr" latinLnBrk="0" hangingPunct="1"/>
                      <a:r>
                        <a:rPr lang="en-GB" sz="1000" b="1" i="0" u="none" strike="noStrike" kern="1200" dirty="0">
                          <a:solidFill>
                            <a:schemeClr val="tx1"/>
                          </a:solidFill>
                          <a:effectLst/>
                          <a:latin typeface="Gadugi" panose="020B0502040204020203" pitchFamily="34" charset="0"/>
                          <a:ea typeface="+mn-ea"/>
                          <a:cs typeface="+mn-cs"/>
                        </a:rPr>
                        <a:t>Preventing sewage flooding </a:t>
                      </a: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algn="ctr" rtl="0" fontAlgn="ctr"/>
                      <a:r>
                        <a:rPr lang="en-GB" sz="1050" b="0" i="0" u="none" strike="noStrike" dirty="0">
                          <a:solidFill>
                            <a:srgbClr val="000000"/>
                          </a:solidFill>
                          <a:effectLst/>
                          <a:latin typeface="Gadugi" panose="020B0502040204020203" pitchFamily="34" charset="0"/>
                        </a:rPr>
                        <a:t>Preventing sewage getting </a:t>
                      </a:r>
                      <a:r>
                        <a:rPr lang="en-GB" sz="1050" b="1" i="0" u="none" strike="noStrike" dirty="0">
                          <a:solidFill>
                            <a:srgbClr val="000000"/>
                          </a:solidFill>
                          <a:effectLst/>
                          <a:latin typeface="Gadugi" panose="020B0502040204020203" pitchFamily="34" charset="0"/>
                        </a:rPr>
                        <a:t>into</a:t>
                      </a:r>
                      <a:r>
                        <a:rPr lang="en-GB" sz="1050" b="0" i="0" u="none" strike="noStrike" dirty="0">
                          <a:solidFill>
                            <a:srgbClr val="000000"/>
                          </a:solidFill>
                          <a:effectLst/>
                          <a:latin typeface="Gadugi" panose="020B0502040204020203" pitchFamily="34" charset="0"/>
                        </a:rPr>
                        <a:t> </a:t>
                      </a:r>
                      <a:r>
                        <a:rPr lang="en-GB" sz="1050" b="1" i="0" u="none" strike="noStrike" dirty="0">
                          <a:solidFill>
                            <a:srgbClr val="000000"/>
                          </a:solidFill>
                          <a:effectLst/>
                          <a:latin typeface="Gadugi" panose="020B0502040204020203" pitchFamily="34" charset="0"/>
                        </a:rPr>
                        <a:t>properties</a:t>
                      </a:r>
                      <a:r>
                        <a:rPr lang="en-GB" sz="1050" b="0" i="0" u="none" strike="noStrike" dirty="0">
                          <a:solidFill>
                            <a:srgbClr val="000000"/>
                          </a:solidFill>
                          <a:effectLst/>
                          <a:latin typeface="Gadugi" panose="020B0502040204020203" pitchFamily="34" charset="0"/>
                        </a:rPr>
                        <a:t> (e.g. via toilets), </a:t>
                      </a:r>
                      <a:r>
                        <a:rPr lang="en-GB" sz="1050" b="1" i="0" u="none" strike="noStrike" dirty="0">
                          <a:solidFill>
                            <a:srgbClr val="000000"/>
                          </a:solidFill>
                          <a:effectLst/>
                          <a:latin typeface="Gadugi" panose="020B0502040204020203" pitchFamily="34" charset="0"/>
                        </a:rPr>
                        <a:t>into</a:t>
                      </a:r>
                      <a:r>
                        <a:rPr lang="en-GB" sz="1050" b="0" i="0" u="none" strike="noStrike" dirty="0">
                          <a:solidFill>
                            <a:srgbClr val="000000"/>
                          </a:solidFill>
                          <a:effectLst/>
                          <a:latin typeface="Gadugi" panose="020B0502040204020203" pitchFamily="34" charset="0"/>
                        </a:rPr>
                        <a:t> </a:t>
                      </a:r>
                      <a:r>
                        <a:rPr lang="en-GB" sz="1050" b="1" i="0" u="none" strike="noStrike" dirty="0">
                          <a:solidFill>
                            <a:srgbClr val="000000"/>
                          </a:solidFill>
                          <a:effectLst/>
                          <a:latin typeface="Gadugi" panose="020B0502040204020203" pitchFamily="34" charset="0"/>
                        </a:rPr>
                        <a:t>gardens</a:t>
                      </a:r>
                      <a:r>
                        <a:rPr lang="en-GB" sz="1050" b="0" i="0" u="none" strike="noStrike" dirty="0">
                          <a:solidFill>
                            <a:srgbClr val="000000"/>
                          </a:solidFill>
                          <a:effectLst/>
                          <a:latin typeface="Gadugi" panose="020B0502040204020203" pitchFamily="34" charset="0"/>
                        </a:rPr>
                        <a:t> via manholes, and </a:t>
                      </a:r>
                      <a:r>
                        <a:rPr lang="en-GB" sz="1050" b="1" i="0" u="none" strike="noStrike" dirty="0">
                          <a:solidFill>
                            <a:srgbClr val="000000"/>
                          </a:solidFill>
                          <a:effectLst/>
                          <a:latin typeface="Gadugi" panose="020B0502040204020203" pitchFamily="34" charset="0"/>
                        </a:rPr>
                        <a:t>onto roads </a:t>
                      </a:r>
                      <a:r>
                        <a:rPr lang="en-GB" sz="1050" b="0" i="0" u="none" strike="noStrike" dirty="0">
                          <a:solidFill>
                            <a:srgbClr val="000000"/>
                          </a:solidFill>
                          <a:effectLst/>
                          <a:latin typeface="Gadugi" panose="020B0502040204020203" pitchFamily="34" charset="0"/>
                        </a:rPr>
                        <a:t>via manholes</a:t>
                      </a:r>
                      <a:endParaRPr lang="en-GB"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Gadugi" panose="020B0502040204020203" pitchFamily="34" charset="0"/>
                        </a:rPr>
                        <a:t>Preventing sewage getting </a:t>
                      </a:r>
                      <a:r>
                        <a:rPr lang="en-US" sz="1050" b="1" i="0" u="none" strike="noStrike" dirty="0">
                          <a:solidFill>
                            <a:srgbClr val="000000"/>
                          </a:solidFill>
                          <a:effectLst/>
                          <a:latin typeface="Gadugi" panose="020B0502040204020203" pitchFamily="34" charset="0"/>
                        </a:rPr>
                        <a:t>into properties </a:t>
                      </a:r>
                      <a:r>
                        <a:rPr lang="en-US" sz="1050" b="0" i="0" u="none" strike="noStrike" dirty="0">
                          <a:solidFill>
                            <a:srgbClr val="000000"/>
                          </a:solidFill>
                          <a:effectLst/>
                          <a:latin typeface="Gadugi" panose="020B0502040204020203" pitchFamily="34" charset="0"/>
                        </a:rPr>
                        <a:t>(e.g. via toilets)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0948136"/>
                  </a:ext>
                </a:extLst>
              </a:tr>
              <a:tr h="404756">
                <a:tc>
                  <a:txBody>
                    <a:bodyPr/>
                    <a:lstStyle/>
                    <a:p>
                      <a:pPr marL="0" algn="ctr" defTabSz="914400" rtl="0" eaLnBrk="1" fontAlgn="ctr" latinLnBrk="0" hangingPunct="1"/>
                      <a:r>
                        <a:rPr lang="en-US" sz="1000" b="1" i="0" u="none" strike="noStrike" kern="1200" dirty="0">
                          <a:solidFill>
                            <a:schemeClr val="tx1"/>
                          </a:solidFill>
                          <a:effectLst/>
                          <a:latin typeface="Gadugi" panose="020B0502040204020203" pitchFamily="34" charset="0"/>
                          <a:ea typeface="+mn-ea"/>
                          <a:cs typeface="+mn-cs"/>
                        </a:rPr>
                        <a:t>Re-directing rain water to rivers and streams</a:t>
                      </a: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algn="ctr" rtl="0" fontAlgn="ctr"/>
                      <a:r>
                        <a:rPr lang="en-US" sz="1050" b="0" i="0" u="none" strike="noStrike" dirty="0">
                          <a:solidFill>
                            <a:srgbClr val="000000"/>
                          </a:solidFill>
                          <a:effectLst/>
                          <a:latin typeface="Gadugi" panose="020B0502040204020203" pitchFamily="34" charset="0"/>
                        </a:rPr>
                        <a:t>Ensuring that excess rain water on </a:t>
                      </a:r>
                      <a:r>
                        <a:rPr lang="en-US" sz="1050" b="1" i="0" u="none" strike="noStrike" dirty="0">
                          <a:solidFill>
                            <a:srgbClr val="000000"/>
                          </a:solidFill>
                          <a:effectLst/>
                          <a:latin typeface="Gadugi" panose="020B0502040204020203" pitchFamily="34" charset="0"/>
                        </a:rPr>
                        <a:t>public buildings</a:t>
                      </a:r>
                      <a:r>
                        <a:rPr lang="en-US" sz="1050" b="0" i="0" u="none" strike="noStrike" dirty="0">
                          <a:solidFill>
                            <a:srgbClr val="000000"/>
                          </a:solidFill>
                          <a:effectLst/>
                          <a:latin typeface="Gadugi" panose="020B0502040204020203" pitchFamily="34" charset="0"/>
                        </a:rPr>
                        <a:t>, and </a:t>
                      </a:r>
                      <a:r>
                        <a:rPr lang="en-US" sz="1050" b="1" i="0" u="none" strike="noStrike" dirty="0">
                          <a:solidFill>
                            <a:srgbClr val="000000"/>
                          </a:solidFill>
                          <a:effectLst/>
                          <a:latin typeface="Gadugi" panose="020B0502040204020203" pitchFamily="34" charset="0"/>
                        </a:rPr>
                        <a:t>on roads</a:t>
                      </a:r>
                      <a:r>
                        <a:rPr lang="en-US" sz="1050" b="0" i="0" u="none" strike="noStrike" dirty="0">
                          <a:solidFill>
                            <a:srgbClr val="000000"/>
                          </a:solidFill>
                          <a:effectLst/>
                          <a:latin typeface="Gadugi" panose="020B0502040204020203" pitchFamily="34" charset="0"/>
                        </a:rPr>
                        <a:t>, is directed to rivers and streams - rather than to sewers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Gadugi" panose="020B0502040204020203" pitchFamily="34" charset="0"/>
                        </a:rPr>
                        <a:t>Ensuring that excess rain water on </a:t>
                      </a:r>
                      <a:r>
                        <a:rPr lang="en-US" sz="1050" b="1" i="0" u="none" strike="noStrike" dirty="0">
                          <a:solidFill>
                            <a:srgbClr val="000000"/>
                          </a:solidFill>
                          <a:effectLst/>
                          <a:latin typeface="Gadugi" panose="020B0502040204020203" pitchFamily="34" charset="0"/>
                        </a:rPr>
                        <a:t>public buildings</a:t>
                      </a:r>
                      <a:r>
                        <a:rPr lang="en-US" sz="1050" b="0" i="0" u="none" strike="noStrike" dirty="0">
                          <a:solidFill>
                            <a:srgbClr val="000000"/>
                          </a:solidFill>
                          <a:effectLst/>
                          <a:latin typeface="Gadugi" panose="020B0502040204020203" pitchFamily="34" charset="0"/>
                        </a:rPr>
                        <a:t> is directed to rivers and streams - rather than to sewers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50742047"/>
                  </a:ext>
                </a:extLst>
              </a:tr>
              <a:tr h="382999">
                <a:tc>
                  <a:txBody>
                    <a:bodyPr/>
                    <a:lstStyle/>
                    <a:p>
                      <a:pPr marL="0" algn="ctr" defTabSz="914400" rtl="0" eaLnBrk="1" fontAlgn="ctr" latinLnBrk="0" hangingPunct="1"/>
                      <a:r>
                        <a:rPr lang="en-GB" sz="1000" b="1" i="0" u="none" strike="noStrike" kern="1200" dirty="0">
                          <a:solidFill>
                            <a:schemeClr val="tx1"/>
                          </a:solidFill>
                          <a:effectLst/>
                          <a:latin typeface="Gadugi" panose="020B0502040204020203" pitchFamily="34" charset="0"/>
                          <a:ea typeface="+mn-ea"/>
                          <a:cs typeface="+mn-cs"/>
                        </a:rPr>
                        <a:t>Educating customers about blockages</a:t>
                      </a: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Gadugi" panose="020B0502040204020203" pitchFamily="34" charset="0"/>
                        </a:rPr>
                        <a:t>Educating customers in specific areas about the causes of blocked pipes via </a:t>
                      </a:r>
                      <a:r>
                        <a:rPr lang="en-US" sz="1050" b="1" i="0" u="none" strike="noStrike" dirty="0">
                          <a:solidFill>
                            <a:srgbClr val="000000"/>
                          </a:solidFill>
                          <a:effectLst/>
                          <a:latin typeface="Gadugi" panose="020B0502040204020203" pitchFamily="34" charset="0"/>
                        </a:rPr>
                        <a:t>local campaigning</a:t>
                      </a:r>
                      <a:endParaRPr lang="en-US" sz="1050" b="0" i="0" u="none" strike="noStrike" dirty="0">
                        <a:solidFill>
                          <a:srgbClr val="000000"/>
                        </a:solidFill>
                        <a:effectLst/>
                        <a:latin typeface="Gadug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Gadugi" panose="020B0502040204020203" pitchFamily="34" charset="0"/>
                        </a:rPr>
                        <a:t>Educating customers in Wales about the causes of blocked pipes via a </a:t>
                      </a:r>
                      <a:r>
                        <a:rPr lang="en-US" sz="1050" b="1" i="0" u="none" strike="noStrike" dirty="0">
                          <a:solidFill>
                            <a:srgbClr val="000000"/>
                          </a:solidFill>
                          <a:effectLst/>
                          <a:latin typeface="Gadugi" panose="020B0502040204020203" pitchFamily="34" charset="0"/>
                        </a:rPr>
                        <a:t>national TV campaign</a:t>
                      </a:r>
                      <a:endParaRPr lang="en-US" sz="1050" b="0" i="0" u="none" strike="noStrike" dirty="0">
                        <a:solidFill>
                          <a:srgbClr val="000000"/>
                        </a:solidFill>
                        <a:effectLst/>
                        <a:latin typeface="Gadug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09738698"/>
                  </a:ext>
                </a:extLst>
              </a:tr>
              <a:tr h="404756">
                <a:tc>
                  <a:txBody>
                    <a:bodyPr/>
                    <a:lstStyle/>
                    <a:p>
                      <a:pPr marL="0" algn="ctr" defTabSz="914400" rtl="0" eaLnBrk="1" fontAlgn="ctr" latinLnBrk="0" hangingPunct="1"/>
                      <a:r>
                        <a:rPr lang="en-GB" sz="1000" b="1" i="0" u="none" strike="noStrike" kern="1200" dirty="0">
                          <a:solidFill>
                            <a:schemeClr val="tx1"/>
                          </a:solidFill>
                          <a:effectLst/>
                          <a:latin typeface="Gadugi" panose="020B0502040204020203" pitchFamily="34" charset="0"/>
                          <a:ea typeface="+mn-ea"/>
                          <a:cs typeface="+mn-cs"/>
                        </a:rPr>
                        <a:t>Managing rain water</a:t>
                      </a: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Gadugi" panose="020B0502040204020203" pitchFamily="34" charset="0"/>
                        </a:rPr>
                        <a:t>Ensuring that land and property </a:t>
                      </a:r>
                      <a:r>
                        <a:rPr lang="en-US" sz="1050" b="1" i="0" u="none" strike="noStrike" dirty="0">
                          <a:solidFill>
                            <a:srgbClr val="000000"/>
                          </a:solidFill>
                          <a:effectLst/>
                          <a:latin typeface="Gadugi" panose="020B0502040204020203" pitchFamily="34" charset="0"/>
                        </a:rPr>
                        <a:t>owned by Welsh Water </a:t>
                      </a:r>
                      <a:r>
                        <a:rPr lang="en-US" sz="1050" b="0" i="0" u="none" strike="noStrike" dirty="0">
                          <a:solidFill>
                            <a:srgbClr val="000000"/>
                          </a:solidFill>
                          <a:effectLst/>
                          <a:latin typeface="Gadugi" panose="020B0502040204020203" pitchFamily="34" charset="0"/>
                        </a:rPr>
                        <a:t>is able to collect or manage rain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US" sz="1050" b="0" i="0" u="none" strike="noStrike" dirty="0">
                          <a:solidFill>
                            <a:srgbClr val="000000"/>
                          </a:solidFill>
                          <a:effectLst/>
                          <a:latin typeface="Gadugi" panose="020B0502040204020203" pitchFamily="34" charset="0"/>
                        </a:rPr>
                        <a:t>Ensuring that land and property </a:t>
                      </a:r>
                      <a:r>
                        <a:rPr lang="en-US" sz="1050" b="1" i="0" u="none" strike="noStrike" dirty="0">
                          <a:solidFill>
                            <a:srgbClr val="000000"/>
                          </a:solidFill>
                          <a:effectLst/>
                          <a:latin typeface="Gadugi" panose="020B0502040204020203" pitchFamily="34" charset="0"/>
                        </a:rPr>
                        <a:t>owned by Welsh Water</a:t>
                      </a:r>
                      <a:r>
                        <a:rPr lang="en-US" sz="1050" b="0" i="0" u="none" strike="noStrike" dirty="0">
                          <a:solidFill>
                            <a:srgbClr val="000000"/>
                          </a:solidFill>
                          <a:effectLst/>
                          <a:latin typeface="Gadugi" panose="020B0502040204020203" pitchFamily="34" charset="0"/>
                        </a:rPr>
                        <a:t>, and </a:t>
                      </a:r>
                      <a:r>
                        <a:rPr lang="en-US" sz="1050" b="1" i="0" u="none" strike="noStrike" dirty="0">
                          <a:solidFill>
                            <a:srgbClr val="000000"/>
                          </a:solidFill>
                          <a:effectLst/>
                          <a:latin typeface="Gadugi" panose="020B0502040204020203" pitchFamily="34" charset="0"/>
                        </a:rPr>
                        <a:t>local councils</a:t>
                      </a:r>
                      <a:r>
                        <a:rPr lang="en-US" sz="1050" b="0" i="0" u="none" strike="noStrike" dirty="0">
                          <a:solidFill>
                            <a:srgbClr val="000000"/>
                          </a:solidFill>
                          <a:effectLst/>
                          <a:latin typeface="Gadugi" panose="020B0502040204020203" pitchFamily="34" charset="0"/>
                        </a:rPr>
                        <a:t>, is able to collect or manage rain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723362975"/>
                  </a:ext>
                </a:extLst>
              </a:tr>
              <a:tr h="312074">
                <a:tc>
                  <a:txBody>
                    <a:bodyPr/>
                    <a:lstStyle/>
                    <a:p>
                      <a:pPr marL="0" algn="ctr" defTabSz="914400" rtl="0" eaLnBrk="1" fontAlgn="ctr" latinLnBrk="0" hangingPunct="1"/>
                      <a:r>
                        <a:rPr lang="en-US" sz="1400" b="1" i="0" u="none" strike="noStrike" kern="1200" dirty="0">
                          <a:solidFill>
                            <a:schemeClr val="bg1"/>
                          </a:solidFill>
                          <a:effectLst/>
                          <a:latin typeface="Gadugi" panose="020B0502040204020203" pitchFamily="34" charset="0"/>
                          <a:ea typeface="+mn-ea"/>
                          <a:cs typeface="+mn-cs"/>
                        </a:rPr>
                        <a:t>Share of preference</a:t>
                      </a:r>
                      <a:endParaRPr lang="en-GB" sz="1100" b="1" i="0" u="none" strike="noStrike" kern="1200" dirty="0">
                        <a:solidFill>
                          <a:schemeClr val="bg1"/>
                        </a:solidFill>
                        <a:effectLst/>
                        <a:latin typeface="Gadugi" panose="020B0502040204020203" pitchFamily="34" charset="0"/>
                        <a:ea typeface="+mn-ea"/>
                        <a:cs typeface="+mn-cs"/>
                      </a:endParaRPr>
                    </a:p>
                  </a:txBody>
                  <a:tcPr marL="6562" marR="6562" marT="65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1600" b="1" i="0" u="none" strike="noStrike" kern="1200" dirty="0">
                          <a:solidFill>
                            <a:schemeClr val="bg1"/>
                          </a:solidFill>
                          <a:effectLst/>
                          <a:latin typeface="Gadugi" panose="020B0502040204020203" pitchFamily="34" charset="0"/>
                          <a:ea typeface="+mn-ea"/>
                          <a:cs typeface="+mn-cs"/>
                        </a:rPr>
                        <a:t>91.6%</a:t>
                      </a:r>
                      <a:endParaRPr lang="en-GB" sz="1600" b="1" i="0" u="none" strike="noStrike" kern="1200" dirty="0">
                        <a:solidFill>
                          <a:schemeClr val="bg1"/>
                        </a:solidFill>
                        <a:effectLst/>
                        <a:latin typeface="Gadugi" panose="020B05020402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ctr" latinLnBrk="0" hangingPunct="1"/>
                      <a:r>
                        <a:rPr lang="en-US" sz="1600" b="1" i="0" u="none" strike="noStrike" kern="1200" dirty="0">
                          <a:solidFill>
                            <a:schemeClr val="bg1"/>
                          </a:solidFill>
                          <a:effectLst/>
                          <a:latin typeface="Gadugi" panose="020B0502040204020203" pitchFamily="34" charset="0"/>
                          <a:ea typeface="+mn-ea"/>
                          <a:cs typeface="+mn-cs"/>
                        </a:rPr>
                        <a:t>8.4%</a:t>
                      </a:r>
                      <a:endParaRPr lang="en-GB" sz="1600" b="1" i="0" u="none" strike="noStrike" kern="1200" dirty="0">
                        <a:solidFill>
                          <a:schemeClr val="bg1"/>
                        </a:solidFill>
                        <a:effectLst/>
                        <a:latin typeface="Gadugi" panose="020B05020402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37465732"/>
                  </a:ext>
                </a:extLst>
              </a:tr>
            </a:tbl>
          </a:graphicData>
        </a:graphic>
      </p:graphicFrame>
      <p:sp>
        <p:nvSpPr>
          <p:cNvPr id="5" name="Text Placeholder 3">
            <a:extLst>
              <a:ext uri="{FF2B5EF4-FFF2-40B4-BE49-F238E27FC236}">
                <a16:creationId xmlns:a16="http://schemas.microsoft.com/office/drawing/2014/main" id="{90CF55CC-21AA-0A98-EF8D-79DBFFB66224}"/>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800" dirty="0">
                <a:solidFill>
                  <a:schemeClr val="tx2"/>
                </a:solidFill>
              </a:rPr>
              <a:t>Base: Welsh Water household customers (509)</a:t>
            </a:r>
            <a:endParaRPr lang="en-GB" sz="800" dirty="0">
              <a:solidFill>
                <a:schemeClr val="tx2"/>
              </a:solidFill>
            </a:endParaRPr>
          </a:p>
        </p:txBody>
      </p:sp>
      <p:sp>
        <p:nvSpPr>
          <p:cNvPr id="6" name="TextBox 5">
            <a:extLst>
              <a:ext uri="{FF2B5EF4-FFF2-40B4-BE49-F238E27FC236}">
                <a16:creationId xmlns:a16="http://schemas.microsoft.com/office/drawing/2014/main" id="{777D8F82-7CC6-E6DB-A868-2347CEB423CC}"/>
              </a:ext>
            </a:extLst>
          </p:cNvPr>
          <p:cNvSpPr txBox="1"/>
          <p:nvPr/>
        </p:nvSpPr>
        <p:spPr>
          <a:xfrm>
            <a:off x="494949" y="1324749"/>
            <a:ext cx="10385571" cy="330200"/>
          </a:xfrm>
          <a:prstGeom prst="rect">
            <a:avLst/>
          </a:prstGeom>
          <a:noFill/>
        </p:spPr>
        <p:txBody>
          <a:bodyPr wrap="none" rtlCol="0">
            <a:noAutofit/>
          </a:bodyPr>
          <a:lstStyle/>
          <a:p>
            <a:pPr algn="l">
              <a:lnSpc>
                <a:spcPct val="110000"/>
              </a:lnSpc>
              <a:spcAft>
                <a:spcPts val="600"/>
              </a:spcAft>
            </a:pPr>
            <a:r>
              <a:rPr lang="en-GB" sz="1200" dirty="0"/>
              <a:t>Using the simulator, we tried to find a range of options that resulted in a very high share of preference… </a:t>
            </a:r>
          </a:p>
        </p:txBody>
      </p:sp>
      <p:sp>
        <p:nvSpPr>
          <p:cNvPr id="7" name="Rectangle 6">
            <a:extLst>
              <a:ext uri="{FF2B5EF4-FFF2-40B4-BE49-F238E27FC236}">
                <a16:creationId xmlns:a16="http://schemas.microsoft.com/office/drawing/2014/main" id="{87656900-BD3A-1925-6DB3-F3FE91722E3E}"/>
              </a:ext>
            </a:extLst>
          </p:cNvPr>
          <p:cNvSpPr/>
          <p:nvPr/>
        </p:nvSpPr>
        <p:spPr>
          <a:xfrm>
            <a:off x="3439485" y="6300138"/>
            <a:ext cx="100668" cy="89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80A6C4E-A801-2A30-9F5A-963E03882868}"/>
              </a:ext>
            </a:extLst>
          </p:cNvPr>
          <p:cNvSpPr/>
          <p:nvPr/>
        </p:nvSpPr>
        <p:spPr>
          <a:xfrm>
            <a:off x="5152239" y="6309925"/>
            <a:ext cx="100668" cy="890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6C6C3BE-EB8C-0C6E-7846-6F6B61F9FEBF}"/>
              </a:ext>
            </a:extLst>
          </p:cNvPr>
          <p:cNvSpPr/>
          <p:nvPr/>
        </p:nvSpPr>
        <p:spPr>
          <a:xfrm>
            <a:off x="7015995" y="6319712"/>
            <a:ext cx="100668" cy="890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6B87374-7AF5-AA71-850A-D58F382C40B6}"/>
              </a:ext>
            </a:extLst>
          </p:cNvPr>
          <p:cNvSpPr txBox="1"/>
          <p:nvPr/>
        </p:nvSpPr>
        <p:spPr>
          <a:xfrm>
            <a:off x="3537358" y="6230514"/>
            <a:ext cx="1445703" cy="287527"/>
          </a:xfrm>
          <a:prstGeom prst="rect">
            <a:avLst/>
          </a:prstGeom>
          <a:noFill/>
        </p:spPr>
        <p:txBody>
          <a:bodyPr wrap="none" rtlCol="0">
            <a:noAutofit/>
          </a:bodyPr>
          <a:lstStyle/>
          <a:p>
            <a:pPr algn="l">
              <a:lnSpc>
                <a:spcPct val="110000"/>
              </a:lnSpc>
              <a:spcAft>
                <a:spcPts val="600"/>
              </a:spcAft>
            </a:pPr>
            <a:r>
              <a:rPr lang="en-GB" sz="1000" dirty="0"/>
              <a:t>High investment option</a:t>
            </a:r>
          </a:p>
        </p:txBody>
      </p:sp>
      <p:sp>
        <p:nvSpPr>
          <p:cNvPr id="11" name="TextBox 10">
            <a:extLst>
              <a:ext uri="{FF2B5EF4-FFF2-40B4-BE49-F238E27FC236}">
                <a16:creationId xmlns:a16="http://schemas.microsoft.com/office/drawing/2014/main" id="{54FDFCFB-E979-4A9C-84AE-9B0F8B659DF1}"/>
              </a:ext>
            </a:extLst>
          </p:cNvPr>
          <p:cNvSpPr txBox="1"/>
          <p:nvPr/>
        </p:nvSpPr>
        <p:spPr>
          <a:xfrm>
            <a:off x="5228907" y="6230514"/>
            <a:ext cx="1445703" cy="287527"/>
          </a:xfrm>
          <a:prstGeom prst="rect">
            <a:avLst/>
          </a:prstGeom>
          <a:noFill/>
        </p:spPr>
        <p:txBody>
          <a:bodyPr wrap="none" rtlCol="0">
            <a:noAutofit/>
          </a:bodyPr>
          <a:lstStyle/>
          <a:p>
            <a:pPr algn="l">
              <a:lnSpc>
                <a:spcPct val="110000"/>
              </a:lnSpc>
              <a:spcAft>
                <a:spcPts val="600"/>
              </a:spcAft>
            </a:pPr>
            <a:r>
              <a:rPr lang="en-GB" sz="1000" dirty="0"/>
              <a:t>Medium investment option</a:t>
            </a:r>
          </a:p>
        </p:txBody>
      </p:sp>
      <p:sp>
        <p:nvSpPr>
          <p:cNvPr id="12" name="TextBox 11">
            <a:extLst>
              <a:ext uri="{FF2B5EF4-FFF2-40B4-BE49-F238E27FC236}">
                <a16:creationId xmlns:a16="http://schemas.microsoft.com/office/drawing/2014/main" id="{6F43A6DC-13D3-7919-CE75-534E66CB35AA}"/>
              </a:ext>
            </a:extLst>
          </p:cNvPr>
          <p:cNvSpPr txBox="1"/>
          <p:nvPr/>
        </p:nvSpPr>
        <p:spPr>
          <a:xfrm>
            <a:off x="7074718" y="6230514"/>
            <a:ext cx="1445703" cy="287527"/>
          </a:xfrm>
          <a:prstGeom prst="rect">
            <a:avLst/>
          </a:prstGeom>
          <a:noFill/>
        </p:spPr>
        <p:txBody>
          <a:bodyPr wrap="none" rtlCol="0">
            <a:noAutofit/>
          </a:bodyPr>
          <a:lstStyle/>
          <a:p>
            <a:pPr algn="l">
              <a:lnSpc>
                <a:spcPct val="110000"/>
              </a:lnSpc>
              <a:spcAft>
                <a:spcPts val="600"/>
              </a:spcAft>
            </a:pPr>
            <a:r>
              <a:rPr lang="en-GB" sz="1000" dirty="0"/>
              <a:t>Lower investment option</a:t>
            </a:r>
          </a:p>
        </p:txBody>
      </p:sp>
    </p:spTree>
    <p:extLst>
      <p:ext uri="{BB962C8B-B14F-4D97-AF65-F5344CB8AC3E}">
        <p14:creationId xmlns:p14="http://schemas.microsoft.com/office/powerpoint/2010/main" val="405405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0CC47F-C69F-B62F-0346-DCE987B6C5EF}"/>
              </a:ext>
            </a:extLst>
          </p:cNvPr>
          <p:cNvSpPr>
            <a:spLocks noGrp="1"/>
          </p:cNvSpPr>
          <p:nvPr>
            <p:ph type="sldNum" sz="quarter" idx="12"/>
          </p:nvPr>
        </p:nvSpPr>
        <p:spPr/>
        <p:txBody>
          <a:bodyPr/>
          <a:lstStyle/>
          <a:p>
            <a:fld id="{092066E3-CA02-4CFD-B2F6-56999925DBAC}" type="slidenum">
              <a:rPr lang="en-US" smtClean="0"/>
              <a:pPr/>
              <a:t>29</a:t>
            </a:fld>
            <a:endParaRPr lang="en-US" dirty="0"/>
          </a:p>
        </p:txBody>
      </p:sp>
      <p:sp>
        <p:nvSpPr>
          <p:cNvPr id="3" name="Title 2">
            <a:extLst>
              <a:ext uri="{FF2B5EF4-FFF2-40B4-BE49-F238E27FC236}">
                <a16:creationId xmlns:a16="http://schemas.microsoft.com/office/drawing/2014/main" id="{87318400-95E4-85CD-3A3B-C31ECE5D7516}"/>
              </a:ext>
            </a:extLst>
          </p:cNvPr>
          <p:cNvSpPr>
            <a:spLocks noGrp="1"/>
          </p:cNvSpPr>
          <p:nvPr>
            <p:ph type="title"/>
          </p:nvPr>
        </p:nvSpPr>
        <p:spPr/>
        <p:txBody>
          <a:bodyPr>
            <a:normAutofit fontScale="90000"/>
          </a:bodyPr>
          <a:lstStyle/>
          <a:p>
            <a:r>
              <a:rPr lang="en-GB" dirty="0"/>
              <a:t>Customers want an approach that balances value and affordability with long term sustainability</a:t>
            </a:r>
          </a:p>
        </p:txBody>
      </p:sp>
      <p:pic>
        <p:nvPicPr>
          <p:cNvPr id="7" name="Picture Placeholder 6">
            <a:extLst>
              <a:ext uri="{FF2B5EF4-FFF2-40B4-BE49-F238E27FC236}">
                <a16:creationId xmlns:a16="http://schemas.microsoft.com/office/drawing/2014/main" id="{6BD06976-3EC6-D63F-6098-454543525737}"/>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6">
            <a:extLst>
              <a:ext uri="{FF2B5EF4-FFF2-40B4-BE49-F238E27FC236}">
                <a16:creationId xmlns:a16="http://schemas.microsoft.com/office/drawing/2014/main" id="{E0C399B0-B263-6D8E-18D1-AF3853352940}"/>
              </a:ext>
            </a:extLst>
          </p:cNvPr>
          <p:cNvSpPr txBox="1">
            <a:spLocks/>
          </p:cNvSpPr>
          <p:nvPr/>
        </p:nvSpPr>
        <p:spPr>
          <a:xfrm>
            <a:off x="4589886" y="1571270"/>
            <a:ext cx="6897524" cy="2782577"/>
          </a:xfrm>
          <a:prstGeom prst="rect">
            <a:avLst/>
          </a:prstGeom>
        </p:spPr>
        <p:txBody>
          <a:bodyPr/>
          <a:lstStyle>
            <a:defPPr>
              <a:defRPr lang="en-US"/>
            </a:defPPr>
            <a:lvl1pPr indent="0">
              <a:lnSpc>
                <a:spcPct val="90000"/>
              </a:lnSpc>
              <a:spcBef>
                <a:spcPts val="0"/>
              </a:spcBef>
              <a:buFont typeface="Arial" panose="020B0604020202020204" pitchFamily="34" charset="0"/>
              <a:buNone/>
              <a:defRPr sz="1400">
                <a:cs typeface="Arial" panose="020B0604020202020204" pitchFamily="34" charset="0"/>
              </a:defRPr>
            </a:lvl1pPr>
            <a:lvl2pPr marL="685800" indent="-228600">
              <a:lnSpc>
                <a:spcPct val="90000"/>
              </a:lnSpc>
              <a:spcBef>
                <a:spcPts val="500"/>
              </a:spcBef>
              <a:buFont typeface="Arial" panose="020B0604020202020204" pitchFamily="34" charset="0"/>
              <a:buChar char="•"/>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050">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05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600"/>
              </a:spcBef>
              <a:spcAft>
                <a:spcPts val="1200"/>
              </a:spcAft>
            </a:pPr>
            <a:r>
              <a:rPr lang="en-US" sz="1600" b="1" dirty="0">
                <a:solidFill>
                  <a:schemeClr val="accent2"/>
                </a:solidFill>
              </a:rPr>
              <a:t>Evaluating when to choose sustainable vs traditional solution has been the hardest question in this project for customers to answer.</a:t>
            </a:r>
          </a:p>
          <a:p>
            <a:pPr>
              <a:lnSpc>
                <a:spcPct val="100000"/>
              </a:lnSpc>
              <a:spcBef>
                <a:spcPts val="600"/>
              </a:spcBef>
              <a:spcAft>
                <a:spcPts val="1200"/>
              </a:spcAft>
            </a:pPr>
            <a:r>
              <a:rPr lang="en-US" dirty="0"/>
              <a:t>It doesn’t feel like a very customer facing question. They struggle to apply a % difference.  </a:t>
            </a:r>
          </a:p>
          <a:p>
            <a:pPr>
              <a:lnSpc>
                <a:spcPct val="100000"/>
              </a:lnSpc>
              <a:spcBef>
                <a:spcPts val="600"/>
              </a:spcBef>
              <a:spcAft>
                <a:spcPts val="1200"/>
              </a:spcAft>
            </a:pPr>
            <a:r>
              <a:rPr lang="en-US" b="1" dirty="0"/>
              <a:t>The customer perspective focuses on:</a:t>
            </a:r>
          </a:p>
          <a:p>
            <a:pPr marL="342900" indent="-342900">
              <a:spcAft>
                <a:spcPts val="1200"/>
              </a:spcAft>
              <a:buFont typeface="+mj-lt"/>
              <a:buAutoNum type="arabicPeriod"/>
            </a:pPr>
            <a:r>
              <a:rPr lang="en-US" dirty="0"/>
              <a:t>Wanting a </a:t>
            </a:r>
            <a:r>
              <a:rPr lang="en-US" b="1" dirty="0"/>
              <a:t>sustainable approach because it feels intuitively ‘right’ </a:t>
            </a:r>
            <a:r>
              <a:rPr lang="en-US" dirty="0"/>
              <a:t>and will lessen the need for </a:t>
            </a:r>
            <a:r>
              <a:rPr lang="en-US" b="1" dirty="0"/>
              <a:t>further reactive expenditure downstream</a:t>
            </a:r>
          </a:p>
          <a:p>
            <a:pPr marL="342900" indent="-342900">
              <a:spcAft>
                <a:spcPts val="1200"/>
              </a:spcAft>
              <a:buFont typeface="+mj-lt"/>
              <a:buAutoNum type="arabicPeriod"/>
            </a:pPr>
            <a:r>
              <a:rPr lang="en-US" dirty="0"/>
              <a:t>But maintaining a sense of balance so that </a:t>
            </a:r>
            <a:r>
              <a:rPr lang="en-US" b="1" dirty="0"/>
              <a:t>all DWMP work is affordable to customers</a:t>
            </a:r>
            <a:endParaRPr lang="en-US" sz="1200" b="1" dirty="0"/>
          </a:p>
          <a:p>
            <a:pPr marL="171450" indent="-171450">
              <a:spcAft>
                <a:spcPts val="1200"/>
              </a:spcAft>
              <a:buFont typeface="Arial" panose="020B0604020202020204" pitchFamily="34" charset="0"/>
              <a:buChar char="•"/>
            </a:pPr>
            <a:endParaRPr lang="en-US" sz="1200" dirty="0"/>
          </a:p>
          <a:p>
            <a:pPr>
              <a:spcAft>
                <a:spcPts val="200"/>
              </a:spcAft>
            </a:pPr>
            <a:endParaRPr lang="en-US" sz="1600" dirty="0"/>
          </a:p>
        </p:txBody>
      </p:sp>
      <p:sp>
        <p:nvSpPr>
          <p:cNvPr id="8" name="Speech Bubble: Rectangle with Corners Rounded 7">
            <a:extLst>
              <a:ext uri="{FF2B5EF4-FFF2-40B4-BE49-F238E27FC236}">
                <a16:creationId xmlns:a16="http://schemas.microsoft.com/office/drawing/2014/main" id="{7C273DB3-2352-8E62-3C08-13016842733C}"/>
              </a:ext>
            </a:extLst>
          </p:cNvPr>
          <p:cNvSpPr/>
          <p:nvPr/>
        </p:nvSpPr>
        <p:spPr>
          <a:xfrm>
            <a:off x="5363119" y="5805996"/>
            <a:ext cx="4695281" cy="738693"/>
          </a:xfrm>
          <a:prstGeom prst="wedgeRoundRectCallout">
            <a:avLst>
              <a:gd name="adj1" fmla="val -57908"/>
              <a:gd name="adj2" fmla="val 8136"/>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 don’t like it when a company spends a bit of money on a job and then a few years later has to redo the job and spend more money – seems like a waste”</a:t>
            </a:r>
          </a:p>
        </p:txBody>
      </p:sp>
      <p:sp>
        <p:nvSpPr>
          <p:cNvPr id="9" name="Speech Bubble: Rectangle with Corners Rounded 8">
            <a:extLst>
              <a:ext uri="{FF2B5EF4-FFF2-40B4-BE49-F238E27FC236}">
                <a16:creationId xmlns:a16="http://schemas.microsoft.com/office/drawing/2014/main" id="{2DD28AEB-47BD-0835-0236-D634F59BEA9A}"/>
              </a:ext>
            </a:extLst>
          </p:cNvPr>
          <p:cNvSpPr/>
          <p:nvPr/>
        </p:nvSpPr>
        <p:spPr>
          <a:xfrm>
            <a:off x="4350664" y="4502612"/>
            <a:ext cx="2824496" cy="1023370"/>
          </a:xfrm>
          <a:prstGeom prst="wedgeRoundRectCallout">
            <a:avLst>
              <a:gd name="adj1" fmla="val 59817"/>
              <a:gd name="adj2" fmla="val -2001"/>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“Whilst I understand DCWW wating to keep costs as low as possible, it seems to me as if the traditional solution will be less effective in the long term”</a:t>
            </a:r>
          </a:p>
        </p:txBody>
      </p:sp>
      <p:sp>
        <p:nvSpPr>
          <p:cNvPr id="10" name="Speech Bubble: Rectangle with Corners Rounded 9">
            <a:extLst>
              <a:ext uri="{FF2B5EF4-FFF2-40B4-BE49-F238E27FC236}">
                <a16:creationId xmlns:a16="http://schemas.microsoft.com/office/drawing/2014/main" id="{3C190AE4-7D87-F3DC-DED0-919D32C25701}"/>
              </a:ext>
            </a:extLst>
          </p:cNvPr>
          <p:cNvSpPr/>
          <p:nvPr/>
        </p:nvSpPr>
        <p:spPr>
          <a:xfrm>
            <a:off x="8240428" y="4406425"/>
            <a:ext cx="2824496" cy="946810"/>
          </a:xfrm>
          <a:prstGeom prst="wedgeRoundRectCallout">
            <a:avLst>
              <a:gd name="adj1" fmla="val 37264"/>
              <a:gd name="adj2" fmla="val 86412"/>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“It is obviously going to cost a huge amount, however I do think best value for money needs to be sought due to the cost of living rising”</a:t>
            </a:r>
          </a:p>
        </p:txBody>
      </p:sp>
      <p:pic>
        <p:nvPicPr>
          <p:cNvPr id="11" name="Picture 2" descr="Man ">
            <a:extLst>
              <a:ext uri="{FF2B5EF4-FFF2-40B4-BE49-F238E27FC236}">
                <a16:creationId xmlns:a16="http://schemas.microsoft.com/office/drawing/2014/main" id="{CDF5B32E-1A8D-9118-9D70-1613AF89B837}"/>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28412" y="5904285"/>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oman ">
            <a:extLst>
              <a:ext uri="{FF2B5EF4-FFF2-40B4-BE49-F238E27FC236}">
                <a16:creationId xmlns:a16="http://schemas.microsoft.com/office/drawing/2014/main" id="{D317043C-BE53-EF4A-9B34-5496262BA85B}"/>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24520" y="5797068"/>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Woman ">
            <a:extLst>
              <a:ext uri="{FF2B5EF4-FFF2-40B4-BE49-F238E27FC236}">
                <a16:creationId xmlns:a16="http://schemas.microsoft.com/office/drawing/2014/main" id="{0B0F9CC9-FC41-1A8F-9A18-7ED5E3AF7392}"/>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10082" y="4889368"/>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5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83">
            <a:extLst>
              <a:ext uri="{FF2B5EF4-FFF2-40B4-BE49-F238E27FC236}">
                <a16:creationId xmlns:a16="http://schemas.microsoft.com/office/drawing/2014/main" id="{D2AB2187-FDA5-6441-8226-1364D515DA85}"/>
              </a:ext>
            </a:extLst>
          </p:cNvPr>
          <p:cNvSpPr>
            <a:spLocks noGrp="1"/>
          </p:cNvSpPr>
          <p:nvPr>
            <p:ph type="title"/>
          </p:nvPr>
        </p:nvSpPr>
        <p:spPr/>
        <p:txBody>
          <a:bodyPr/>
          <a:lstStyle/>
          <a:p>
            <a:r>
              <a:rPr lang="en-GB" dirty="0"/>
              <a:t>Research approach</a:t>
            </a:r>
          </a:p>
        </p:txBody>
      </p:sp>
      <p:sp>
        <p:nvSpPr>
          <p:cNvPr id="85" name="Text Placeholder 84">
            <a:extLst>
              <a:ext uri="{FF2B5EF4-FFF2-40B4-BE49-F238E27FC236}">
                <a16:creationId xmlns:a16="http://schemas.microsoft.com/office/drawing/2014/main" id="{DDB40BFA-2A41-804E-B46B-9743DAD63010}"/>
              </a:ext>
            </a:extLst>
          </p:cNvPr>
          <p:cNvSpPr>
            <a:spLocks noGrp="1"/>
          </p:cNvSpPr>
          <p:nvPr>
            <p:ph type="body" sz="quarter" idx="13"/>
          </p:nvPr>
        </p:nvSpPr>
        <p:spPr>
          <a:xfrm>
            <a:off x="442913" y="1016001"/>
            <a:ext cx="6502636" cy="1080086"/>
          </a:xfrm>
        </p:spPr>
        <p:txBody>
          <a:bodyPr>
            <a:normAutofit fontScale="85000" lnSpcReduction="10000"/>
          </a:bodyPr>
          <a:lstStyle/>
          <a:p>
            <a:pPr marL="0" indent="0">
              <a:buNone/>
            </a:pPr>
            <a:r>
              <a:rPr lang="en-GB" dirty="0"/>
              <a:t>Welsh Water wished to consult customers on their Drainage and Wastewater Management Plan (DWMP) ahead of its publication. </a:t>
            </a:r>
          </a:p>
          <a:p>
            <a:pPr marL="0" indent="0">
              <a:buNone/>
            </a:pPr>
            <a:r>
              <a:rPr lang="en-GB" dirty="0"/>
              <a:t>Relish were commissioned to conduct two phases of independent research:</a:t>
            </a:r>
            <a:endParaRPr lang="en-GB" sz="1800" dirty="0"/>
          </a:p>
        </p:txBody>
      </p:sp>
      <p:pic>
        <p:nvPicPr>
          <p:cNvPr id="7" name="Picture Placeholder 6">
            <a:extLst>
              <a:ext uri="{FF2B5EF4-FFF2-40B4-BE49-F238E27FC236}">
                <a16:creationId xmlns:a16="http://schemas.microsoft.com/office/drawing/2014/main" id="{5BA78827-4174-4F3B-F2C2-2A4D2F98D60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9" name="Picture Placeholder 8">
            <a:extLst>
              <a:ext uri="{FF2B5EF4-FFF2-40B4-BE49-F238E27FC236}">
                <a16:creationId xmlns:a16="http://schemas.microsoft.com/office/drawing/2014/main" id="{112857A3-F69A-8CE6-5082-4310537870F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00" name="Slide Number Placeholder 99">
            <a:extLst>
              <a:ext uri="{FF2B5EF4-FFF2-40B4-BE49-F238E27FC236}">
                <a16:creationId xmlns:a16="http://schemas.microsoft.com/office/drawing/2014/main" id="{7BE436F4-6970-0A45-871C-5EB7958A9FAF}"/>
              </a:ext>
            </a:extLst>
          </p:cNvPr>
          <p:cNvSpPr>
            <a:spLocks noGrp="1"/>
          </p:cNvSpPr>
          <p:nvPr>
            <p:ph type="sldNum" sz="quarter" idx="12"/>
          </p:nvPr>
        </p:nvSpPr>
        <p:spPr/>
        <p:txBody>
          <a:bodyPr/>
          <a:lstStyle/>
          <a:p>
            <a:fld id="{092066E3-CA02-4CFD-B2F6-56999925DBAC}" type="slidenum">
              <a:rPr lang="en-US" smtClean="0"/>
              <a:pPr/>
              <a:t>3</a:t>
            </a:fld>
            <a:endParaRPr lang="en-US" dirty="0"/>
          </a:p>
        </p:txBody>
      </p:sp>
      <p:grpSp>
        <p:nvGrpSpPr>
          <p:cNvPr id="2" name="Group 1">
            <a:extLst>
              <a:ext uri="{FF2B5EF4-FFF2-40B4-BE49-F238E27FC236}">
                <a16:creationId xmlns:a16="http://schemas.microsoft.com/office/drawing/2014/main" id="{EEED8117-06A5-B949-B5A6-C9A1D9C2552D}"/>
              </a:ext>
            </a:extLst>
          </p:cNvPr>
          <p:cNvGrpSpPr/>
          <p:nvPr/>
        </p:nvGrpSpPr>
        <p:grpSpPr>
          <a:xfrm>
            <a:off x="605177" y="2075856"/>
            <a:ext cx="5558734" cy="1065662"/>
            <a:chOff x="605177" y="2235247"/>
            <a:chExt cx="5558734" cy="1065662"/>
          </a:xfrm>
        </p:grpSpPr>
        <p:sp>
          <p:nvSpPr>
            <p:cNvPr id="19" name="Picture Placeholder 104">
              <a:extLst>
                <a:ext uri="{FF2B5EF4-FFF2-40B4-BE49-F238E27FC236}">
                  <a16:creationId xmlns:a16="http://schemas.microsoft.com/office/drawing/2014/main" id="{DBA4B5DF-20D0-8A43-9ECD-66552D368DB0}"/>
                </a:ext>
              </a:extLst>
            </p:cNvPr>
            <p:cNvSpPr txBox="1">
              <a:spLocks noChangeAspect="1"/>
            </p:cNvSpPr>
            <p:nvPr/>
          </p:nvSpPr>
          <p:spPr>
            <a:xfrm>
              <a:off x="605177" y="2285279"/>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accent1">
                <a:lumMod val="20000"/>
                <a:lumOff val="80000"/>
              </a:schemeClr>
            </a:solidFill>
            <a:ln w="38100" cmpd="sng">
              <a:solidFill>
                <a:schemeClr val="accent1"/>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1</a:t>
              </a:r>
            </a:p>
          </p:txBody>
        </p:sp>
        <p:sp>
          <p:nvSpPr>
            <p:cNvPr id="23" name="Text Placeholder 94">
              <a:extLst>
                <a:ext uri="{FF2B5EF4-FFF2-40B4-BE49-F238E27FC236}">
                  <a16:creationId xmlns:a16="http://schemas.microsoft.com/office/drawing/2014/main" id="{C3ABB524-FCFF-7740-B20C-3C8BB59FDBF1}"/>
                </a:ext>
              </a:extLst>
            </p:cNvPr>
            <p:cNvSpPr txBox="1">
              <a:spLocks/>
            </p:cNvSpPr>
            <p:nvPr/>
          </p:nvSpPr>
          <p:spPr>
            <a:xfrm>
              <a:off x="1423641" y="2742226"/>
              <a:ext cx="4740270" cy="558683"/>
            </a:xfrm>
            <a:prstGeom prst="rect">
              <a:avLst/>
            </a:prstGeom>
          </p:spPr>
          <p:txBody>
            <a:bodyPr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1" dirty="0"/>
                <a:t>n=30 Welsh Water household customers </a:t>
              </a:r>
              <a:r>
                <a:rPr lang="en-GB" sz="1200" dirty="0"/>
                <a:t>took part in a two week online community. Half completed an online e-learning task to make them more informed. Participants were a mix of genders, ages, lifestages and proximity to SAC rivers.</a:t>
              </a:r>
            </a:p>
            <a:p>
              <a:r>
                <a:rPr lang="en-GB" sz="1200" dirty="0"/>
                <a:t>2 x 90 minute online focus groups were carried out with </a:t>
              </a:r>
              <a:r>
                <a:rPr lang="en-GB" sz="1200" b="1" dirty="0"/>
                <a:t>n=16 customers </a:t>
              </a:r>
              <a:r>
                <a:rPr lang="en-GB" sz="1200" dirty="0"/>
                <a:t>who completed the community.</a:t>
              </a:r>
            </a:p>
          </p:txBody>
        </p:sp>
        <p:sp>
          <p:nvSpPr>
            <p:cNvPr id="24" name="Text Placeholder 94">
              <a:extLst>
                <a:ext uri="{FF2B5EF4-FFF2-40B4-BE49-F238E27FC236}">
                  <a16:creationId xmlns:a16="http://schemas.microsoft.com/office/drawing/2014/main" id="{087B2E6A-807E-3647-8837-475336AF466A}"/>
                </a:ext>
              </a:extLst>
            </p:cNvPr>
            <p:cNvSpPr txBox="1">
              <a:spLocks/>
            </p:cNvSpPr>
            <p:nvPr/>
          </p:nvSpPr>
          <p:spPr>
            <a:xfrm>
              <a:off x="1423641" y="2235247"/>
              <a:ext cx="4740270" cy="547714"/>
            </a:xfrm>
            <a:prstGeom prst="rect">
              <a:avLst/>
            </a:prstGeom>
          </p:spPr>
          <p:txBody>
            <a:bodyPr wrap="square" anchor="ctr" anchorCtr="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600" b="1" kern="1200">
                  <a:solidFill>
                    <a:schemeClr val="accent1"/>
                  </a:solidFill>
                  <a:latin typeface="+mn-lt"/>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A two week online community, followed by 2 x 90 minute online focus groups</a:t>
              </a:r>
            </a:p>
          </p:txBody>
        </p:sp>
      </p:grpSp>
      <p:grpSp>
        <p:nvGrpSpPr>
          <p:cNvPr id="3" name="Group 2">
            <a:extLst>
              <a:ext uri="{FF2B5EF4-FFF2-40B4-BE49-F238E27FC236}">
                <a16:creationId xmlns:a16="http://schemas.microsoft.com/office/drawing/2014/main" id="{28776408-F71E-4647-BAD6-3D78CE1F7A3E}"/>
              </a:ext>
            </a:extLst>
          </p:cNvPr>
          <p:cNvGrpSpPr/>
          <p:nvPr/>
        </p:nvGrpSpPr>
        <p:grpSpPr>
          <a:xfrm>
            <a:off x="605177" y="4123413"/>
            <a:ext cx="5711733" cy="1070628"/>
            <a:chOff x="605177" y="3292902"/>
            <a:chExt cx="5562261" cy="1070628"/>
          </a:xfrm>
        </p:grpSpPr>
        <p:sp>
          <p:nvSpPr>
            <p:cNvPr id="20" name="Picture Placeholder 104">
              <a:extLst>
                <a:ext uri="{FF2B5EF4-FFF2-40B4-BE49-F238E27FC236}">
                  <a16:creationId xmlns:a16="http://schemas.microsoft.com/office/drawing/2014/main" id="{F5D9D409-1288-064F-A0ED-72EE71359628}"/>
                </a:ext>
              </a:extLst>
            </p:cNvPr>
            <p:cNvSpPr txBox="1">
              <a:spLocks noChangeAspect="1"/>
            </p:cNvSpPr>
            <p:nvPr/>
          </p:nvSpPr>
          <p:spPr>
            <a:xfrm>
              <a:off x="605177" y="3342543"/>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accent2">
                <a:lumMod val="20000"/>
                <a:lumOff val="80000"/>
              </a:schemeClr>
            </a:solidFill>
            <a:ln w="38100" cmpd="sng">
              <a:solidFill>
                <a:schemeClr val="accent2"/>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2</a:t>
              </a:r>
            </a:p>
          </p:txBody>
        </p:sp>
        <p:sp>
          <p:nvSpPr>
            <p:cNvPr id="25" name="Text Placeholder 94">
              <a:extLst>
                <a:ext uri="{FF2B5EF4-FFF2-40B4-BE49-F238E27FC236}">
                  <a16:creationId xmlns:a16="http://schemas.microsoft.com/office/drawing/2014/main" id="{6B77F02E-A720-394F-891D-FF960DE0460E}"/>
                </a:ext>
              </a:extLst>
            </p:cNvPr>
            <p:cNvSpPr txBox="1">
              <a:spLocks/>
            </p:cNvSpPr>
            <p:nvPr/>
          </p:nvSpPr>
          <p:spPr>
            <a:xfrm>
              <a:off x="1427168" y="3804847"/>
              <a:ext cx="4740270" cy="558683"/>
            </a:xfrm>
            <a:prstGeom prst="rect">
              <a:avLst/>
            </a:prstGeom>
          </p:spPr>
          <p:txBody>
            <a:bodyPr anchor="t" anchorCtr="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sz="1200" dirty="0"/>
                <a:t>A sample of </a:t>
              </a:r>
              <a:r>
                <a:rPr lang="en-GB" sz="1200" b="1" dirty="0"/>
                <a:t>n=500 Welsh Water household customers</a:t>
              </a:r>
              <a:r>
                <a:rPr lang="en-GB" sz="1200" dirty="0"/>
                <a:t>, representative of your customer base, completed a survey including:</a:t>
              </a:r>
            </a:p>
            <a:p>
              <a:pPr marL="171450" indent="-171450">
                <a:spcAft>
                  <a:spcPts val="0"/>
                </a:spcAft>
                <a:buFont typeface="Arial" panose="020B0604020202020204" pitchFamily="34" charset="0"/>
                <a:buChar char="•"/>
              </a:pPr>
              <a:r>
                <a:rPr lang="en-GB" sz="1200" dirty="0"/>
                <a:t>A conjoint (trade off) exercise to establish importance of priorities included within the DWMP</a:t>
              </a:r>
            </a:p>
            <a:p>
              <a:pPr marL="171450" indent="-171450">
                <a:spcAft>
                  <a:spcPts val="0"/>
                </a:spcAft>
                <a:buFont typeface="Arial" panose="020B0604020202020204" pitchFamily="34" charset="0"/>
                <a:buChar char="•"/>
              </a:pPr>
              <a:r>
                <a:rPr lang="en-GB" sz="1200" dirty="0"/>
                <a:t>Questions on interest in the plan and level of engagement with updates.</a:t>
              </a:r>
            </a:p>
            <a:p>
              <a:pPr>
                <a:spcAft>
                  <a:spcPts val="0"/>
                </a:spcAft>
              </a:pPr>
              <a:endParaRPr lang="en-GB" sz="1200" dirty="0"/>
            </a:p>
            <a:p>
              <a:pPr>
                <a:spcAft>
                  <a:spcPts val="0"/>
                </a:spcAft>
              </a:pPr>
              <a:r>
                <a:rPr lang="en-GB" sz="1200" b="1" dirty="0"/>
                <a:t>n=101 business customers </a:t>
              </a:r>
              <a:r>
                <a:rPr lang="en-GB" sz="1200" dirty="0"/>
                <a:t>(non-households) supplied by Welsh Water completed the same survey.</a:t>
              </a:r>
            </a:p>
          </p:txBody>
        </p:sp>
        <p:sp>
          <p:nvSpPr>
            <p:cNvPr id="26" name="Text Placeholder 94">
              <a:extLst>
                <a:ext uri="{FF2B5EF4-FFF2-40B4-BE49-F238E27FC236}">
                  <a16:creationId xmlns:a16="http://schemas.microsoft.com/office/drawing/2014/main" id="{2F43F866-5928-EA4C-BC91-95923D65E552}"/>
                </a:ext>
              </a:extLst>
            </p:cNvPr>
            <p:cNvSpPr txBox="1">
              <a:spLocks/>
            </p:cNvSpPr>
            <p:nvPr/>
          </p:nvSpPr>
          <p:spPr>
            <a:xfrm>
              <a:off x="1427168" y="3292902"/>
              <a:ext cx="4740270" cy="547714"/>
            </a:xfrm>
            <a:prstGeom prst="rect">
              <a:avLst/>
            </a:prstGeom>
          </p:spPr>
          <p:txBody>
            <a:bodyPr wrap="square" anchor="ctr" anchorCtr="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600" b="1" kern="1200">
                  <a:solidFill>
                    <a:schemeClr val="accent2"/>
                  </a:solidFill>
                  <a:latin typeface="+mn-lt"/>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chemeClr val="accent2"/>
                  </a:solidFill>
                </a:rPr>
                <a:t>A 12-15 minute online survey involving household and non-household customers</a:t>
              </a:r>
              <a:endParaRPr lang="en-US" sz="1400" dirty="0"/>
            </a:p>
          </p:txBody>
        </p:sp>
      </p:grpSp>
    </p:spTree>
    <p:extLst>
      <p:ext uri="{BB962C8B-B14F-4D97-AF65-F5344CB8AC3E}">
        <p14:creationId xmlns:p14="http://schemas.microsoft.com/office/powerpoint/2010/main" val="372109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2A1C1D-1828-4326-6DEE-D063967C6A98}"/>
              </a:ext>
            </a:extLst>
          </p:cNvPr>
          <p:cNvSpPr>
            <a:spLocks noGrp="1"/>
          </p:cNvSpPr>
          <p:nvPr>
            <p:ph type="sldNum" sz="quarter" idx="12"/>
          </p:nvPr>
        </p:nvSpPr>
        <p:spPr/>
        <p:txBody>
          <a:bodyPr/>
          <a:lstStyle/>
          <a:p>
            <a:fld id="{092066E3-CA02-4CFD-B2F6-56999925DBAC}" type="slidenum">
              <a:rPr lang="en-US" smtClean="0"/>
              <a:pPr/>
              <a:t>30</a:t>
            </a:fld>
            <a:endParaRPr lang="en-US" dirty="0"/>
          </a:p>
        </p:txBody>
      </p:sp>
      <p:sp>
        <p:nvSpPr>
          <p:cNvPr id="3" name="Title 2">
            <a:extLst>
              <a:ext uri="{FF2B5EF4-FFF2-40B4-BE49-F238E27FC236}">
                <a16:creationId xmlns:a16="http://schemas.microsoft.com/office/drawing/2014/main" id="{8930AD8C-ACF8-8D6C-8536-2B85AAB7B725}"/>
              </a:ext>
            </a:extLst>
          </p:cNvPr>
          <p:cNvSpPr>
            <a:spLocks noGrp="1"/>
          </p:cNvSpPr>
          <p:nvPr>
            <p:ph type="title"/>
          </p:nvPr>
        </p:nvSpPr>
        <p:spPr/>
        <p:txBody>
          <a:bodyPr>
            <a:normAutofit fontScale="90000"/>
          </a:bodyPr>
          <a:lstStyle/>
          <a:p>
            <a:r>
              <a:rPr lang="en-GB" dirty="0"/>
              <a:t>In looking at results of our conjoint exercise among household customers, we see groups of customers that are focused on different solutions</a:t>
            </a:r>
          </a:p>
        </p:txBody>
      </p:sp>
      <p:graphicFrame>
        <p:nvGraphicFramePr>
          <p:cNvPr id="6" name="Chart 5">
            <a:extLst>
              <a:ext uri="{FF2B5EF4-FFF2-40B4-BE49-F238E27FC236}">
                <a16:creationId xmlns:a16="http://schemas.microsoft.com/office/drawing/2014/main" id="{CBFAD84C-2361-F6AE-F87B-C327DB099C03}"/>
              </a:ext>
            </a:extLst>
          </p:cNvPr>
          <p:cNvGraphicFramePr/>
          <p:nvPr/>
        </p:nvGraphicFramePr>
        <p:xfrm>
          <a:off x="2569883" y="1810095"/>
          <a:ext cx="7461623" cy="47064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a:extLst>
              <a:ext uri="{FF2B5EF4-FFF2-40B4-BE49-F238E27FC236}">
                <a16:creationId xmlns:a16="http://schemas.microsoft.com/office/drawing/2014/main" id="{ACBF99B1-099C-DD86-8E54-21A0C76E174C}"/>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800" dirty="0">
                <a:solidFill>
                  <a:schemeClr val="tx2"/>
                </a:solidFill>
              </a:rPr>
              <a:t>Base: Welsh Water household customers (509)</a:t>
            </a:r>
            <a:endParaRPr lang="en-GB" sz="800" dirty="0">
              <a:solidFill>
                <a:schemeClr val="tx2"/>
              </a:solidFill>
            </a:endParaRPr>
          </a:p>
        </p:txBody>
      </p:sp>
      <p:sp>
        <p:nvSpPr>
          <p:cNvPr id="8" name="Text Placeholder 5">
            <a:extLst>
              <a:ext uri="{FF2B5EF4-FFF2-40B4-BE49-F238E27FC236}">
                <a16:creationId xmlns:a16="http://schemas.microsoft.com/office/drawing/2014/main" id="{42DDE36F-5D82-7827-5C97-79A4544FFAC4}"/>
              </a:ext>
            </a:extLst>
          </p:cNvPr>
          <p:cNvSpPr txBox="1">
            <a:spLocks/>
          </p:cNvSpPr>
          <p:nvPr/>
        </p:nvSpPr>
        <p:spPr>
          <a:xfrm>
            <a:off x="454026" y="1315696"/>
            <a:ext cx="5570537" cy="347724"/>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solidFill>
              </a:rPr>
              <a:t>Customer groupings</a:t>
            </a:r>
            <a:endParaRPr lang="en-GB" sz="1800" b="1" dirty="0">
              <a:solidFill>
                <a:schemeClr val="accent2"/>
              </a:solidFill>
            </a:endParaRPr>
          </a:p>
        </p:txBody>
      </p:sp>
      <p:sp>
        <p:nvSpPr>
          <p:cNvPr id="9" name="Text Placeholder 6">
            <a:extLst>
              <a:ext uri="{FF2B5EF4-FFF2-40B4-BE49-F238E27FC236}">
                <a16:creationId xmlns:a16="http://schemas.microsoft.com/office/drawing/2014/main" id="{7F20A450-75DB-69A4-B81A-04BE14DE8225}"/>
              </a:ext>
            </a:extLst>
          </p:cNvPr>
          <p:cNvSpPr txBox="1">
            <a:spLocks/>
          </p:cNvSpPr>
          <p:nvPr/>
        </p:nvSpPr>
        <p:spPr>
          <a:xfrm>
            <a:off x="454026" y="1663420"/>
            <a:ext cx="5570537" cy="29335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Welsh Water Household customers</a:t>
            </a:r>
            <a:endParaRPr lang="en-GB" sz="1200" dirty="0"/>
          </a:p>
        </p:txBody>
      </p:sp>
      <p:sp>
        <p:nvSpPr>
          <p:cNvPr id="10" name="Speech Bubble: Rectangle 9">
            <a:extLst>
              <a:ext uri="{FF2B5EF4-FFF2-40B4-BE49-F238E27FC236}">
                <a16:creationId xmlns:a16="http://schemas.microsoft.com/office/drawing/2014/main" id="{FB78B29E-A0F0-91E6-B8DE-6A4BE371AC17}"/>
              </a:ext>
            </a:extLst>
          </p:cNvPr>
          <p:cNvSpPr/>
          <p:nvPr/>
        </p:nvSpPr>
        <p:spPr>
          <a:xfrm>
            <a:off x="8462682" y="3427400"/>
            <a:ext cx="1568824" cy="612648"/>
          </a:xfrm>
          <a:prstGeom prst="wedgeRectCallout">
            <a:avLst>
              <a:gd name="adj1" fmla="val -48262"/>
              <a:gd name="adj2" fmla="val 77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Very willing to upgrade to high investment options</a:t>
            </a:r>
          </a:p>
        </p:txBody>
      </p:sp>
      <p:sp>
        <p:nvSpPr>
          <p:cNvPr id="11" name="Speech Bubble: Rectangle 10">
            <a:extLst>
              <a:ext uri="{FF2B5EF4-FFF2-40B4-BE49-F238E27FC236}">
                <a16:creationId xmlns:a16="http://schemas.microsoft.com/office/drawing/2014/main" id="{5EEEDF92-52D5-998E-E644-8433DF4DB46C}"/>
              </a:ext>
            </a:extLst>
          </p:cNvPr>
          <p:cNvSpPr/>
          <p:nvPr/>
        </p:nvSpPr>
        <p:spPr>
          <a:xfrm>
            <a:off x="2286001" y="5478155"/>
            <a:ext cx="1264024" cy="420622"/>
          </a:xfrm>
          <a:prstGeom prst="wedgeRectCallout">
            <a:avLst>
              <a:gd name="adj1" fmla="val 104309"/>
              <a:gd name="adj2" fmla="val -516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Focused on flood prevention</a:t>
            </a:r>
          </a:p>
        </p:txBody>
      </p:sp>
      <p:sp>
        <p:nvSpPr>
          <p:cNvPr id="12" name="Speech Bubble: Rectangle 11">
            <a:extLst>
              <a:ext uri="{FF2B5EF4-FFF2-40B4-BE49-F238E27FC236}">
                <a16:creationId xmlns:a16="http://schemas.microsoft.com/office/drawing/2014/main" id="{3509AA3B-ECA6-719B-0B36-F05B35E36626}"/>
              </a:ext>
            </a:extLst>
          </p:cNvPr>
          <p:cNvSpPr/>
          <p:nvPr/>
        </p:nvSpPr>
        <p:spPr>
          <a:xfrm>
            <a:off x="2286001" y="4607896"/>
            <a:ext cx="1577790" cy="420622"/>
          </a:xfrm>
          <a:prstGeom prst="wedgeRectCallout">
            <a:avLst>
              <a:gd name="adj1" fmla="val 79309"/>
              <a:gd name="adj2" fmla="val -516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Focused on treating the </a:t>
            </a:r>
            <a:r>
              <a:rPr lang="en-GB" sz="1100" i="1" dirty="0"/>
              <a:t>source</a:t>
            </a:r>
            <a:r>
              <a:rPr lang="en-GB" sz="1100" dirty="0"/>
              <a:t> of the issue</a:t>
            </a:r>
          </a:p>
        </p:txBody>
      </p:sp>
      <p:sp>
        <p:nvSpPr>
          <p:cNvPr id="13" name="Speech Bubble: Rectangle 12">
            <a:extLst>
              <a:ext uri="{FF2B5EF4-FFF2-40B4-BE49-F238E27FC236}">
                <a16:creationId xmlns:a16="http://schemas.microsoft.com/office/drawing/2014/main" id="{E0D5F838-59EB-2881-F1C5-8418CE5B83C6}"/>
              </a:ext>
            </a:extLst>
          </p:cNvPr>
          <p:cNvSpPr/>
          <p:nvPr/>
        </p:nvSpPr>
        <p:spPr>
          <a:xfrm>
            <a:off x="2286001" y="3077136"/>
            <a:ext cx="1861672" cy="420622"/>
          </a:xfrm>
          <a:prstGeom prst="wedgeRectCallout">
            <a:avLst>
              <a:gd name="adj1" fmla="val 79309"/>
              <a:gd name="adj2" fmla="val -5163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Will only upgrade when the issue impacts them</a:t>
            </a:r>
          </a:p>
        </p:txBody>
      </p:sp>
      <p:sp>
        <p:nvSpPr>
          <p:cNvPr id="14" name="Speech Bubble: Rectangle 13">
            <a:extLst>
              <a:ext uri="{FF2B5EF4-FFF2-40B4-BE49-F238E27FC236}">
                <a16:creationId xmlns:a16="http://schemas.microsoft.com/office/drawing/2014/main" id="{ADFF51A7-ACC6-0006-6926-B9922D6E3B6C}"/>
              </a:ext>
            </a:extLst>
          </p:cNvPr>
          <p:cNvSpPr/>
          <p:nvPr/>
        </p:nvSpPr>
        <p:spPr>
          <a:xfrm>
            <a:off x="6573743" y="1746459"/>
            <a:ext cx="2077198" cy="420622"/>
          </a:xfrm>
          <a:prstGeom prst="wedgeRectCallout">
            <a:avLst>
              <a:gd name="adj1" fmla="val -61398"/>
              <a:gd name="adj2" fmla="val 442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Reluctant to upgrade; content with current status quo</a:t>
            </a:r>
          </a:p>
        </p:txBody>
      </p:sp>
    </p:spTree>
    <p:extLst>
      <p:ext uri="{BB962C8B-B14F-4D97-AF65-F5344CB8AC3E}">
        <p14:creationId xmlns:p14="http://schemas.microsoft.com/office/powerpoint/2010/main" val="3508707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DD50C-8D82-5233-F856-6F6D1B65E711}"/>
              </a:ext>
            </a:extLst>
          </p:cNvPr>
          <p:cNvSpPr>
            <a:spLocks noGrp="1"/>
          </p:cNvSpPr>
          <p:nvPr>
            <p:ph type="sldNum" sz="quarter" idx="12"/>
          </p:nvPr>
        </p:nvSpPr>
        <p:spPr/>
        <p:txBody>
          <a:bodyPr/>
          <a:lstStyle/>
          <a:p>
            <a:fld id="{092066E3-CA02-4CFD-B2F6-56999925DBAC}" type="slidenum">
              <a:rPr lang="en-US" smtClean="0"/>
              <a:pPr/>
              <a:t>31</a:t>
            </a:fld>
            <a:endParaRPr lang="en-US" dirty="0"/>
          </a:p>
        </p:txBody>
      </p:sp>
      <p:sp>
        <p:nvSpPr>
          <p:cNvPr id="3" name="Title 2">
            <a:extLst>
              <a:ext uri="{FF2B5EF4-FFF2-40B4-BE49-F238E27FC236}">
                <a16:creationId xmlns:a16="http://schemas.microsoft.com/office/drawing/2014/main" id="{FC43A589-595C-3295-E35B-02AD013DA02F}"/>
              </a:ext>
            </a:extLst>
          </p:cNvPr>
          <p:cNvSpPr>
            <a:spLocks noGrp="1"/>
          </p:cNvSpPr>
          <p:nvPr>
            <p:ph type="title"/>
          </p:nvPr>
        </p:nvSpPr>
        <p:spPr/>
        <p:txBody>
          <a:bodyPr>
            <a:normAutofit/>
          </a:bodyPr>
          <a:lstStyle/>
          <a:p>
            <a:r>
              <a:rPr lang="en-GB" sz="2500" dirty="0"/>
              <a:t>Hierarchy of solutions varies across customer group </a:t>
            </a:r>
          </a:p>
        </p:txBody>
      </p:sp>
      <p:graphicFrame>
        <p:nvGraphicFramePr>
          <p:cNvPr id="4" name="Table 4">
            <a:extLst>
              <a:ext uri="{FF2B5EF4-FFF2-40B4-BE49-F238E27FC236}">
                <a16:creationId xmlns:a16="http://schemas.microsoft.com/office/drawing/2014/main" id="{96EC95EF-35EF-DDE2-65F2-B689E7D6E9C6}"/>
              </a:ext>
            </a:extLst>
          </p:cNvPr>
          <p:cNvGraphicFramePr>
            <a:graphicFrameLocks noGrp="1"/>
          </p:cNvGraphicFramePr>
          <p:nvPr/>
        </p:nvGraphicFramePr>
        <p:xfrm>
          <a:off x="1757082" y="1991087"/>
          <a:ext cx="9735666" cy="4273928"/>
        </p:xfrm>
        <a:graphic>
          <a:graphicData uri="http://schemas.openxmlformats.org/drawingml/2006/table">
            <a:tbl>
              <a:tblPr firstRow="1" bandRow="1">
                <a:tableStyleId>{5C22544A-7EE6-4342-B048-85BDC9FD1C3A}</a:tableStyleId>
              </a:tblPr>
              <a:tblGrid>
                <a:gridCol w="1622611">
                  <a:extLst>
                    <a:ext uri="{9D8B030D-6E8A-4147-A177-3AD203B41FA5}">
                      <a16:colId xmlns:a16="http://schemas.microsoft.com/office/drawing/2014/main" val="634312700"/>
                    </a:ext>
                  </a:extLst>
                </a:gridCol>
                <a:gridCol w="1622611">
                  <a:extLst>
                    <a:ext uri="{9D8B030D-6E8A-4147-A177-3AD203B41FA5}">
                      <a16:colId xmlns:a16="http://schemas.microsoft.com/office/drawing/2014/main" val="1065691848"/>
                    </a:ext>
                  </a:extLst>
                </a:gridCol>
                <a:gridCol w="1622611">
                  <a:extLst>
                    <a:ext uri="{9D8B030D-6E8A-4147-A177-3AD203B41FA5}">
                      <a16:colId xmlns:a16="http://schemas.microsoft.com/office/drawing/2014/main" val="2954900993"/>
                    </a:ext>
                  </a:extLst>
                </a:gridCol>
                <a:gridCol w="1622611">
                  <a:extLst>
                    <a:ext uri="{9D8B030D-6E8A-4147-A177-3AD203B41FA5}">
                      <a16:colId xmlns:a16="http://schemas.microsoft.com/office/drawing/2014/main" val="3299617429"/>
                    </a:ext>
                  </a:extLst>
                </a:gridCol>
                <a:gridCol w="1622611">
                  <a:extLst>
                    <a:ext uri="{9D8B030D-6E8A-4147-A177-3AD203B41FA5}">
                      <a16:colId xmlns:a16="http://schemas.microsoft.com/office/drawing/2014/main" val="1062348556"/>
                    </a:ext>
                  </a:extLst>
                </a:gridCol>
                <a:gridCol w="1622611">
                  <a:extLst>
                    <a:ext uri="{9D8B030D-6E8A-4147-A177-3AD203B41FA5}">
                      <a16:colId xmlns:a16="http://schemas.microsoft.com/office/drawing/2014/main" val="341068309"/>
                    </a:ext>
                  </a:extLst>
                </a:gridCol>
              </a:tblGrid>
              <a:tr h="357248">
                <a:tc>
                  <a:txBody>
                    <a:bodyPr/>
                    <a:lstStyle/>
                    <a:p>
                      <a:pPr algn="ctr"/>
                      <a:r>
                        <a:rPr lang="en-GB" sz="1100" b="1" kern="1200" dirty="0">
                          <a:solidFill>
                            <a:schemeClr val="tx1"/>
                          </a:solidFill>
                          <a:latin typeface="+mn-lt"/>
                          <a:ea typeface="+mn-ea"/>
                          <a:cs typeface="+mn-cs"/>
                        </a:rPr>
                        <a:t>Total</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Future focused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Flood prevention</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Treating the problem</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lumMod val="85000"/>
                              <a:lumOff val="15000"/>
                            </a:schemeClr>
                          </a:solidFill>
                          <a:latin typeface="+mn-lt"/>
                          <a:ea typeface="+mn-ea"/>
                          <a:cs typeface="+mn-cs"/>
                        </a:rPr>
                        <a:t>Maximising value</a:t>
                      </a:r>
                    </a:p>
                  </a:txBody>
                  <a:tcPr anchor="ctr">
                    <a:solidFill>
                      <a:schemeClr val="accent4"/>
                    </a:solidFill>
                  </a:tcPr>
                </a:tc>
                <a:tc>
                  <a:txBody>
                    <a:bodyPr/>
                    <a:lstStyle/>
                    <a:p>
                      <a:pPr algn="ctr"/>
                      <a:r>
                        <a:rPr lang="en-GB" sz="1100" b="1" kern="1200" dirty="0">
                          <a:solidFill>
                            <a:schemeClr val="lt1"/>
                          </a:solidFill>
                          <a:latin typeface="+mn-lt"/>
                          <a:ea typeface="+mn-ea"/>
                          <a:cs typeface="+mn-cs"/>
                        </a:rPr>
                        <a:t>Budgeting</a:t>
                      </a:r>
                    </a:p>
                  </a:txBody>
                  <a:tcPr anchor="ctr">
                    <a:solidFill>
                      <a:schemeClr val="accent5"/>
                    </a:solidFill>
                  </a:tcPr>
                </a:tc>
                <a:extLst>
                  <a:ext uri="{0D108BD9-81ED-4DB2-BD59-A6C34878D82A}">
                    <a16:rowId xmlns:a16="http://schemas.microsoft.com/office/drawing/2014/main" val="640502113"/>
                  </a:ext>
                </a:extLst>
              </a:tr>
              <a:tr h="401484">
                <a:tc>
                  <a:txBody>
                    <a:bodyPr/>
                    <a:lstStyle/>
                    <a:p>
                      <a:pPr algn="ctr"/>
                      <a:r>
                        <a:rPr lang="en-GB" sz="1100" b="0" i="0" u="none" strike="noStrike" kern="1200" baseline="0" dirty="0">
                          <a:solidFill>
                            <a:schemeClr val="tx1"/>
                          </a:solidFill>
                          <a:latin typeface="+mn-lt"/>
                          <a:ea typeface="+mn-ea"/>
                          <a:cs typeface="+mn-cs"/>
                        </a:rPr>
                        <a:t>Preventing water leaking into pipes</a:t>
                      </a:r>
                      <a:endParaRPr lang="en-GB" sz="1100" dirty="0">
                        <a:solidFill>
                          <a:schemeClr val="tx1"/>
                        </a:solidFill>
                      </a:endParaRPr>
                    </a:p>
                  </a:txBody>
                  <a:tcPr anchor="ctr">
                    <a:solidFill>
                      <a:schemeClr val="bg1">
                        <a:lumMod val="75000"/>
                      </a:schemeClr>
                    </a:solidFill>
                  </a:tcPr>
                </a:tc>
                <a:tc>
                  <a:txBody>
                    <a:bodyPr/>
                    <a:lstStyle/>
                    <a:p>
                      <a:pPr algn="ctr"/>
                      <a:r>
                        <a:rPr lang="en-GB" sz="1100" b="0" i="0" u="none" strike="noStrike" kern="1200" baseline="0" dirty="0">
                          <a:solidFill>
                            <a:schemeClr val="bg1"/>
                          </a:solidFill>
                          <a:latin typeface="+mn-lt"/>
                          <a:ea typeface="+mn-ea"/>
                          <a:cs typeface="+mn-cs"/>
                        </a:rPr>
                        <a:t>Preventing water leaking into pipes</a:t>
                      </a:r>
                      <a:endParaRPr lang="en-GB" sz="110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Increasing pipe sizes</a:t>
                      </a:r>
                      <a:endParaRPr lang="en-GB" sz="110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Developing sustainable treatment works</a:t>
                      </a:r>
                      <a:endParaRPr lang="en-GB" sz="1100" dirty="0">
                        <a:solidFill>
                          <a:schemeClr val="bg1"/>
                        </a:solidFill>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lumMod val="85000"/>
                              <a:lumOff val="15000"/>
                            </a:schemeClr>
                          </a:solidFill>
                          <a:latin typeface="+mn-lt"/>
                          <a:ea typeface="+mn-ea"/>
                          <a:cs typeface="+mn-cs"/>
                        </a:rPr>
                        <a:t>Preventing water leaking into pipes</a:t>
                      </a:r>
                      <a:endParaRPr lang="en-GB" sz="1100" dirty="0">
                        <a:solidFill>
                          <a:schemeClr val="tx1">
                            <a:lumMod val="85000"/>
                            <a:lumOff val="15000"/>
                          </a:schemeClr>
                        </a:solidFill>
                      </a:endParaRP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water leaking into pipes</a:t>
                      </a:r>
                      <a:endParaRPr lang="en-GB" sz="1100" dirty="0">
                        <a:solidFill>
                          <a:schemeClr val="bg1"/>
                        </a:solidFill>
                      </a:endParaRPr>
                    </a:p>
                  </a:txBody>
                  <a:tcPr anchor="ctr">
                    <a:solidFill>
                      <a:schemeClr val="accent5"/>
                    </a:solidFill>
                  </a:tcPr>
                </a:tc>
                <a:extLst>
                  <a:ext uri="{0D108BD9-81ED-4DB2-BD59-A6C34878D82A}">
                    <a16:rowId xmlns:a16="http://schemas.microsoft.com/office/drawing/2014/main" val="3562566138"/>
                  </a:ext>
                </a:extLst>
              </a:tr>
              <a:tr h="559210">
                <a:tc>
                  <a:txBody>
                    <a:bodyPr/>
                    <a:lstStyle/>
                    <a:p>
                      <a:pPr algn="ctr"/>
                      <a:r>
                        <a:rPr lang="en-GB" sz="1100" b="0" i="0" u="none" strike="noStrike" kern="1200" baseline="0" dirty="0">
                          <a:solidFill>
                            <a:schemeClr val="tx1"/>
                          </a:solidFill>
                          <a:latin typeface="+mn-lt"/>
                          <a:ea typeface="+mn-ea"/>
                          <a:cs typeface="+mn-cs"/>
                        </a:rPr>
                        <a:t>Increasing pipe sizes</a:t>
                      </a:r>
                      <a:endParaRPr lang="en-GB" sz="1100" dirty="0">
                        <a:solidFill>
                          <a:schemeClr val="tx1"/>
                        </a:solidFill>
                      </a:endParaRPr>
                    </a:p>
                  </a:txBody>
                  <a:tcPr anchor="ctr">
                    <a:solidFill>
                      <a:schemeClr val="bg1">
                        <a:lumMod val="75000"/>
                      </a:schemeClr>
                    </a:solidFill>
                  </a:tcPr>
                </a:tc>
                <a:tc>
                  <a:txBody>
                    <a:bodyPr/>
                    <a:lstStyle/>
                    <a:p>
                      <a:pPr algn="ctr"/>
                      <a:r>
                        <a:rPr lang="en-GB" sz="1100" b="0" i="0" u="none" strike="noStrike" kern="1200" baseline="0" dirty="0">
                          <a:solidFill>
                            <a:schemeClr val="bg1"/>
                          </a:solidFill>
                          <a:latin typeface="+mn-lt"/>
                          <a:ea typeface="+mn-ea"/>
                          <a:cs typeface="+mn-cs"/>
                        </a:rPr>
                        <a:t>Increasing pipe sizes</a:t>
                      </a:r>
                      <a:endParaRPr lang="en-GB" sz="1100" dirty="0">
                        <a:solidFill>
                          <a:schemeClr val="bg1"/>
                        </a:solidFill>
                      </a:endParaRPr>
                    </a:p>
                  </a:txBody>
                  <a:tcPr anchor="ctr">
                    <a:solidFill>
                      <a:schemeClr val="accent1"/>
                    </a:solidFill>
                  </a:tcPr>
                </a:tc>
                <a:tc>
                  <a:txBody>
                    <a:bodyPr/>
                    <a:lstStyle/>
                    <a:p>
                      <a:pPr algn="ctr"/>
                      <a:r>
                        <a:rPr lang="en-GB" sz="1100" b="0" i="0" u="none" strike="noStrike" kern="1200" baseline="0" dirty="0">
                          <a:solidFill>
                            <a:schemeClr val="bg1"/>
                          </a:solidFill>
                          <a:latin typeface="+mn-lt"/>
                          <a:ea typeface="+mn-ea"/>
                          <a:cs typeface="+mn-cs"/>
                        </a:rPr>
                        <a:t>Preventing diluted sewage escaping into rivers &amp; seas </a:t>
                      </a:r>
                      <a:endParaRPr lang="en-GB" sz="110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diluted sewage escaping into rivers &amp; seas </a:t>
                      </a:r>
                      <a:endParaRPr lang="en-GB" sz="1100" dirty="0">
                        <a:solidFill>
                          <a:schemeClr val="bg1"/>
                        </a:solidFill>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lumMod val="85000"/>
                              <a:lumOff val="15000"/>
                            </a:schemeClr>
                          </a:solidFill>
                          <a:latin typeface="+mn-lt"/>
                          <a:ea typeface="+mn-ea"/>
                          <a:cs typeface="+mn-cs"/>
                        </a:rPr>
                        <a:t>Developing sustainable treatment works</a:t>
                      </a:r>
                      <a:endParaRPr lang="en-GB" sz="1100" dirty="0">
                        <a:solidFill>
                          <a:schemeClr val="tx1">
                            <a:lumMod val="85000"/>
                            <a:lumOff val="15000"/>
                          </a:schemeClr>
                        </a:solidFill>
                      </a:endParaRPr>
                    </a:p>
                    <a:p>
                      <a:pPr algn="ctr"/>
                      <a:endParaRPr lang="en-GB" sz="1100" dirty="0">
                        <a:solidFill>
                          <a:schemeClr val="tx1">
                            <a:lumMod val="85000"/>
                            <a:lumOff val="15000"/>
                          </a:schemeClr>
                        </a:solidFill>
                      </a:endParaRP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Re-directing rainwater</a:t>
                      </a:r>
                      <a:endParaRPr lang="en-GB" sz="1100" dirty="0">
                        <a:solidFill>
                          <a:schemeClr val="bg1"/>
                        </a:solidFill>
                      </a:endParaRPr>
                    </a:p>
                  </a:txBody>
                  <a:tcPr anchor="ctr">
                    <a:solidFill>
                      <a:schemeClr val="accent5"/>
                    </a:solidFill>
                  </a:tcPr>
                </a:tc>
                <a:extLst>
                  <a:ext uri="{0D108BD9-81ED-4DB2-BD59-A6C34878D82A}">
                    <a16:rowId xmlns:a16="http://schemas.microsoft.com/office/drawing/2014/main" val="1094882677"/>
                  </a:ext>
                </a:extLst>
              </a:tr>
              <a:tr h="401484">
                <a:tc>
                  <a:txBody>
                    <a:bodyPr/>
                    <a:lstStyle/>
                    <a:p>
                      <a:pPr algn="ctr"/>
                      <a:r>
                        <a:rPr lang="en-GB" sz="1100" b="0" i="0" u="none" strike="noStrike" kern="1200" baseline="0" dirty="0">
                          <a:solidFill>
                            <a:schemeClr val="tx1"/>
                          </a:solidFill>
                          <a:latin typeface="+mn-lt"/>
                          <a:ea typeface="+mn-ea"/>
                          <a:cs typeface="+mn-cs"/>
                        </a:rPr>
                        <a:t>Developing sustainable treatment works</a:t>
                      </a:r>
                      <a:endParaRPr lang="en-GB" sz="1100" dirty="0">
                        <a:solidFill>
                          <a:schemeClr val="tx1"/>
                        </a:solidFill>
                      </a:endParaRP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Developing sustainable treatment works</a:t>
                      </a:r>
                      <a:endParaRPr lang="en-GB" sz="110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Developing sustainable treatment works</a:t>
                      </a:r>
                      <a:endParaRPr lang="en-GB" sz="110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water leaking into pipes</a:t>
                      </a:r>
                      <a:endParaRPr lang="en-GB" sz="1100" dirty="0">
                        <a:solidFill>
                          <a:schemeClr val="bg1"/>
                        </a:solidFill>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lumMod val="85000"/>
                              <a:lumOff val="15000"/>
                            </a:schemeClr>
                          </a:solidFill>
                          <a:latin typeface="+mn-lt"/>
                          <a:ea typeface="+mn-ea"/>
                          <a:cs typeface="+mn-cs"/>
                        </a:rPr>
                        <a:t>Increasing pipe sizes</a:t>
                      </a:r>
                      <a:endParaRPr lang="en-GB" sz="1100" dirty="0">
                        <a:solidFill>
                          <a:schemeClr val="tx1">
                            <a:lumMod val="85000"/>
                            <a:lumOff val="15000"/>
                          </a:schemeClr>
                        </a:solidFill>
                      </a:endParaRP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Increasing pipe sizes</a:t>
                      </a:r>
                      <a:endParaRPr lang="en-GB" sz="1100" dirty="0">
                        <a:solidFill>
                          <a:schemeClr val="bg1"/>
                        </a:solidFill>
                      </a:endParaRPr>
                    </a:p>
                  </a:txBody>
                  <a:tcPr anchor="ctr">
                    <a:solidFill>
                      <a:schemeClr val="accent5"/>
                    </a:solidFill>
                  </a:tcPr>
                </a:tc>
                <a:extLst>
                  <a:ext uri="{0D108BD9-81ED-4DB2-BD59-A6C34878D82A}">
                    <a16:rowId xmlns:a16="http://schemas.microsoft.com/office/drawing/2014/main" val="431738911"/>
                  </a:ext>
                </a:extLst>
              </a:tr>
              <a:tr h="559210">
                <a:tc>
                  <a:txBody>
                    <a:bodyPr/>
                    <a:lstStyle/>
                    <a:p>
                      <a:pPr algn="ctr"/>
                      <a:r>
                        <a:rPr lang="en-GB" sz="1100" b="0" i="0" u="none" strike="noStrike" kern="1200" baseline="0" dirty="0">
                          <a:solidFill>
                            <a:schemeClr val="tx1"/>
                          </a:solidFill>
                          <a:latin typeface="+mn-lt"/>
                          <a:ea typeface="+mn-ea"/>
                          <a:cs typeface="+mn-cs"/>
                        </a:rPr>
                        <a:t>Preventing diluted sewage escaping into rivers &amp; seas </a:t>
                      </a:r>
                      <a:endParaRPr lang="en-GB" sz="1100" dirty="0">
                        <a:solidFill>
                          <a:schemeClr val="tx1"/>
                        </a:solidFill>
                      </a:endParaRPr>
                    </a:p>
                  </a:txBody>
                  <a:tcPr anchor="ctr">
                    <a:solidFill>
                      <a:schemeClr val="bg1">
                        <a:lumMod val="75000"/>
                      </a:schemeClr>
                    </a:solidFill>
                  </a:tcPr>
                </a:tc>
                <a:tc>
                  <a:txBody>
                    <a:bodyPr/>
                    <a:lstStyle/>
                    <a:p>
                      <a:pPr algn="ctr"/>
                      <a:r>
                        <a:rPr lang="en-GB" sz="1100" b="0" i="0" u="none" strike="noStrike" kern="1200" baseline="0" dirty="0">
                          <a:solidFill>
                            <a:schemeClr val="bg1"/>
                          </a:solidFill>
                          <a:latin typeface="+mn-lt"/>
                          <a:ea typeface="+mn-ea"/>
                          <a:cs typeface="+mn-cs"/>
                        </a:rPr>
                        <a:t>Preventing diluted sewage escaping into rivers &amp; seas </a:t>
                      </a:r>
                      <a:endParaRPr lang="en-GB" sz="110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sewage flooding</a:t>
                      </a:r>
                      <a:endParaRPr lang="en-GB" sz="110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Increasing pipe sizes</a:t>
                      </a:r>
                      <a:endParaRPr lang="en-GB" sz="1100" dirty="0">
                        <a:solidFill>
                          <a:schemeClr val="bg1"/>
                        </a:solidFill>
                      </a:endParaRPr>
                    </a:p>
                    <a:p>
                      <a:pPr algn="ctr"/>
                      <a:endParaRPr lang="en-GB" sz="1100" dirty="0">
                        <a:solidFill>
                          <a:schemeClr val="bg1"/>
                        </a:solidFill>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lumMod val="85000"/>
                              <a:lumOff val="15000"/>
                            </a:schemeClr>
                          </a:solidFill>
                          <a:latin typeface="+mn-lt"/>
                          <a:ea typeface="+mn-ea"/>
                          <a:cs typeface="+mn-cs"/>
                        </a:rPr>
                        <a:t>Preventing diluted sewage escaping into rivers &amp; seas </a:t>
                      </a:r>
                      <a:endParaRPr lang="en-GB" sz="1100" dirty="0">
                        <a:solidFill>
                          <a:schemeClr val="tx1">
                            <a:lumMod val="85000"/>
                            <a:lumOff val="15000"/>
                          </a:schemeClr>
                        </a:solidFill>
                      </a:endParaRP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Developing sustainable treatment works</a:t>
                      </a:r>
                      <a:endParaRPr lang="en-GB" sz="1100" dirty="0">
                        <a:solidFill>
                          <a:schemeClr val="bg1"/>
                        </a:solidFill>
                      </a:endParaRPr>
                    </a:p>
                  </a:txBody>
                  <a:tcPr anchor="ctr">
                    <a:solidFill>
                      <a:schemeClr val="accent5"/>
                    </a:solidFill>
                  </a:tcPr>
                </a:tc>
                <a:extLst>
                  <a:ext uri="{0D108BD9-81ED-4DB2-BD59-A6C34878D82A}">
                    <a16:rowId xmlns:a16="http://schemas.microsoft.com/office/drawing/2014/main" val="3337498283"/>
                  </a:ext>
                </a:extLst>
              </a:tr>
              <a:tr h="559210">
                <a:tc>
                  <a:txBody>
                    <a:bodyPr/>
                    <a:lstStyle/>
                    <a:p>
                      <a:pPr algn="ctr"/>
                      <a:r>
                        <a:rPr lang="en-GB" sz="1100" b="0" i="0" u="none" strike="noStrike" kern="1200" baseline="0" dirty="0">
                          <a:solidFill>
                            <a:schemeClr val="tx1"/>
                          </a:solidFill>
                          <a:latin typeface="+mn-lt"/>
                          <a:ea typeface="+mn-ea"/>
                          <a:cs typeface="+mn-cs"/>
                        </a:rPr>
                        <a:t>Preventing sewage flooding</a:t>
                      </a:r>
                      <a:endParaRPr lang="en-GB" sz="1100" dirty="0">
                        <a:solidFill>
                          <a:schemeClr val="tx1"/>
                        </a:solidFill>
                      </a:endParaRP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sewage flooding</a:t>
                      </a:r>
                      <a:endParaRPr lang="en-GB" sz="1100" dirty="0">
                        <a:solidFill>
                          <a:schemeClr val="bg1"/>
                        </a:solidFill>
                      </a:endParaRPr>
                    </a:p>
                    <a:p>
                      <a:pPr algn="ctr"/>
                      <a:endParaRPr lang="en-GB" sz="110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Re-directing rainwater</a:t>
                      </a:r>
                      <a:endParaRPr lang="en-GB" sz="110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sewage flooding</a:t>
                      </a:r>
                      <a:endParaRPr lang="en-GB" sz="1100" dirty="0">
                        <a:solidFill>
                          <a:schemeClr val="bg1"/>
                        </a:solidFill>
                      </a:endParaRPr>
                    </a:p>
                    <a:p>
                      <a:pPr algn="ctr"/>
                      <a:endParaRPr lang="en-GB" sz="1100" dirty="0">
                        <a:solidFill>
                          <a:schemeClr val="bg1"/>
                        </a:solidFill>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lumMod val="85000"/>
                              <a:lumOff val="15000"/>
                            </a:schemeClr>
                          </a:solidFill>
                          <a:latin typeface="+mn-lt"/>
                          <a:ea typeface="+mn-ea"/>
                          <a:cs typeface="+mn-cs"/>
                        </a:rPr>
                        <a:t>Preventing sewage flooding</a:t>
                      </a:r>
                      <a:endParaRPr lang="en-GB" sz="1100" dirty="0">
                        <a:solidFill>
                          <a:schemeClr val="tx1">
                            <a:lumMod val="85000"/>
                            <a:lumOff val="15000"/>
                          </a:schemeClr>
                        </a:solidFill>
                      </a:endParaRP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diluted sewage escaping into rivers &amp; seas </a:t>
                      </a:r>
                      <a:endParaRPr lang="en-GB" sz="1100" dirty="0">
                        <a:solidFill>
                          <a:schemeClr val="bg1"/>
                        </a:solidFill>
                      </a:endParaRPr>
                    </a:p>
                  </a:txBody>
                  <a:tcPr anchor="ctr">
                    <a:solidFill>
                      <a:schemeClr val="accent5"/>
                    </a:solidFill>
                  </a:tcPr>
                </a:tc>
                <a:extLst>
                  <a:ext uri="{0D108BD9-81ED-4DB2-BD59-A6C34878D82A}">
                    <a16:rowId xmlns:a16="http://schemas.microsoft.com/office/drawing/2014/main" val="4142353204"/>
                  </a:ext>
                </a:extLst>
              </a:tr>
              <a:tr h="401484">
                <a:tc>
                  <a:txBody>
                    <a:bodyPr/>
                    <a:lstStyle/>
                    <a:p>
                      <a:pPr algn="ctr"/>
                      <a:r>
                        <a:rPr lang="en-GB" sz="1100" b="0" i="0" u="none" strike="noStrike" kern="1200" baseline="0" dirty="0">
                          <a:solidFill>
                            <a:schemeClr val="tx1"/>
                          </a:solidFill>
                          <a:latin typeface="+mn-lt"/>
                          <a:ea typeface="+mn-ea"/>
                          <a:cs typeface="+mn-cs"/>
                        </a:rPr>
                        <a:t>Re-directing rainwater</a:t>
                      </a:r>
                      <a:endParaRPr lang="en-GB" sz="1100" dirty="0">
                        <a:solidFill>
                          <a:schemeClr val="tx1"/>
                        </a:solidFill>
                      </a:endParaRPr>
                    </a:p>
                  </a:txBody>
                  <a:tcPr anchor="ctr">
                    <a:solidFill>
                      <a:schemeClr val="bg1">
                        <a:lumMod val="75000"/>
                      </a:schemeClr>
                    </a:solidFill>
                  </a:tcPr>
                </a:tc>
                <a:tc>
                  <a:txBody>
                    <a:bodyPr/>
                    <a:lstStyle/>
                    <a:p>
                      <a:pPr algn="ctr"/>
                      <a:r>
                        <a:rPr lang="en-GB" sz="1100" b="0" i="0" u="none" strike="noStrike" kern="1200" baseline="0" dirty="0">
                          <a:solidFill>
                            <a:schemeClr val="bg1"/>
                          </a:solidFill>
                          <a:latin typeface="+mn-lt"/>
                          <a:ea typeface="+mn-ea"/>
                          <a:cs typeface="+mn-cs"/>
                        </a:rPr>
                        <a:t>Re-directing rainwater</a:t>
                      </a:r>
                      <a:endParaRPr lang="en-GB" sz="110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water leaking into pipes</a:t>
                      </a:r>
                      <a:endParaRPr lang="en-GB" sz="110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Educating customers about blockages</a:t>
                      </a:r>
                      <a:endParaRPr lang="en-GB" sz="1100" dirty="0">
                        <a:solidFill>
                          <a:schemeClr val="bg1"/>
                        </a:solidFill>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lumMod val="85000"/>
                              <a:lumOff val="15000"/>
                            </a:schemeClr>
                          </a:solidFill>
                          <a:latin typeface="+mn-lt"/>
                          <a:ea typeface="+mn-ea"/>
                          <a:cs typeface="+mn-cs"/>
                        </a:rPr>
                        <a:t>Educating customers about blockages</a:t>
                      </a:r>
                      <a:endParaRPr lang="en-GB" sz="1100" dirty="0">
                        <a:solidFill>
                          <a:schemeClr val="tx1">
                            <a:lumMod val="85000"/>
                            <a:lumOff val="15000"/>
                          </a:schemeClr>
                        </a:solidFill>
                      </a:endParaRP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Preventing sewage flooding</a:t>
                      </a:r>
                      <a:endParaRPr lang="en-GB" sz="1100" dirty="0">
                        <a:solidFill>
                          <a:schemeClr val="bg1"/>
                        </a:solidFill>
                      </a:endParaRPr>
                    </a:p>
                  </a:txBody>
                  <a:tcPr anchor="ctr">
                    <a:solidFill>
                      <a:schemeClr val="accent5"/>
                    </a:solidFill>
                  </a:tcPr>
                </a:tc>
                <a:extLst>
                  <a:ext uri="{0D108BD9-81ED-4DB2-BD59-A6C34878D82A}">
                    <a16:rowId xmlns:a16="http://schemas.microsoft.com/office/drawing/2014/main" val="1689071472"/>
                  </a:ext>
                </a:extLst>
              </a:tr>
              <a:tr h="401484">
                <a:tc>
                  <a:txBody>
                    <a:bodyPr/>
                    <a:lstStyle/>
                    <a:p>
                      <a:pPr algn="ctr"/>
                      <a:r>
                        <a:rPr lang="en-GB" sz="1100" b="0" i="0" u="none" strike="noStrike" kern="1200" baseline="0" dirty="0">
                          <a:solidFill>
                            <a:schemeClr val="tx1"/>
                          </a:solidFill>
                          <a:latin typeface="+mn-lt"/>
                          <a:ea typeface="+mn-ea"/>
                          <a:cs typeface="+mn-cs"/>
                        </a:rPr>
                        <a:t>Educating customers about blockages</a:t>
                      </a:r>
                      <a:endParaRPr lang="en-GB" sz="1100" dirty="0">
                        <a:solidFill>
                          <a:schemeClr val="tx1"/>
                        </a:solidFill>
                      </a:endParaRPr>
                    </a:p>
                  </a:txBody>
                  <a:tcPr anchor="ctr">
                    <a:solidFill>
                      <a:schemeClr val="bg1">
                        <a:lumMod val="75000"/>
                      </a:schemeClr>
                    </a:solidFill>
                  </a:tcPr>
                </a:tc>
                <a:tc>
                  <a:txBody>
                    <a:bodyPr/>
                    <a:lstStyle/>
                    <a:p>
                      <a:pPr algn="ctr"/>
                      <a:r>
                        <a:rPr lang="en-GB" sz="1100" b="0" i="0" u="none" strike="noStrike" kern="1200" baseline="0" dirty="0">
                          <a:solidFill>
                            <a:schemeClr val="bg1"/>
                          </a:solidFill>
                          <a:latin typeface="+mn-lt"/>
                          <a:ea typeface="+mn-ea"/>
                          <a:cs typeface="+mn-cs"/>
                        </a:rPr>
                        <a:t>Educating customers about blockages</a:t>
                      </a:r>
                      <a:endParaRPr lang="en-GB" sz="110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Managing rainwater</a:t>
                      </a:r>
                      <a:endParaRPr lang="en-GB" sz="110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Re-directing rainwater</a:t>
                      </a:r>
                      <a:endParaRPr lang="en-GB" sz="1100" dirty="0">
                        <a:solidFill>
                          <a:schemeClr val="bg1"/>
                        </a:solidFill>
                      </a:endParaRPr>
                    </a:p>
                    <a:p>
                      <a:pPr algn="ctr"/>
                      <a:endParaRPr lang="en-GB" sz="1100" dirty="0">
                        <a:solidFill>
                          <a:schemeClr val="bg1"/>
                        </a:solidFill>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lumMod val="85000"/>
                              <a:lumOff val="15000"/>
                            </a:schemeClr>
                          </a:solidFill>
                          <a:latin typeface="+mn-lt"/>
                          <a:ea typeface="+mn-ea"/>
                          <a:cs typeface="+mn-cs"/>
                        </a:rPr>
                        <a:t>Re-directing rainwater</a:t>
                      </a:r>
                      <a:endParaRPr lang="en-GB" sz="1100" dirty="0">
                        <a:solidFill>
                          <a:schemeClr val="tx1">
                            <a:lumMod val="85000"/>
                            <a:lumOff val="15000"/>
                          </a:schemeClr>
                        </a:solidFill>
                      </a:endParaRP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Educating customers about blockages</a:t>
                      </a:r>
                      <a:endParaRPr lang="en-GB" sz="1100" dirty="0">
                        <a:solidFill>
                          <a:schemeClr val="bg1"/>
                        </a:solidFill>
                      </a:endParaRPr>
                    </a:p>
                  </a:txBody>
                  <a:tcPr anchor="ctr">
                    <a:solidFill>
                      <a:schemeClr val="accent5"/>
                    </a:solidFill>
                  </a:tcPr>
                </a:tc>
                <a:extLst>
                  <a:ext uri="{0D108BD9-81ED-4DB2-BD59-A6C34878D82A}">
                    <a16:rowId xmlns:a16="http://schemas.microsoft.com/office/drawing/2014/main" val="3536093922"/>
                  </a:ext>
                </a:extLst>
              </a:tr>
              <a:tr h="401484">
                <a:tc>
                  <a:txBody>
                    <a:bodyPr/>
                    <a:lstStyle/>
                    <a:p>
                      <a:pPr algn="ctr"/>
                      <a:r>
                        <a:rPr lang="en-GB" sz="1100" b="0" i="0" u="none" strike="noStrike" kern="1200" baseline="0" dirty="0">
                          <a:solidFill>
                            <a:schemeClr val="tx1"/>
                          </a:solidFill>
                          <a:latin typeface="+mn-lt"/>
                          <a:ea typeface="+mn-ea"/>
                          <a:cs typeface="+mn-cs"/>
                        </a:rPr>
                        <a:t>Managing rainwater</a:t>
                      </a:r>
                      <a:endParaRPr lang="en-GB" sz="1100" dirty="0">
                        <a:solidFill>
                          <a:schemeClr val="tx1"/>
                        </a:solidFill>
                      </a:endParaRPr>
                    </a:p>
                  </a:txBody>
                  <a:tcPr anchor="ctr">
                    <a:solidFill>
                      <a:schemeClr val="bg1">
                        <a:lumMod val="75000"/>
                      </a:schemeClr>
                    </a:solidFill>
                  </a:tcPr>
                </a:tc>
                <a:tc>
                  <a:txBody>
                    <a:bodyPr/>
                    <a:lstStyle/>
                    <a:p>
                      <a:pPr algn="ctr"/>
                      <a:r>
                        <a:rPr lang="en-GB" sz="1100" b="0" i="0" u="none" strike="noStrike" kern="1200" baseline="0" dirty="0">
                          <a:solidFill>
                            <a:schemeClr val="bg1"/>
                          </a:solidFill>
                          <a:latin typeface="+mn-lt"/>
                          <a:ea typeface="+mn-ea"/>
                          <a:cs typeface="+mn-cs"/>
                        </a:rPr>
                        <a:t>Managing rainwater</a:t>
                      </a:r>
                      <a:endParaRPr lang="en-GB" sz="110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Educating customers about blockages</a:t>
                      </a:r>
                      <a:endParaRPr lang="en-GB" sz="110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Managing rainwater</a:t>
                      </a:r>
                      <a:endParaRPr lang="en-GB" sz="1100" dirty="0">
                        <a:solidFill>
                          <a:schemeClr val="bg1"/>
                        </a:solidFill>
                      </a:endParaRPr>
                    </a:p>
                    <a:p>
                      <a:pPr algn="ctr"/>
                      <a:endParaRPr lang="en-GB" sz="1100" dirty="0">
                        <a:solidFill>
                          <a:schemeClr val="bg1"/>
                        </a:solidFill>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lumMod val="85000"/>
                              <a:lumOff val="15000"/>
                            </a:schemeClr>
                          </a:solidFill>
                          <a:latin typeface="+mn-lt"/>
                          <a:ea typeface="+mn-ea"/>
                          <a:cs typeface="+mn-cs"/>
                        </a:rPr>
                        <a:t>Managing rainwater</a:t>
                      </a:r>
                      <a:endParaRPr lang="en-GB" sz="1100" dirty="0">
                        <a:solidFill>
                          <a:schemeClr val="tx1">
                            <a:lumMod val="85000"/>
                            <a:lumOff val="15000"/>
                          </a:schemeClr>
                        </a:solidFill>
                      </a:endParaRP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bg1"/>
                          </a:solidFill>
                          <a:latin typeface="+mn-lt"/>
                          <a:ea typeface="+mn-ea"/>
                          <a:cs typeface="+mn-cs"/>
                        </a:rPr>
                        <a:t>Managing rainwater</a:t>
                      </a:r>
                      <a:endParaRPr lang="en-GB" sz="1100" dirty="0">
                        <a:solidFill>
                          <a:schemeClr val="bg1"/>
                        </a:solidFill>
                      </a:endParaRPr>
                    </a:p>
                  </a:txBody>
                  <a:tcPr anchor="ctr">
                    <a:solidFill>
                      <a:schemeClr val="accent5"/>
                    </a:solidFill>
                  </a:tcPr>
                </a:tc>
                <a:extLst>
                  <a:ext uri="{0D108BD9-81ED-4DB2-BD59-A6C34878D82A}">
                    <a16:rowId xmlns:a16="http://schemas.microsoft.com/office/drawing/2014/main" val="643627531"/>
                  </a:ext>
                </a:extLst>
              </a:tr>
            </a:tbl>
          </a:graphicData>
        </a:graphic>
      </p:graphicFrame>
      <p:sp>
        <p:nvSpPr>
          <p:cNvPr id="5" name="Arrow: Left-Right 4">
            <a:extLst>
              <a:ext uri="{FF2B5EF4-FFF2-40B4-BE49-F238E27FC236}">
                <a16:creationId xmlns:a16="http://schemas.microsoft.com/office/drawing/2014/main" id="{32B6ADCC-E494-E2C0-6A5C-A36C63D2A51E}"/>
              </a:ext>
            </a:extLst>
          </p:cNvPr>
          <p:cNvSpPr/>
          <p:nvPr/>
        </p:nvSpPr>
        <p:spPr>
          <a:xfrm rot="5400000">
            <a:off x="-976783" y="3971285"/>
            <a:ext cx="4041770" cy="545694"/>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CA766856-AFD8-567B-630A-BC764DBE77EF}"/>
              </a:ext>
            </a:extLst>
          </p:cNvPr>
          <p:cNvSpPr txBox="1"/>
          <p:nvPr/>
        </p:nvSpPr>
        <p:spPr>
          <a:xfrm>
            <a:off x="348473" y="2558804"/>
            <a:ext cx="1391255" cy="545694"/>
          </a:xfrm>
          <a:prstGeom prst="rect">
            <a:avLst/>
          </a:prstGeom>
          <a:solidFill>
            <a:srgbClr val="FFFFFF">
              <a:alpha val="63137"/>
            </a:srgbClr>
          </a:solidFill>
        </p:spPr>
        <p:txBody>
          <a:bodyPr wrap="square" rtlCol="0" anchor="ctr">
            <a:noAutofit/>
          </a:bodyPr>
          <a:lstStyle/>
          <a:p>
            <a:pPr algn="ctr">
              <a:lnSpc>
                <a:spcPct val="110000"/>
              </a:lnSpc>
              <a:spcAft>
                <a:spcPts val="600"/>
              </a:spcAft>
            </a:pPr>
            <a:r>
              <a:rPr lang="en-US" sz="1400" b="1" dirty="0">
                <a:solidFill>
                  <a:schemeClr val="accent1"/>
                </a:solidFill>
              </a:rPr>
              <a:t>Higher share of importance</a:t>
            </a:r>
            <a:endParaRPr lang="en-GB" sz="1400" b="1" dirty="0">
              <a:solidFill>
                <a:schemeClr val="accent1"/>
              </a:solidFill>
            </a:endParaRPr>
          </a:p>
        </p:txBody>
      </p:sp>
      <p:sp>
        <p:nvSpPr>
          <p:cNvPr id="7" name="TextBox 6">
            <a:extLst>
              <a:ext uri="{FF2B5EF4-FFF2-40B4-BE49-F238E27FC236}">
                <a16:creationId xmlns:a16="http://schemas.microsoft.com/office/drawing/2014/main" id="{888878B8-0325-8D57-F396-C0C88944EFAA}"/>
              </a:ext>
            </a:extLst>
          </p:cNvPr>
          <p:cNvSpPr txBox="1"/>
          <p:nvPr/>
        </p:nvSpPr>
        <p:spPr>
          <a:xfrm>
            <a:off x="365827" y="5293819"/>
            <a:ext cx="1391255" cy="545694"/>
          </a:xfrm>
          <a:prstGeom prst="rect">
            <a:avLst/>
          </a:prstGeom>
          <a:solidFill>
            <a:srgbClr val="FFFFFF">
              <a:alpha val="63137"/>
            </a:srgbClr>
          </a:solidFill>
        </p:spPr>
        <p:txBody>
          <a:bodyPr wrap="square" rtlCol="0" anchor="ctr">
            <a:noAutofit/>
          </a:bodyPr>
          <a:lstStyle>
            <a:defPPr>
              <a:defRPr lang="en-US"/>
            </a:defPPr>
            <a:lvl1pPr algn="ctr">
              <a:lnSpc>
                <a:spcPct val="110000"/>
              </a:lnSpc>
              <a:spcAft>
                <a:spcPts val="600"/>
              </a:spcAft>
              <a:defRPr sz="1400" b="1">
                <a:solidFill>
                  <a:schemeClr val="accent1"/>
                </a:solidFill>
              </a:defRPr>
            </a:lvl1pPr>
          </a:lstStyle>
          <a:p>
            <a:r>
              <a:rPr lang="en-US" dirty="0"/>
              <a:t>Lower share of importance</a:t>
            </a:r>
            <a:endParaRPr lang="en-GB" dirty="0"/>
          </a:p>
        </p:txBody>
      </p:sp>
      <p:sp>
        <p:nvSpPr>
          <p:cNvPr id="8" name="Text Placeholder 3">
            <a:extLst>
              <a:ext uri="{FF2B5EF4-FFF2-40B4-BE49-F238E27FC236}">
                <a16:creationId xmlns:a16="http://schemas.microsoft.com/office/drawing/2014/main" id="{56EA25CF-1820-6D8C-9BFF-72DA703D8C55}"/>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800" dirty="0">
                <a:solidFill>
                  <a:schemeClr val="tx2"/>
                </a:solidFill>
              </a:rPr>
              <a:t>Base: Welsh Water household customers (509)</a:t>
            </a:r>
            <a:endParaRPr lang="en-GB" sz="800" dirty="0">
              <a:solidFill>
                <a:schemeClr val="tx2"/>
              </a:solidFill>
            </a:endParaRPr>
          </a:p>
        </p:txBody>
      </p:sp>
      <p:sp>
        <p:nvSpPr>
          <p:cNvPr id="14" name="Text Placeholder 5">
            <a:extLst>
              <a:ext uri="{FF2B5EF4-FFF2-40B4-BE49-F238E27FC236}">
                <a16:creationId xmlns:a16="http://schemas.microsoft.com/office/drawing/2014/main" id="{5435C1EE-276C-B6A0-DD9E-5F53225E08A4}"/>
              </a:ext>
            </a:extLst>
          </p:cNvPr>
          <p:cNvSpPr txBox="1">
            <a:spLocks/>
          </p:cNvSpPr>
          <p:nvPr/>
        </p:nvSpPr>
        <p:spPr>
          <a:xfrm>
            <a:off x="454026" y="1315696"/>
            <a:ext cx="5570537" cy="347724"/>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solidFill>
              </a:rPr>
              <a:t>Importance of solutions by customer groupings</a:t>
            </a:r>
            <a:endParaRPr lang="en-GB" sz="1800" b="1" dirty="0">
              <a:solidFill>
                <a:schemeClr val="accent2"/>
              </a:solidFill>
            </a:endParaRPr>
          </a:p>
        </p:txBody>
      </p:sp>
      <p:sp>
        <p:nvSpPr>
          <p:cNvPr id="15" name="Text Placeholder 6">
            <a:extLst>
              <a:ext uri="{FF2B5EF4-FFF2-40B4-BE49-F238E27FC236}">
                <a16:creationId xmlns:a16="http://schemas.microsoft.com/office/drawing/2014/main" id="{ED425A2F-953E-CD5F-E94B-B5D442EC56E1}"/>
              </a:ext>
            </a:extLst>
          </p:cNvPr>
          <p:cNvSpPr txBox="1">
            <a:spLocks/>
          </p:cNvSpPr>
          <p:nvPr/>
        </p:nvSpPr>
        <p:spPr>
          <a:xfrm>
            <a:off x="454026" y="1663420"/>
            <a:ext cx="5570537" cy="29335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Welsh Water Household customers</a:t>
            </a:r>
            <a:endParaRPr lang="en-GB" sz="1200" dirty="0"/>
          </a:p>
        </p:txBody>
      </p:sp>
    </p:spTree>
    <p:extLst>
      <p:ext uri="{BB962C8B-B14F-4D97-AF65-F5344CB8AC3E}">
        <p14:creationId xmlns:p14="http://schemas.microsoft.com/office/powerpoint/2010/main" val="3742464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peech Bubble: Rectangle with Corners Rounded 16">
            <a:extLst>
              <a:ext uri="{FF2B5EF4-FFF2-40B4-BE49-F238E27FC236}">
                <a16:creationId xmlns:a16="http://schemas.microsoft.com/office/drawing/2014/main" id="{DF5BA5AD-C00F-0F80-924D-27BB6A833AF4}"/>
              </a:ext>
            </a:extLst>
          </p:cNvPr>
          <p:cNvSpPr/>
          <p:nvPr/>
        </p:nvSpPr>
        <p:spPr>
          <a:xfrm>
            <a:off x="8619898" y="3236454"/>
            <a:ext cx="3129189" cy="966849"/>
          </a:xfrm>
          <a:prstGeom prst="wedgeRoundRectCallout">
            <a:avLst>
              <a:gd name="adj1" fmla="val -57166"/>
              <a:gd name="adj2" fmla="val -484"/>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“Getting involved in splitting water also seems like it wouldn't be too much expense on both people and welsh water and brings a togetherness” </a:t>
            </a:r>
          </a:p>
        </p:txBody>
      </p:sp>
      <p:sp>
        <p:nvSpPr>
          <p:cNvPr id="2" name="Slide Number Placeholder 1">
            <a:extLst>
              <a:ext uri="{FF2B5EF4-FFF2-40B4-BE49-F238E27FC236}">
                <a16:creationId xmlns:a16="http://schemas.microsoft.com/office/drawing/2014/main" id="{C95F0B65-2840-49DE-842D-D7BF88C74FA4}"/>
              </a:ext>
            </a:extLst>
          </p:cNvPr>
          <p:cNvSpPr>
            <a:spLocks noGrp="1"/>
          </p:cNvSpPr>
          <p:nvPr>
            <p:ph type="sldNum" sz="quarter" idx="12"/>
          </p:nvPr>
        </p:nvSpPr>
        <p:spPr/>
        <p:txBody>
          <a:bodyPr/>
          <a:lstStyle/>
          <a:p>
            <a:fld id="{092066E3-CA02-4CFD-B2F6-56999925DBAC}" type="slidenum">
              <a:rPr lang="en-US" smtClean="0"/>
              <a:pPr/>
              <a:t>32</a:t>
            </a:fld>
            <a:endParaRPr lang="en-US" dirty="0"/>
          </a:p>
        </p:txBody>
      </p:sp>
      <p:sp>
        <p:nvSpPr>
          <p:cNvPr id="3" name="Title 2">
            <a:extLst>
              <a:ext uri="{FF2B5EF4-FFF2-40B4-BE49-F238E27FC236}">
                <a16:creationId xmlns:a16="http://schemas.microsoft.com/office/drawing/2014/main" id="{88E2D677-59BA-4F43-B1B3-F48A6011B0F7}"/>
              </a:ext>
            </a:extLst>
          </p:cNvPr>
          <p:cNvSpPr>
            <a:spLocks noGrp="1"/>
          </p:cNvSpPr>
          <p:nvPr>
            <p:ph type="title"/>
          </p:nvPr>
        </p:nvSpPr>
        <p:spPr>
          <a:xfrm>
            <a:off x="442913" y="365126"/>
            <a:ext cx="11306175" cy="545694"/>
          </a:xfrm>
        </p:spPr>
        <p:txBody>
          <a:bodyPr>
            <a:normAutofit fontScale="90000"/>
          </a:bodyPr>
          <a:lstStyle/>
          <a:p>
            <a:r>
              <a:rPr lang="en-GB" dirty="0"/>
              <a:t>The importance of treating the source of the problem was clear in our qualitative research, as this reflects a long term perspective </a:t>
            </a:r>
          </a:p>
        </p:txBody>
      </p:sp>
      <p:sp>
        <p:nvSpPr>
          <p:cNvPr id="9" name="Text Placeholder 2">
            <a:extLst>
              <a:ext uri="{FF2B5EF4-FFF2-40B4-BE49-F238E27FC236}">
                <a16:creationId xmlns:a16="http://schemas.microsoft.com/office/drawing/2014/main" id="{701AC04D-9C94-4390-9111-8474BD1C6F9A}"/>
              </a:ext>
            </a:extLst>
          </p:cNvPr>
          <p:cNvSpPr txBox="1">
            <a:spLocks/>
          </p:cNvSpPr>
          <p:nvPr/>
        </p:nvSpPr>
        <p:spPr>
          <a:xfrm>
            <a:off x="1489482" y="1797420"/>
            <a:ext cx="5557271" cy="862587"/>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Customers see green infrastructure solutions (such as more permeable places for rainwater to soak) as positive change, albeit they recognise this may take considerable investment and time to achieve.  These types of solutions are felt to have a </a:t>
            </a:r>
            <a:r>
              <a:rPr lang="en-GB" sz="1400" b="1" dirty="0"/>
              <a:t>dual benefit of tackling the issue at source whilst also being very environmentally positive</a:t>
            </a:r>
            <a:r>
              <a:rPr lang="en-GB" sz="1400" dirty="0"/>
              <a:t>.  </a:t>
            </a:r>
          </a:p>
          <a:p>
            <a:pPr marL="0" indent="0">
              <a:buNone/>
            </a:pPr>
            <a:endParaRPr lang="en-GB" sz="1400" dirty="0"/>
          </a:p>
        </p:txBody>
      </p:sp>
      <p:sp>
        <p:nvSpPr>
          <p:cNvPr id="4" name="Picture Placeholder 104">
            <a:extLst>
              <a:ext uri="{FF2B5EF4-FFF2-40B4-BE49-F238E27FC236}">
                <a16:creationId xmlns:a16="http://schemas.microsoft.com/office/drawing/2014/main" id="{B9DF5FDB-5F24-0A24-BF06-1E3DBA5E9DFC}"/>
              </a:ext>
            </a:extLst>
          </p:cNvPr>
          <p:cNvSpPr txBox="1">
            <a:spLocks noChangeAspect="1"/>
          </p:cNvSpPr>
          <p:nvPr/>
        </p:nvSpPr>
        <p:spPr>
          <a:xfrm>
            <a:off x="635860" y="1797420"/>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1"/>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104">
            <a:extLst>
              <a:ext uri="{FF2B5EF4-FFF2-40B4-BE49-F238E27FC236}">
                <a16:creationId xmlns:a16="http://schemas.microsoft.com/office/drawing/2014/main" id="{4EA7B71B-BC9C-712F-DEB9-59AFE51BF638}"/>
              </a:ext>
            </a:extLst>
          </p:cNvPr>
          <p:cNvSpPr txBox="1">
            <a:spLocks noChangeAspect="1"/>
          </p:cNvSpPr>
          <p:nvPr/>
        </p:nvSpPr>
        <p:spPr>
          <a:xfrm>
            <a:off x="635860" y="4608182"/>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3"/>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104">
            <a:extLst>
              <a:ext uri="{FF2B5EF4-FFF2-40B4-BE49-F238E27FC236}">
                <a16:creationId xmlns:a16="http://schemas.microsoft.com/office/drawing/2014/main" id="{43FE512D-08B8-8436-42BA-6551B9472313}"/>
              </a:ext>
            </a:extLst>
          </p:cNvPr>
          <p:cNvSpPr txBox="1">
            <a:spLocks noChangeAspect="1"/>
          </p:cNvSpPr>
          <p:nvPr/>
        </p:nvSpPr>
        <p:spPr>
          <a:xfrm>
            <a:off x="635860" y="3294757"/>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2"/>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 Placeholder 2">
            <a:extLst>
              <a:ext uri="{FF2B5EF4-FFF2-40B4-BE49-F238E27FC236}">
                <a16:creationId xmlns:a16="http://schemas.microsoft.com/office/drawing/2014/main" id="{B5062E72-E63E-2173-D99B-44CC3F623238}"/>
              </a:ext>
            </a:extLst>
          </p:cNvPr>
          <p:cNvSpPr txBox="1">
            <a:spLocks/>
          </p:cNvSpPr>
          <p:nvPr/>
        </p:nvSpPr>
        <p:spPr>
          <a:xfrm>
            <a:off x="1489482" y="3294757"/>
            <a:ext cx="5557271" cy="1193371"/>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Separation of foul and rainwater is something that also feels logical to customers to </a:t>
            </a:r>
            <a:r>
              <a:rPr lang="en-GB" sz="1400" b="1" dirty="0"/>
              <a:t>reduce pressure on the wastewater drainage system</a:t>
            </a:r>
            <a:r>
              <a:rPr lang="en-GB" sz="1400" dirty="0"/>
              <a:t>, albeit that again they don’t know the reality of the funding or infrastructure implications. </a:t>
            </a:r>
          </a:p>
        </p:txBody>
      </p:sp>
      <p:sp>
        <p:nvSpPr>
          <p:cNvPr id="10" name="Text Placeholder 2">
            <a:extLst>
              <a:ext uri="{FF2B5EF4-FFF2-40B4-BE49-F238E27FC236}">
                <a16:creationId xmlns:a16="http://schemas.microsoft.com/office/drawing/2014/main" id="{04305587-29B4-C12E-C252-84D019B9C261}"/>
              </a:ext>
            </a:extLst>
          </p:cNvPr>
          <p:cNvSpPr txBox="1">
            <a:spLocks/>
          </p:cNvSpPr>
          <p:nvPr/>
        </p:nvSpPr>
        <p:spPr>
          <a:xfrm>
            <a:off x="1489482" y="4608182"/>
            <a:ext cx="5557271" cy="1032246"/>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Along with education, </a:t>
            </a:r>
            <a:r>
              <a:rPr lang="en-GB" sz="1400" b="1" dirty="0"/>
              <a:t>these types of measures feel genuinely preventative, thus long term in their scope, but also likely to yield immediate effect once implemented</a:t>
            </a:r>
            <a:r>
              <a:rPr lang="en-GB" sz="1400" dirty="0"/>
              <a:t>.</a:t>
            </a:r>
          </a:p>
        </p:txBody>
      </p:sp>
      <p:sp>
        <p:nvSpPr>
          <p:cNvPr id="16" name="Speech Bubble: Rectangle with Corners Rounded 15">
            <a:extLst>
              <a:ext uri="{FF2B5EF4-FFF2-40B4-BE49-F238E27FC236}">
                <a16:creationId xmlns:a16="http://schemas.microsoft.com/office/drawing/2014/main" id="{1E41FE4B-2F30-5C92-F3C5-9C0AE0A8F948}"/>
              </a:ext>
            </a:extLst>
          </p:cNvPr>
          <p:cNvSpPr/>
          <p:nvPr/>
        </p:nvSpPr>
        <p:spPr>
          <a:xfrm>
            <a:off x="7432647" y="4578334"/>
            <a:ext cx="3462818" cy="1032246"/>
          </a:xfrm>
          <a:prstGeom prst="wedgeRoundRectCallout">
            <a:avLst>
              <a:gd name="adj1" fmla="val 57224"/>
              <a:gd name="adj2" fmla="val -14767"/>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“Separation of the different drains at the home will relieve some of the pressure by not so much water entering the system. I would want to see ways though that potentially the rain water could then be utilised to flush toilets”</a:t>
            </a:r>
          </a:p>
        </p:txBody>
      </p:sp>
      <p:sp>
        <p:nvSpPr>
          <p:cNvPr id="18" name="Speech Bubble: Rectangle with Corners Rounded 17">
            <a:extLst>
              <a:ext uri="{FF2B5EF4-FFF2-40B4-BE49-F238E27FC236}">
                <a16:creationId xmlns:a16="http://schemas.microsoft.com/office/drawing/2014/main" id="{7C64B5DB-7EB0-6EFB-704D-2BF296CF707A}"/>
              </a:ext>
            </a:extLst>
          </p:cNvPr>
          <p:cNvSpPr/>
          <p:nvPr/>
        </p:nvSpPr>
        <p:spPr>
          <a:xfrm>
            <a:off x="7432648" y="1644242"/>
            <a:ext cx="3363984" cy="1307932"/>
          </a:xfrm>
          <a:prstGeom prst="wedgeRoundRectCallout">
            <a:avLst>
              <a:gd name="adj1" fmla="val 54823"/>
              <a:gd name="adj2" fmla="val -2605"/>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“Creating more permeable places for water to drain - this is hugely important and should be implemented in planning for new build developments, so these sites drain into a natural water course, rather than an adopted drainage system”</a:t>
            </a:r>
          </a:p>
        </p:txBody>
      </p:sp>
      <p:pic>
        <p:nvPicPr>
          <p:cNvPr id="8" name="Picture 4" descr="Woman ">
            <a:extLst>
              <a:ext uri="{FF2B5EF4-FFF2-40B4-BE49-F238E27FC236}">
                <a16:creationId xmlns:a16="http://schemas.microsoft.com/office/drawing/2014/main" id="{63507C1E-DD59-6C9A-267C-529C5161FB8B}"/>
              </a:ext>
            </a:extLst>
          </p:cNvPr>
          <p:cNvPicPr>
            <a:picLocks noChangeAspect="1" noChangeArrowheads="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119796" y="4970176"/>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n ">
            <a:extLst>
              <a:ext uri="{FF2B5EF4-FFF2-40B4-BE49-F238E27FC236}">
                <a16:creationId xmlns:a16="http://schemas.microsoft.com/office/drawing/2014/main" id="{107249AB-B620-DEDB-32C3-1948815FA692}"/>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99173" y="3562899"/>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oman ">
            <a:extLst>
              <a:ext uri="{FF2B5EF4-FFF2-40B4-BE49-F238E27FC236}">
                <a16:creationId xmlns:a16="http://schemas.microsoft.com/office/drawing/2014/main" id="{752A3225-2577-6C3E-0C14-1B65B2488A43}"/>
              </a:ext>
            </a:extLst>
          </p:cNvPr>
          <p:cNvPicPr>
            <a:picLocks noChangeAspect="1" noChangeArrowheads="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008198" y="2311770"/>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05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F0B65-2840-49DE-842D-D7BF88C74FA4}"/>
              </a:ext>
            </a:extLst>
          </p:cNvPr>
          <p:cNvSpPr>
            <a:spLocks noGrp="1"/>
          </p:cNvSpPr>
          <p:nvPr>
            <p:ph type="sldNum" sz="quarter" idx="12"/>
          </p:nvPr>
        </p:nvSpPr>
        <p:spPr/>
        <p:txBody>
          <a:bodyPr/>
          <a:lstStyle/>
          <a:p>
            <a:fld id="{092066E3-CA02-4CFD-B2F6-56999925DBAC}" type="slidenum">
              <a:rPr lang="en-US" smtClean="0"/>
              <a:pPr/>
              <a:t>33</a:t>
            </a:fld>
            <a:endParaRPr lang="en-US" dirty="0"/>
          </a:p>
        </p:txBody>
      </p:sp>
      <p:sp>
        <p:nvSpPr>
          <p:cNvPr id="3" name="Title 2">
            <a:extLst>
              <a:ext uri="{FF2B5EF4-FFF2-40B4-BE49-F238E27FC236}">
                <a16:creationId xmlns:a16="http://schemas.microsoft.com/office/drawing/2014/main" id="{88E2D677-59BA-4F43-B1B3-F48A6011B0F7}"/>
              </a:ext>
            </a:extLst>
          </p:cNvPr>
          <p:cNvSpPr>
            <a:spLocks noGrp="1"/>
          </p:cNvSpPr>
          <p:nvPr>
            <p:ph type="title"/>
          </p:nvPr>
        </p:nvSpPr>
        <p:spPr/>
        <p:txBody>
          <a:bodyPr>
            <a:normAutofit fontScale="90000"/>
          </a:bodyPr>
          <a:lstStyle/>
          <a:p>
            <a:r>
              <a:rPr lang="en-GB" dirty="0"/>
              <a:t>Those with a ‘flood prevention’ focus were also reflected in our qualitative research</a:t>
            </a:r>
          </a:p>
        </p:txBody>
      </p:sp>
      <p:sp>
        <p:nvSpPr>
          <p:cNvPr id="8" name="Speech Bubble: Rectangle with Corners Rounded 7">
            <a:extLst>
              <a:ext uri="{FF2B5EF4-FFF2-40B4-BE49-F238E27FC236}">
                <a16:creationId xmlns:a16="http://schemas.microsoft.com/office/drawing/2014/main" id="{069A1CA5-8324-47B0-86B5-8E290EB71CC9}"/>
              </a:ext>
            </a:extLst>
          </p:cNvPr>
          <p:cNvSpPr/>
          <p:nvPr/>
        </p:nvSpPr>
        <p:spPr>
          <a:xfrm>
            <a:off x="8951053" y="4801410"/>
            <a:ext cx="2798034" cy="1042266"/>
          </a:xfrm>
          <a:prstGeom prst="wedgeRoundRectCallout">
            <a:avLst>
              <a:gd name="adj1" fmla="val -57338"/>
              <a:gd name="adj2" fmla="val 8031"/>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“The reality of challenges faced are surprising and so ensuring people are informed of that will be somewhat beneficial”</a:t>
            </a:r>
          </a:p>
        </p:txBody>
      </p:sp>
      <p:sp>
        <p:nvSpPr>
          <p:cNvPr id="11" name="Speech Bubble: Rectangle with Corners Rounded 10">
            <a:extLst>
              <a:ext uri="{FF2B5EF4-FFF2-40B4-BE49-F238E27FC236}">
                <a16:creationId xmlns:a16="http://schemas.microsoft.com/office/drawing/2014/main" id="{76179DA1-0D5E-4D3B-893C-89F356383E02}"/>
              </a:ext>
            </a:extLst>
          </p:cNvPr>
          <p:cNvSpPr/>
          <p:nvPr/>
        </p:nvSpPr>
        <p:spPr>
          <a:xfrm>
            <a:off x="7197152" y="3316741"/>
            <a:ext cx="3582701" cy="1042266"/>
          </a:xfrm>
          <a:prstGeom prst="wedgeRoundRectCallout">
            <a:avLst>
              <a:gd name="adj1" fmla="val 55869"/>
              <a:gd name="adj2" fmla="val 1223"/>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“There needs to be concerted effort to ensure future generations are living in the best environment possible. Prevention is the only way to avoid more serious flooding and issues with waste water”</a:t>
            </a:r>
          </a:p>
        </p:txBody>
      </p:sp>
      <p:sp>
        <p:nvSpPr>
          <p:cNvPr id="12" name="Speech Bubble: Rectangle with Corners Rounded 11">
            <a:extLst>
              <a:ext uri="{FF2B5EF4-FFF2-40B4-BE49-F238E27FC236}">
                <a16:creationId xmlns:a16="http://schemas.microsoft.com/office/drawing/2014/main" id="{EABE90D6-26B1-419E-94D8-1FD79431FF99}"/>
              </a:ext>
            </a:extLst>
          </p:cNvPr>
          <p:cNvSpPr/>
          <p:nvPr/>
        </p:nvSpPr>
        <p:spPr>
          <a:xfrm>
            <a:off x="8481270" y="1700934"/>
            <a:ext cx="3267817" cy="1042266"/>
          </a:xfrm>
          <a:prstGeom prst="wedgeRoundRectCallout">
            <a:avLst>
              <a:gd name="adj1" fmla="val -56245"/>
              <a:gd name="adj2" fmla="val -1694"/>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“I agree completely with the fact that customers would want to see a plan for the long term, and particularly try to prevent any issues in the future rather than try to cure them”</a:t>
            </a:r>
          </a:p>
        </p:txBody>
      </p:sp>
      <p:sp>
        <p:nvSpPr>
          <p:cNvPr id="9" name="Text Placeholder 2">
            <a:extLst>
              <a:ext uri="{FF2B5EF4-FFF2-40B4-BE49-F238E27FC236}">
                <a16:creationId xmlns:a16="http://schemas.microsoft.com/office/drawing/2014/main" id="{701AC04D-9C94-4390-9111-8474BD1C6F9A}"/>
              </a:ext>
            </a:extLst>
          </p:cNvPr>
          <p:cNvSpPr txBox="1">
            <a:spLocks/>
          </p:cNvSpPr>
          <p:nvPr/>
        </p:nvSpPr>
        <p:spPr>
          <a:xfrm>
            <a:off x="1296535" y="1705141"/>
            <a:ext cx="5766995" cy="862587"/>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Customers see flooding as being truly devastating and something that needs to be avoided, whatever it takes to achieve that.  </a:t>
            </a:r>
            <a:r>
              <a:rPr lang="en-GB" sz="1400" b="1" dirty="0"/>
              <a:t>They do not want a situation in years to come when sewage flooding becomes the norm</a:t>
            </a:r>
            <a:r>
              <a:rPr lang="en-GB" sz="1400" dirty="0"/>
              <a:t>.  </a:t>
            </a:r>
            <a:endParaRPr lang="en-GB" dirty="0"/>
          </a:p>
          <a:p>
            <a:pPr marL="0" indent="0">
              <a:buNone/>
            </a:pPr>
            <a:endParaRPr lang="en-GB" dirty="0"/>
          </a:p>
        </p:txBody>
      </p:sp>
      <p:sp>
        <p:nvSpPr>
          <p:cNvPr id="4" name="Picture Placeholder 104">
            <a:extLst>
              <a:ext uri="{FF2B5EF4-FFF2-40B4-BE49-F238E27FC236}">
                <a16:creationId xmlns:a16="http://schemas.microsoft.com/office/drawing/2014/main" id="{B9DF5FDB-5F24-0A24-BF06-1E3DBA5E9DFC}"/>
              </a:ext>
            </a:extLst>
          </p:cNvPr>
          <p:cNvSpPr txBox="1">
            <a:spLocks noChangeAspect="1"/>
          </p:cNvSpPr>
          <p:nvPr/>
        </p:nvSpPr>
        <p:spPr>
          <a:xfrm>
            <a:off x="442913" y="1705141"/>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1"/>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104">
            <a:extLst>
              <a:ext uri="{FF2B5EF4-FFF2-40B4-BE49-F238E27FC236}">
                <a16:creationId xmlns:a16="http://schemas.microsoft.com/office/drawing/2014/main" id="{4EA7B71B-BC9C-712F-DEB9-59AFE51BF638}"/>
              </a:ext>
            </a:extLst>
          </p:cNvPr>
          <p:cNvSpPr txBox="1">
            <a:spLocks noChangeAspect="1"/>
          </p:cNvSpPr>
          <p:nvPr/>
        </p:nvSpPr>
        <p:spPr>
          <a:xfrm>
            <a:off x="442913" y="4697853"/>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3"/>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104">
            <a:extLst>
              <a:ext uri="{FF2B5EF4-FFF2-40B4-BE49-F238E27FC236}">
                <a16:creationId xmlns:a16="http://schemas.microsoft.com/office/drawing/2014/main" id="{43FE512D-08B8-8436-42BA-6551B9472313}"/>
              </a:ext>
            </a:extLst>
          </p:cNvPr>
          <p:cNvSpPr txBox="1">
            <a:spLocks noChangeAspect="1"/>
          </p:cNvSpPr>
          <p:nvPr/>
        </p:nvSpPr>
        <p:spPr>
          <a:xfrm>
            <a:off x="442913" y="2824973"/>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2"/>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 Placeholder 2">
            <a:extLst>
              <a:ext uri="{FF2B5EF4-FFF2-40B4-BE49-F238E27FC236}">
                <a16:creationId xmlns:a16="http://schemas.microsoft.com/office/drawing/2014/main" id="{B5062E72-E63E-2173-D99B-44CC3F623238}"/>
              </a:ext>
            </a:extLst>
          </p:cNvPr>
          <p:cNvSpPr txBox="1">
            <a:spLocks/>
          </p:cNvSpPr>
          <p:nvPr/>
        </p:nvSpPr>
        <p:spPr>
          <a:xfrm>
            <a:off x="1296535" y="2824973"/>
            <a:ext cx="5766995" cy="1463453"/>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They therefore voice support for a </a:t>
            </a:r>
            <a:r>
              <a:rPr lang="en-GB" sz="1400" b="1" dirty="0"/>
              <a:t>‘prevention not cure’ approach</a:t>
            </a:r>
            <a:r>
              <a:rPr lang="en-GB" sz="1400" dirty="0"/>
              <a:t>.  The belief is that climate change and population growth are long term trends that require a long term proactive plan.  Thus, they </a:t>
            </a:r>
            <a:r>
              <a:rPr lang="en-GB" sz="1400" b="1" dirty="0"/>
              <a:t>want DCWW to address the wastewater issues at source, believing this is the right thing to do for customers and the environment. </a:t>
            </a:r>
            <a:r>
              <a:rPr lang="en-GB" sz="1400" dirty="0"/>
              <a:t>Some of this work may involve working with other parties (developers for example) to produce more sustainable drainage solutions.  </a:t>
            </a:r>
          </a:p>
        </p:txBody>
      </p:sp>
      <p:sp>
        <p:nvSpPr>
          <p:cNvPr id="10" name="Text Placeholder 2">
            <a:extLst>
              <a:ext uri="{FF2B5EF4-FFF2-40B4-BE49-F238E27FC236}">
                <a16:creationId xmlns:a16="http://schemas.microsoft.com/office/drawing/2014/main" id="{04305587-29B4-C12E-C252-84D019B9C261}"/>
              </a:ext>
            </a:extLst>
          </p:cNvPr>
          <p:cNvSpPr txBox="1">
            <a:spLocks/>
          </p:cNvSpPr>
          <p:nvPr/>
        </p:nvSpPr>
        <p:spPr>
          <a:xfrm>
            <a:off x="1296535" y="4697853"/>
            <a:ext cx="5766995" cy="1032246"/>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That customers have been </a:t>
            </a:r>
            <a:r>
              <a:rPr lang="en-GB" sz="1400" b="1" dirty="0"/>
              <a:t>shocked by some of the facts and figures </a:t>
            </a:r>
            <a:r>
              <a:rPr lang="en-GB" sz="1400" dirty="0"/>
              <a:t>in the introductory DWMP literature and E-learning module highlights the </a:t>
            </a:r>
            <a:r>
              <a:rPr lang="en-GB" sz="1400" b="1" dirty="0"/>
              <a:t>importance of the public needing education on wastewater </a:t>
            </a:r>
            <a:r>
              <a:rPr lang="en-GB" sz="1400" dirty="0"/>
              <a:t>– in particular on how flushing the wrong items can exacerbate the problem.</a:t>
            </a:r>
            <a:endParaRPr lang="en-GB" dirty="0"/>
          </a:p>
          <a:p>
            <a:pPr marL="0" indent="0">
              <a:buNone/>
            </a:pPr>
            <a:endParaRPr lang="en-GB" dirty="0"/>
          </a:p>
        </p:txBody>
      </p:sp>
      <p:pic>
        <p:nvPicPr>
          <p:cNvPr id="16" name="Picture 2" descr="Man ">
            <a:extLst>
              <a:ext uri="{FF2B5EF4-FFF2-40B4-BE49-F238E27FC236}">
                <a16:creationId xmlns:a16="http://schemas.microsoft.com/office/drawing/2014/main" id="{2F349318-923A-BB2F-F3D7-EC8B7B128B76}"/>
              </a:ext>
            </a:extLst>
          </p:cNvPr>
          <p:cNvPicPr>
            <a:picLocks noChangeAspect="1" noChangeArrowheads="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55523" y="2104939"/>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Woman ">
            <a:extLst>
              <a:ext uri="{FF2B5EF4-FFF2-40B4-BE49-F238E27FC236}">
                <a16:creationId xmlns:a16="http://schemas.microsoft.com/office/drawing/2014/main" id="{6CB2286F-3141-0FC6-E7CE-4BEEB08C1889}"/>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008198" y="3718603"/>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an ">
            <a:extLst>
              <a:ext uri="{FF2B5EF4-FFF2-40B4-BE49-F238E27FC236}">
                <a16:creationId xmlns:a16="http://schemas.microsoft.com/office/drawing/2014/main" id="{AF19853A-110C-454F-A483-4E113982D47E}"/>
              </a:ext>
            </a:extLst>
          </p:cNvPr>
          <p:cNvPicPr>
            <a:picLocks noChangeAspect="1" noChangeArrowheads="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77840" y="5213976"/>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D3CDE-5EF1-ED3E-997D-2E9133D731A8}"/>
              </a:ext>
            </a:extLst>
          </p:cNvPr>
          <p:cNvSpPr>
            <a:spLocks noGrp="1"/>
          </p:cNvSpPr>
          <p:nvPr>
            <p:ph type="sldNum" sz="quarter" idx="12"/>
          </p:nvPr>
        </p:nvSpPr>
        <p:spPr/>
        <p:txBody>
          <a:bodyPr/>
          <a:lstStyle/>
          <a:p>
            <a:fld id="{092066E3-CA02-4CFD-B2F6-56999925DBAC}" type="slidenum">
              <a:rPr lang="en-US" smtClean="0"/>
              <a:pPr/>
              <a:t>34</a:t>
            </a:fld>
            <a:endParaRPr lang="en-US" dirty="0"/>
          </a:p>
        </p:txBody>
      </p:sp>
      <p:sp>
        <p:nvSpPr>
          <p:cNvPr id="3" name="Title 2">
            <a:extLst>
              <a:ext uri="{FF2B5EF4-FFF2-40B4-BE49-F238E27FC236}">
                <a16:creationId xmlns:a16="http://schemas.microsoft.com/office/drawing/2014/main" id="{109F884B-F9BE-F756-5818-F4BCA265C897}"/>
              </a:ext>
            </a:extLst>
          </p:cNvPr>
          <p:cNvSpPr>
            <a:spLocks noGrp="1"/>
          </p:cNvSpPr>
          <p:nvPr>
            <p:ph type="title"/>
          </p:nvPr>
        </p:nvSpPr>
        <p:spPr>
          <a:xfrm>
            <a:off x="442913" y="365126"/>
            <a:ext cx="11529347" cy="545694"/>
          </a:xfrm>
        </p:spPr>
        <p:txBody>
          <a:bodyPr>
            <a:normAutofit fontScale="90000"/>
          </a:bodyPr>
          <a:lstStyle/>
          <a:p>
            <a:r>
              <a:rPr lang="en-US" dirty="0"/>
              <a:t>For non-household customers, increasing pipe sizes is most important; educating customers is least important</a:t>
            </a:r>
            <a:endParaRPr lang="en-GB" dirty="0"/>
          </a:p>
        </p:txBody>
      </p:sp>
      <p:sp>
        <p:nvSpPr>
          <p:cNvPr id="4" name="Text Placeholder 3">
            <a:extLst>
              <a:ext uri="{FF2B5EF4-FFF2-40B4-BE49-F238E27FC236}">
                <a16:creationId xmlns:a16="http://schemas.microsoft.com/office/drawing/2014/main" id="{DDC74C82-4D59-60D3-EF28-DBEFAE2F648E}"/>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800" dirty="0">
                <a:solidFill>
                  <a:schemeClr val="tx2"/>
                </a:solidFill>
              </a:rPr>
              <a:t>Base: Welsh Water household customers (509)</a:t>
            </a:r>
            <a:endParaRPr lang="en-GB" sz="800" dirty="0">
              <a:solidFill>
                <a:schemeClr val="tx2"/>
              </a:solidFill>
            </a:endParaRPr>
          </a:p>
        </p:txBody>
      </p:sp>
      <p:graphicFrame>
        <p:nvGraphicFramePr>
          <p:cNvPr id="9" name="Chart 8">
            <a:extLst>
              <a:ext uri="{FF2B5EF4-FFF2-40B4-BE49-F238E27FC236}">
                <a16:creationId xmlns:a16="http://schemas.microsoft.com/office/drawing/2014/main" id="{4273A9F6-4BE5-1A75-DD4F-3C159E821027}"/>
              </a:ext>
            </a:extLst>
          </p:cNvPr>
          <p:cNvGraphicFramePr/>
          <p:nvPr/>
        </p:nvGraphicFramePr>
        <p:xfrm>
          <a:off x="442912" y="1157591"/>
          <a:ext cx="11306174" cy="5203362"/>
        </p:xfrm>
        <a:graphic>
          <a:graphicData uri="http://schemas.openxmlformats.org/drawingml/2006/chart">
            <c:chart xmlns:c="http://schemas.openxmlformats.org/drawingml/2006/chart" xmlns:r="http://schemas.openxmlformats.org/officeDocument/2006/relationships" r:id="rId2"/>
          </a:graphicData>
        </a:graphic>
      </p:graphicFrame>
      <p:sp>
        <p:nvSpPr>
          <p:cNvPr id="10" name="Arrow: Left-Right 9">
            <a:extLst>
              <a:ext uri="{FF2B5EF4-FFF2-40B4-BE49-F238E27FC236}">
                <a16:creationId xmlns:a16="http://schemas.microsoft.com/office/drawing/2014/main" id="{D412F617-ECAB-AF70-95CE-E99CF41E0ACC}"/>
              </a:ext>
            </a:extLst>
          </p:cNvPr>
          <p:cNvSpPr/>
          <p:nvPr/>
        </p:nvSpPr>
        <p:spPr>
          <a:xfrm>
            <a:off x="442911" y="1396049"/>
            <a:ext cx="11306173" cy="545694"/>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F2B3C41-4742-A6D4-FCDF-DDEFDEB9F91A}"/>
              </a:ext>
            </a:extLst>
          </p:cNvPr>
          <p:cNvSpPr txBox="1"/>
          <p:nvPr/>
        </p:nvSpPr>
        <p:spPr>
          <a:xfrm>
            <a:off x="661480" y="1807243"/>
            <a:ext cx="1605064" cy="405191"/>
          </a:xfrm>
          <a:prstGeom prst="rect">
            <a:avLst/>
          </a:prstGeom>
          <a:noFill/>
        </p:spPr>
        <p:txBody>
          <a:bodyPr wrap="none" rtlCol="0" anchor="ctr">
            <a:noAutofit/>
          </a:bodyPr>
          <a:lstStyle/>
          <a:p>
            <a:pPr algn="ctr">
              <a:lnSpc>
                <a:spcPct val="110000"/>
              </a:lnSpc>
              <a:spcAft>
                <a:spcPts val="600"/>
              </a:spcAft>
            </a:pPr>
            <a:r>
              <a:rPr lang="en-US" sz="1400" b="1" dirty="0">
                <a:solidFill>
                  <a:schemeClr val="accent1"/>
                </a:solidFill>
              </a:rPr>
              <a:t>More important</a:t>
            </a:r>
            <a:endParaRPr lang="en-GB" sz="1400" b="1" dirty="0">
              <a:solidFill>
                <a:schemeClr val="accent1"/>
              </a:solidFill>
            </a:endParaRPr>
          </a:p>
        </p:txBody>
      </p:sp>
      <p:sp>
        <p:nvSpPr>
          <p:cNvPr id="12" name="TextBox 11">
            <a:extLst>
              <a:ext uri="{FF2B5EF4-FFF2-40B4-BE49-F238E27FC236}">
                <a16:creationId xmlns:a16="http://schemas.microsoft.com/office/drawing/2014/main" id="{923BBE85-A908-E50A-61B1-56DA63CFDAAE}"/>
              </a:ext>
            </a:extLst>
          </p:cNvPr>
          <p:cNvSpPr txBox="1"/>
          <p:nvPr/>
        </p:nvSpPr>
        <p:spPr>
          <a:xfrm>
            <a:off x="9925456" y="1807243"/>
            <a:ext cx="1605064" cy="405191"/>
          </a:xfrm>
          <a:prstGeom prst="rect">
            <a:avLst/>
          </a:prstGeom>
          <a:noFill/>
        </p:spPr>
        <p:txBody>
          <a:bodyPr wrap="none" rtlCol="0" anchor="ctr">
            <a:noAutofit/>
          </a:bodyPr>
          <a:lstStyle/>
          <a:p>
            <a:pPr algn="ctr">
              <a:lnSpc>
                <a:spcPct val="110000"/>
              </a:lnSpc>
              <a:spcAft>
                <a:spcPts val="600"/>
              </a:spcAft>
            </a:pPr>
            <a:r>
              <a:rPr lang="en-US" sz="1400" b="1" dirty="0">
                <a:solidFill>
                  <a:schemeClr val="accent1"/>
                </a:solidFill>
              </a:rPr>
              <a:t>Less important</a:t>
            </a:r>
            <a:endParaRPr lang="en-GB" sz="1400" b="1" dirty="0">
              <a:solidFill>
                <a:schemeClr val="accent1"/>
              </a:solidFill>
            </a:endParaRPr>
          </a:p>
        </p:txBody>
      </p:sp>
      <p:sp>
        <p:nvSpPr>
          <p:cNvPr id="5" name="Speech Bubble: Rectangle with Corners Rounded 4">
            <a:extLst>
              <a:ext uri="{FF2B5EF4-FFF2-40B4-BE49-F238E27FC236}">
                <a16:creationId xmlns:a16="http://schemas.microsoft.com/office/drawing/2014/main" id="{B38C4B5A-7A84-A735-A52D-EE2E212096E7}"/>
              </a:ext>
            </a:extLst>
          </p:cNvPr>
          <p:cNvSpPr/>
          <p:nvPr/>
        </p:nvSpPr>
        <p:spPr>
          <a:xfrm>
            <a:off x="1157685" y="2344548"/>
            <a:ext cx="1702961" cy="405190"/>
          </a:xfrm>
          <a:prstGeom prst="wedgeRoundRectCallout">
            <a:avLst>
              <a:gd name="adj1" fmla="val 3623"/>
              <a:gd name="adj2" fmla="val 120321"/>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Top two areas swap places vs. households</a:t>
            </a:r>
          </a:p>
        </p:txBody>
      </p:sp>
      <p:sp>
        <p:nvSpPr>
          <p:cNvPr id="6" name="Speech Bubble: Rectangle with Corners Rounded 5">
            <a:extLst>
              <a:ext uri="{FF2B5EF4-FFF2-40B4-BE49-F238E27FC236}">
                <a16:creationId xmlns:a16="http://schemas.microsoft.com/office/drawing/2014/main" id="{A58AE215-E0DF-19CD-8E64-6F7CE55FA2C9}"/>
              </a:ext>
            </a:extLst>
          </p:cNvPr>
          <p:cNvSpPr/>
          <p:nvPr/>
        </p:nvSpPr>
        <p:spPr>
          <a:xfrm>
            <a:off x="9689284" y="3132867"/>
            <a:ext cx="1503028" cy="405190"/>
          </a:xfrm>
          <a:prstGeom prst="wedgeRoundRectCallout">
            <a:avLst>
              <a:gd name="adj1" fmla="val 31702"/>
              <a:gd name="adj2" fmla="val 128603"/>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Education came joint last for households</a:t>
            </a:r>
          </a:p>
        </p:txBody>
      </p:sp>
    </p:spTree>
    <p:extLst>
      <p:ext uri="{BB962C8B-B14F-4D97-AF65-F5344CB8AC3E}">
        <p14:creationId xmlns:p14="http://schemas.microsoft.com/office/powerpoint/2010/main" val="164217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D3CDE-5EF1-ED3E-997D-2E9133D731A8}"/>
              </a:ext>
            </a:extLst>
          </p:cNvPr>
          <p:cNvSpPr>
            <a:spLocks noGrp="1"/>
          </p:cNvSpPr>
          <p:nvPr>
            <p:ph type="sldNum" sz="quarter" idx="12"/>
          </p:nvPr>
        </p:nvSpPr>
        <p:spPr/>
        <p:txBody>
          <a:bodyPr/>
          <a:lstStyle/>
          <a:p>
            <a:fld id="{092066E3-CA02-4CFD-B2F6-56999925DBAC}" type="slidenum">
              <a:rPr lang="en-US" smtClean="0"/>
              <a:pPr/>
              <a:t>35</a:t>
            </a:fld>
            <a:endParaRPr lang="en-US" dirty="0"/>
          </a:p>
        </p:txBody>
      </p:sp>
      <p:sp>
        <p:nvSpPr>
          <p:cNvPr id="3" name="Title 2">
            <a:extLst>
              <a:ext uri="{FF2B5EF4-FFF2-40B4-BE49-F238E27FC236}">
                <a16:creationId xmlns:a16="http://schemas.microsoft.com/office/drawing/2014/main" id="{109F884B-F9BE-F756-5818-F4BCA265C897}"/>
              </a:ext>
            </a:extLst>
          </p:cNvPr>
          <p:cNvSpPr>
            <a:spLocks noGrp="1"/>
          </p:cNvSpPr>
          <p:nvPr>
            <p:ph type="title"/>
          </p:nvPr>
        </p:nvSpPr>
        <p:spPr/>
        <p:txBody>
          <a:bodyPr>
            <a:normAutofit fontScale="90000"/>
          </a:bodyPr>
          <a:lstStyle/>
          <a:p>
            <a:r>
              <a:rPr lang="en-US" dirty="0"/>
              <a:t>Non-household customers are more strongly in favor of high investment option across all plan areas, compared to Household customers</a:t>
            </a:r>
            <a:endParaRPr lang="en-GB" dirty="0"/>
          </a:p>
        </p:txBody>
      </p:sp>
      <p:graphicFrame>
        <p:nvGraphicFramePr>
          <p:cNvPr id="6" name="Chart 5">
            <a:extLst>
              <a:ext uri="{FF2B5EF4-FFF2-40B4-BE49-F238E27FC236}">
                <a16:creationId xmlns:a16="http://schemas.microsoft.com/office/drawing/2014/main" id="{E368FD5E-ADEF-92DA-FAC7-0F2046277333}"/>
              </a:ext>
            </a:extLst>
          </p:cNvPr>
          <p:cNvGraphicFramePr/>
          <p:nvPr/>
        </p:nvGraphicFramePr>
        <p:xfrm>
          <a:off x="442911" y="2011144"/>
          <a:ext cx="11306175" cy="43498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DC74C82-4D59-60D3-EF28-DBEFAE2F648E}"/>
              </a:ext>
            </a:extLst>
          </p:cNvPr>
          <p:cNvSpPr txBox="1">
            <a:spLocks/>
          </p:cNvSpPr>
          <p:nvPr/>
        </p:nvSpPr>
        <p:spPr>
          <a:xfrm>
            <a:off x="442913" y="6416675"/>
            <a:ext cx="10885487" cy="33020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800" dirty="0">
                <a:solidFill>
                  <a:schemeClr val="tx2"/>
                </a:solidFill>
              </a:rPr>
              <a:t>Base: Welsh Water household customers (509), Welsh Water non-household customers (100)</a:t>
            </a:r>
            <a:endParaRPr lang="en-GB" sz="800" dirty="0">
              <a:solidFill>
                <a:schemeClr val="tx2"/>
              </a:solidFill>
            </a:endParaRPr>
          </a:p>
        </p:txBody>
      </p:sp>
      <p:sp>
        <p:nvSpPr>
          <p:cNvPr id="5" name="Text Placeholder 5">
            <a:extLst>
              <a:ext uri="{FF2B5EF4-FFF2-40B4-BE49-F238E27FC236}">
                <a16:creationId xmlns:a16="http://schemas.microsoft.com/office/drawing/2014/main" id="{8D515DBB-7A00-ECA2-4C0E-018D11B8D1C0}"/>
              </a:ext>
            </a:extLst>
          </p:cNvPr>
          <p:cNvSpPr txBox="1">
            <a:spLocks/>
          </p:cNvSpPr>
          <p:nvPr/>
        </p:nvSpPr>
        <p:spPr>
          <a:xfrm>
            <a:off x="454026" y="1315696"/>
            <a:ext cx="5570537" cy="347724"/>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solidFill>
              </a:rPr>
              <a:t>Preference for high investment areas</a:t>
            </a:r>
            <a:endParaRPr lang="en-GB" sz="1800" b="1" dirty="0">
              <a:solidFill>
                <a:schemeClr val="accent2"/>
              </a:solidFill>
            </a:endParaRPr>
          </a:p>
        </p:txBody>
      </p:sp>
      <p:sp>
        <p:nvSpPr>
          <p:cNvPr id="8" name="Text Placeholder 6">
            <a:extLst>
              <a:ext uri="{FF2B5EF4-FFF2-40B4-BE49-F238E27FC236}">
                <a16:creationId xmlns:a16="http://schemas.microsoft.com/office/drawing/2014/main" id="{598CBBC4-36A2-CED7-82E5-F252A9697D33}"/>
              </a:ext>
            </a:extLst>
          </p:cNvPr>
          <p:cNvSpPr txBox="1">
            <a:spLocks/>
          </p:cNvSpPr>
          <p:nvPr/>
        </p:nvSpPr>
        <p:spPr>
          <a:xfrm>
            <a:off x="454026" y="1663420"/>
            <a:ext cx="5570537" cy="29335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Welsh Water household and non-household customers</a:t>
            </a:r>
            <a:endParaRPr lang="en-GB" sz="1200" dirty="0"/>
          </a:p>
        </p:txBody>
      </p:sp>
    </p:spTree>
    <p:extLst>
      <p:ext uri="{BB962C8B-B14F-4D97-AF65-F5344CB8AC3E}">
        <p14:creationId xmlns:p14="http://schemas.microsoft.com/office/powerpoint/2010/main" val="1773710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E7A74F-215E-43CE-8C5D-68A95574AFB0}"/>
              </a:ext>
            </a:extLst>
          </p:cNvPr>
          <p:cNvSpPr>
            <a:spLocks noGrp="1"/>
          </p:cNvSpPr>
          <p:nvPr>
            <p:ph type="body" sz="quarter" idx="10"/>
          </p:nvPr>
        </p:nvSpPr>
        <p:spPr/>
        <p:txBody>
          <a:bodyPr>
            <a:normAutofit/>
          </a:bodyPr>
          <a:lstStyle/>
          <a:p>
            <a:r>
              <a:rPr lang="en-US" sz="3200" dirty="0"/>
              <a:t>Future engagement with the DWMP</a:t>
            </a:r>
          </a:p>
        </p:txBody>
      </p:sp>
      <p:sp>
        <p:nvSpPr>
          <p:cNvPr id="2" name="Slide Number Placeholder 1">
            <a:extLst>
              <a:ext uri="{FF2B5EF4-FFF2-40B4-BE49-F238E27FC236}">
                <a16:creationId xmlns:a16="http://schemas.microsoft.com/office/drawing/2014/main" id="{2033B34C-22EA-4096-9328-FB57BB650AFE}"/>
              </a:ext>
            </a:extLst>
          </p:cNvPr>
          <p:cNvSpPr>
            <a:spLocks noGrp="1"/>
          </p:cNvSpPr>
          <p:nvPr>
            <p:ph type="sldNum" sz="quarter" idx="36"/>
          </p:nvPr>
        </p:nvSpPr>
        <p:spPr/>
        <p:txBody>
          <a:bodyPr/>
          <a:lstStyle/>
          <a:p>
            <a:fld id="{092066E3-CA02-4CFD-B2F6-56999925DBAC}" type="slidenum">
              <a:rPr lang="en-US" smtClean="0"/>
              <a:pPr/>
              <a:t>36</a:t>
            </a:fld>
            <a:endParaRPr lang="en-US" dirty="0"/>
          </a:p>
        </p:txBody>
      </p:sp>
      <p:pic>
        <p:nvPicPr>
          <p:cNvPr id="5" name="Picture Placeholder 4">
            <a:extLst>
              <a:ext uri="{FF2B5EF4-FFF2-40B4-BE49-F238E27FC236}">
                <a16:creationId xmlns:a16="http://schemas.microsoft.com/office/drawing/2014/main" id="{3F77DDBB-CADC-426A-AD64-A48CDE8780A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1333500" y="441324"/>
            <a:ext cx="9525000" cy="4219067"/>
          </a:xfrm>
        </p:spPr>
      </p:pic>
    </p:spTree>
    <p:extLst>
      <p:ext uri="{BB962C8B-B14F-4D97-AF65-F5344CB8AC3E}">
        <p14:creationId xmlns:p14="http://schemas.microsoft.com/office/powerpoint/2010/main" val="1779380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43F7E-9D84-4DCA-8B14-A3F2E657F9A8}"/>
              </a:ext>
            </a:extLst>
          </p:cNvPr>
          <p:cNvSpPr>
            <a:spLocks noGrp="1"/>
          </p:cNvSpPr>
          <p:nvPr>
            <p:ph type="body" sz="quarter" idx="18"/>
          </p:nvPr>
        </p:nvSpPr>
        <p:spPr>
          <a:xfrm>
            <a:off x="4762046" y="3147344"/>
            <a:ext cx="6566354" cy="563312"/>
          </a:xfrm>
        </p:spPr>
        <p:txBody>
          <a:bodyPr/>
          <a:lstStyle/>
          <a:p>
            <a:pPr algn="ctr"/>
            <a:r>
              <a:rPr lang="en-GB" sz="2400" b="0" i="1" dirty="0"/>
              <a:t>“Reading through the documents over the past two weeks has been a real education.  I naturally understood that water waste needed to be disposed of responsibly, but didn’t really understand the implications on myself, other customers and the environment.  Having a greater understanding has made me feel more invested in the process and I would like to build on this investment in the future”</a:t>
            </a:r>
          </a:p>
        </p:txBody>
      </p:sp>
      <p:sp>
        <p:nvSpPr>
          <p:cNvPr id="3" name="Slide Number Placeholder 2">
            <a:extLst>
              <a:ext uri="{FF2B5EF4-FFF2-40B4-BE49-F238E27FC236}">
                <a16:creationId xmlns:a16="http://schemas.microsoft.com/office/drawing/2014/main" id="{EC418209-FEE6-41AA-A291-572D713EFD5F}"/>
              </a:ext>
            </a:extLst>
          </p:cNvPr>
          <p:cNvSpPr>
            <a:spLocks noGrp="1"/>
          </p:cNvSpPr>
          <p:nvPr>
            <p:ph type="sldNum" sz="quarter" idx="36"/>
          </p:nvPr>
        </p:nvSpPr>
        <p:spPr/>
        <p:txBody>
          <a:bodyPr/>
          <a:lstStyle/>
          <a:p>
            <a:fld id="{092066E3-CA02-4CFD-B2F6-56999925DBAC}" type="slidenum">
              <a:rPr lang="en-US" smtClean="0"/>
              <a:pPr/>
              <a:t>37</a:t>
            </a:fld>
            <a:endParaRPr lang="en-US" dirty="0"/>
          </a:p>
        </p:txBody>
      </p:sp>
      <p:pic>
        <p:nvPicPr>
          <p:cNvPr id="6" name="Picture Placeholder 5">
            <a:extLst>
              <a:ext uri="{FF2B5EF4-FFF2-40B4-BE49-F238E27FC236}">
                <a16:creationId xmlns:a16="http://schemas.microsoft.com/office/drawing/2014/main" id="{102918A3-B3DD-49AD-8446-61462638A28C}"/>
              </a:ext>
            </a:extLst>
          </p:cNvPr>
          <p:cNvPicPr>
            <a:picLocks noGrp="1" noChangeAspect="1"/>
          </p:cNvPicPr>
          <p:nvPr>
            <p:ph type="pic" sz="quarter" idx="32"/>
          </p:nvPr>
        </p:nvPicPr>
        <p:blipFill rotWithShape="1">
          <a:blip r:embed="rId2" cstate="screen">
            <a:extLst>
              <a:ext uri="{28A0092B-C50C-407E-A947-70E740481C1C}">
                <a14:useLocalDpi xmlns:a14="http://schemas.microsoft.com/office/drawing/2010/main"/>
              </a:ext>
            </a:extLst>
          </a:blip>
          <a:srcRect/>
          <a:stretch/>
        </p:blipFill>
        <p:spPr>
          <a:xfrm>
            <a:off x="629586" y="618480"/>
            <a:ext cx="3291231" cy="5818992"/>
          </a:xfrm>
        </p:spPr>
      </p:pic>
    </p:spTree>
    <p:extLst>
      <p:ext uri="{BB962C8B-B14F-4D97-AF65-F5344CB8AC3E}">
        <p14:creationId xmlns:p14="http://schemas.microsoft.com/office/powerpoint/2010/main" val="2860080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6318C76C-BCB9-25E2-BCC0-8252557501DD}"/>
              </a:ext>
            </a:extLst>
          </p:cNvPr>
          <p:cNvGraphicFramePr/>
          <p:nvPr>
            <p:extLst>
              <p:ext uri="{D42A27DB-BD31-4B8C-83A1-F6EECF244321}">
                <p14:modId xmlns:p14="http://schemas.microsoft.com/office/powerpoint/2010/main" val="1496528499"/>
              </p:ext>
            </p:extLst>
          </p:nvPr>
        </p:nvGraphicFramePr>
        <p:xfrm>
          <a:off x="3040543" y="4540972"/>
          <a:ext cx="8570912" cy="1709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95F0B65-2840-49DE-842D-D7BF88C74FA4}"/>
              </a:ext>
            </a:extLst>
          </p:cNvPr>
          <p:cNvSpPr>
            <a:spLocks noGrp="1"/>
          </p:cNvSpPr>
          <p:nvPr>
            <p:ph type="sldNum" sz="quarter" idx="12"/>
          </p:nvPr>
        </p:nvSpPr>
        <p:spPr/>
        <p:txBody>
          <a:bodyPr/>
          <a:lstStyle/>
          <a:p>
            <a:fld id="{092066E3-CA02-4CFD-B2F6-56999925DBAC}" type="slidenum">
              <a:rPr lang="en-US" smtClean="0"/>
              <a:pPr/>
              <a:t>38</a:t>
            </a:fld>
            <a:endParaRPr lang="en-US" dirty="0"/>
          </a:p>
        </p:txBody>
      </p:sp>
      <p:sp>
        <p:nvSpPr>
          <p:cNvPr id="3" name="Title 2">
            <a:extLst>
              <a:ext uri="{FF2B5EF4-FFF2-40B4-BE49-F238E27FC236}">
                <a16:creationId xmlns:a16="http://schemas.microsoft.com/office/drawing/2014/main" id="{88E2D677-59BA-4F43-B1B3-F48A6011B0F7}"/>
              </a:ext>
            </a:extLst>
          </p:cNvPr>
          <p:cNvSpPr>
            <a:spLocks noGrp="1"/>
          </p:cNvSpPr>
          <p:nvPr>
            <p:ph type="title"/>
          </p:nvPr>
        </p:nvSpPr>
        <p:spPr/>
        <p:txBody>
          <a:bodyPr>
            <a:normAutofit fontScale="90000"/>
          </a:bodyPr>
          <a:lstStyle/>
          <a:p>
            <a:r>
              <a:rPr lang="en-GB" dirty="0"/>
              <a:t>Amongst our informed customers, there has been a high level of desire to engage further in the DWMP as the plans are developed and implemented</a:t>
            </a:r>
          </a:p>
        </p:txBody>
      </p:sp>
      <p:sp>
        <p:nvSpPr>
          <p:cNvPr id="5" name="Rectangle: Rounded Corners 4">
            <a:extLst>
              <a:ext uri="{FF2B5EF4-FFF2-40B4-BE49-F238E27FC236}">
                <a16:creationId xmlns:a16="http://schemas.microsoft.com/office/drawing/2014/main" id="{35AA82C8-AE4A-4438-A43E-C6F2C052171E}"/>
              </a:ext>
            </a:extLst>
          </p:cNvPr>
          <p:cNvSpPr/>
          <p:nvPr/>
        </p:nvSpPr>
        <p:spPr>
          <a:xfrm>
            <a:off x="711651" y="2881814"/>
            <a:ext cx="2166257"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Step 1</a:t>
            </a:r>
          </a:p>
        </p:txBody>
      </p:sp>
      <p:sp>
        <p:nvSpPr>
          <p:cNvPr id="6" name="Rectangle: Rounded Corners 5">
            <a:extLst>
              <a:ext uri="{FF2B5EF4-FFF2-40B4-BE49-F238E27FC236}">
                <a16:creationId xmlns:a16="http://schemas.microsoft.com/office/drawing/2014/main" id="{9458C09B-63F0-4364-A831-8323B1389FDF}"/>
              </a:ext>
            </a:extLst>
          </p:cNvPr>
          <p:cNvSpPr/>
          <p:nvPr/>
        </p:nvSpPr>
        <p:spPr>
          <a:xfrm>
            <a:off x="711650" y="4938675"/>
            <a:ext cx="2166257"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Step 2</a:t>
            </a:r>
          </a:p>
        </p:txBody>
      </p:sp>
      <p:sp>
        <p:nvSpPr>
          <p:cNvPr id="10" name="Rectangle 9">
            <a:extLst>
              <a:ext uri="{FF2B5EF4-FFF2-40B4-BE49-F238E27FC236}">
                <a16:creationId xmlns:a16="http://schemas.microsoft.com/office/drawing/2014/main" id="{AA51771A-BA2C-45F8-B515-23715D0E450B}"/>
              </a:ext>
            </a:extLst>
          </p:cNvPr>
          <p:cNvSpPr/>
          <p:nvPr/>
        </p:nvSpPr>
        <p:spPr>
          <a:xfrm>
            <a:off x="442912" y="1424619"/>
            <a:ext cx="10885488" cy="545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accent1"/>
                </a:solidFill>
              </a:rPr>
              <a:t>How has this desire for engagement with the DWMP emanated throughout the research process?</a:t>
            </a:r>
          </a:p>
        </p:txBody>
      </p:sp>
      <p:graphicFrame>
        <p:nvGraphicFramePr>
          <p:cNvPr id="4" name="Diagram 3">
            <a:extLst>
              <a:ext uri="{FF2B5EF4-FFF2-40B4-BE49-F238E27FC236}">
                <a16:creationId xmlns:a16="http://schemas.microsoft.com/office/drawing/2014/main" id="{1702BDDF-16FE-187F-618B-F37F38D858CD}"/>
              </a:ext>
            </a:extLst>
          </p:cNvPr>
          <p:cNvGraphicFramePr/>
          <p:nvPr>
            <p:extLst>
              <p:ext uri="{D42A27DB-BD31-4B8C-83A1-F6EECF244321}">
                <p14:modId xmlns:p14="http://schemas.microsoft.com/office/powerpoint/2010/main" val="3095242952"/>
              </p:ext>
            </p:extLst>
          </p:nvPr>
        </p:nvGraphicFramePr>
        <p:xfrm>
          <a:off x="3040543" y="2484112"/>
          <a:ext cx="8570912" cy="17098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1698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784B-DE17-F849-88F3-B7E373E1642C}"/>
              </a:ext>
            </a:extLst>
          </p:cNvPr>
          <p:cNvSpPr>
            <a:spLocks noGrp="1"/>
          </p:cNvSpPr>
          <p:nvPr>
            <p:ph type="title"/>
          </p:nvPr>
        </p:nvSpPr>
        <p:spPr/>
        <p:txBody>
          <a:bodyPr>
            <a:normAutofit fontScale="90000"/>
          </a:bodyPr>
          <a:lstStyle/>
          <a:p>
            <a:r>
              <a:rPr lang="en-GB" dirty="0"/>
              <a:t>The rationale from these informed customers for future involvement is about transparency and having a say in what </a:t>
            </a:r>
            <a:r>
              <a:rPr lang="en-GB" u="sng" dirty="0"/>
              <a:t>directly</a:t>
            </a:r>
            <a:r>
              <a:rPr lang="en-GB" dirty="0"/>
              <a:t> involves them </a:t>
            </a:r>
          </a:p>
        </p:txBody>
      </p:sp>
      <p:pic>
        <p:nvPicPr>
          <p:cNvPr id="15" name="Picture Placeholder 14">
            <a:extLst>
              <a:ext uri="{FF2B5EF4-FFF2-40B4-BE49-F238E27FC236}">
                <a16:creationId xmlns:a16="http://schemas.microsoft.com/office/drawing/2014/main" id="{EE8E470A-756D-8797-3AA5-1FE52770FF99}"/>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p:blipFill>
        <p:spPr>
          <a:xfrm>
            <a:off x="0" y="1535291"/>
            <a:ext cx="3720748" cy="4436708"/>
          </a:xfrm>
        </p:spPr>
      </p:pic>
      <p:sp>
        <p:nvSpPr>
          <p:cNvPr id="6" name="Slide Number Placeholder 5">
            <a:extLst>
              <a:ext uri="{FF2B5EF4-FFF2-40B4-BE49-F238E27FC236}">
                <a16:creationId xmlns:a16="http://schemas.microsoft.com/office/drawing/2014/main" id="{CA2385C4-2BAC-5042-9488-3FF200772FA7}"/>
              </a:ext>
            </a:extLst>
          </p:cNvPr>
          <p:cNvSpPr>
            <a:spLocks noGrp="1"/>
          </p:cNvSpPr>
          <p:nvPr>
            <p:ph type="sldNum" sz="quarter" idx="27"/>
          </p:nvPr>
        </p:nvSpPr>
        <p:spPr>
          <a:xfrm>
            <a:off x="11328400" y="6437472"/>
            <a:ext cx="863600" cy="365125"/>
          </a:xfrm>
        </p:spPr>
        <p:txBody>
          <a:bodyPr/>
          <a:lstStyle/>
          <a:p>
            <a:fld id="{092066E3-CA02-4CFD-B2F6-56999925DBAC}" type="slidenum">
              <a:rPr lang="en-US" smtClean="0"/>
              <a:pPr/>
              <a:t>39</a:t>
            </a:fld>
            <a:endParaRPr lang="en-US" dirty="0"/>
          </a:p>
        </p:txBody>
      </p:sp>
      <p:sp>
        <p:nvSpPr>
          <p:cNvPr id="5" name="TextBox 4">
            <a:extLst>
              <a:ext uri="{FF2B5EF4-FFF2-40B4-BE49-F238E27FC236}">
                <a16:creationId xmlns:a16="http://schemas.microsoft.com/office/drawing/2014/main" id="{935D6181-CEA2-4213-640A-2E08260A4269}"/>
              </a:ext>
            </a:extLst>
          </p:cNvPr>
          <p:cNvSpPr txBox="1"/>
          <p:nvPr/>
        </p:nvSpPr>
        <p:spPr>
          <a:xfrm>
            <a:off x="4190260" y="1810500"/>
            <a:ext cx="7558828" cy="2092881"/>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sz="1400" dirty="0"/>
              <a:t>To see how their </a:t>
            </a:r>
            <a:r>
              <a:rPr lang="en-US" sz="1400" b="1" dirty="0"/>
              <a:t>money from bill increases is being spent</a:t>
            </a:r>
          </a:p>
          <a:p>
            <a:pPr marL="285750" indent="-285750">
              <a:spcAft>
                <a:spcPts val="1800"/>
              </a:spcAft>
              <a:buFont typeface="Arial" panose="020B0604020202020204" pitchFamily="34" charset="0"/>
              <a:buChar char="•"/>
            </a:pPr>
            <a:r>
              <a:rPr lang="en-US" sz="1400" dirty="0"/>
              <a:t>To understand how the </a:t>
            </a:r>
            <a:r>
              <a:rPr lang="en-US" sz="1400" b="1" dirty="0"/>
              <a:t>programme has evolved over time</a:t>
            </a:r>
          </a:p>
          <a:p>
            <a:pPr marL="285750" indent="-285750">
              <a:spcAft>
                <a:spcPts val="1800"/>
              </a:spcAft>
              <a:buFont typeface="Arial" panose="020B0604020202020204" pitchFamily="34" charset="0"/>
              <a:buChar char="•"/>
            </a:pPr>
            <a:r>
              <a:rPr lang="en-US" sz="1400" dirty="0"/>
              <a:t>To </a:t>
            </a:r>
            <a:r>
              <a:rPr lang="en-US" sz="1400" b="1" dirty="0"/>
              <a:t>hold DCWW to account </a:t>
            </a:r>
            <a:r>
              <a:rPr lang="en-US" sz="1400" dirty="0"/>
              <a:t>via customer input and scrutiny</a:t>
            </a:r>
          </a:p>
          <a:p>
            <a:pPr marL="285750" indent="-285750">
              <a:spcAft>
                <a:spcPts val="1800"/>
              </a:spcAft>
              <a:buFont typeface="Arial" panose="020B0604020202020204" pitchFamily="34" charset="0"/>
              <a:buChar char="•"/>
            </a:pPr>
            <a:r>
              <a:rPr lang="en-US" sz="1400" dirty="0"/>
              <a:t>To feel </a:t>
            </a:r>
            <a:r>
              <a:rPr lang="en-US" sz="1400" b="1" dirty="0"/>
              <a:t>involved throughout the process </a:t>
            </a:r>
            <a:r>
              <a:rPr lang="en-US" sz="1400" dirty="0"/>
              <a:t>on something that affects where they live</a:t>
            </a:r>
          </a:p>
          <a:p>
            <a:pPr marL="285750" indent="-285750">
              <a:spcAft>
                <a:spcPts val="1800"/>
              </a:spcAft>
              <a:buFont typeface="Arial" panose="020B0604020202020204" pitchFamily="34" charset="0"/>
              <a:buChar char="•"/>
            </a:pPr>
            <a:r>
              <a:rPr lang="en-US" sz="1400" dirty="0"/>
              <a:t>To understand any </a:t>
            </a:r>
            <a:r>
              <a:rPr lang="en-US" sz="1400" b="1" dirty="0"/>
              <a:t>potential disruption to customers</a:t>
            </a:r>
            <a:endParaRPr lang="en-US" sz="1600" b="1" dirty="0"/>
          </a:p>
        </p:txBody>
      </p:sp>
      <p:sp>
        <p:nvSpPr>
          <p:cNvPr id="7" name="Speech Bubble: Rectangle with Corners Rounded 6">
            <a:extLst>
              <a:ext uri="{FF2B5EF4-FFF2-40B4-BE49-F238E27FC236}">
                <a16:creationId xmlns:a16="http://schemas.microsoft.com/office/drawing/2014/main" id="{E86B803E-F9D3-B293-D070-5A944D2FDA17}"/>
              </a:ext>
            </a:extLst>
          </p:cNvPr>
          <p:cNvSpPr/>
          <p:nvPr/>
        </p:nvSpPr>
        <p:spPr>
          <a:xfrm>
            <a:off x="9568620" y="4295163"/>
            <a:ext cx="2180467" cy="1253381"/>
          </a:xfrm>
          <a:prstGeom prst="wedgeRoundRectCallout">
            <a:avLst>
              <a:gd name="adj1" fmla="val -39424"/>
              <a:gd name="adj2" fmla="val 74840"/>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“5 years is too long, too much will have been decided by then.  To be truly responsive, it requires regular customer input and scrutiny”</a:t>
            </a:r>
          </a:p>
        </p:txBody>
      </p:sp>
      <p:sp>
        <p:nvSpPr>
          <p:cNvPr id="9" name="Speech Bubble: Rectangle with Corners Rounded 8">
            <a:extLst>
              <a:ext uri="{FF2B5EF4-FFF2-40B4-BE49-F238E27FC236}">
                <a16:creationId xmlns:a16="http://schemas.microsoft.com/office/drawing/2014/main" id="{E63E20C0-333A-B414-1423-1C5D2DA56448}"/>
              </a:ext>
            </a:extLst>
          </p:cNvPr>
          <p:cNvSpPr/>
          <p:nvPr/>
        </p:nvSpPr>
        <p:spPr>
          <a:xfrm>
            <a:off x="6955143" y="4262597"/>
            <a:ext cx="2386456" cy="1285947"/>
          </a:xfrm>
          <a:prstGeom prst="wedgeRoundRectCallout">
            <a:avLst>
              <a:gd name="adj1" fmla="val -38984"/>
              <a:gd name="adj2" fmla="val 72969"/>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“It will give us some sense of how the plan is progressing and help us see any problems arising which might affect the end result”</a:t>
            </a:r>
          </a:p>
        </p:txBody>
      </p:sp>
      <p:sp>
        <p:nvSpPr>
          <p:cNvPr id="10" name="Speech Bubble: Rectangle with Corners Rounded 9">
            <a:extLst>
              <a:ext uri="{FF2B5EF4-FFF2-40B4-BE49-F238E27FC236}">
                <a16:creationId xmlns:a16="http://schemas.microsoft.com/office/drawing/2014/main" id="{6D9A2D26-1730-F6E8-FCF7-82886EF5CCBF}"/>
              </a:ext>
            </a:extLst>
          </p:cNvPr>
          <p:cNvSpPr/>
          <p:nvPr/>
        </p:nvSpPr>
        <p:spPr>
          <a:xfrm>
            <a:off x="4331343" y="4289017"/>
            <a:ext cx="2386456" cy="1259527"/>
          </a:xfrm>
          <a:prstGeom prst="wedgeRoundRectCallout">
            <a:avLst>
              <a:gd name="adj1" fmla="val -38799"/>
              <a:gd name="adj2" fmla="val 76305"/>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“We need and want a progress report.  We live near farms and the sea so it’s important to log any changes to our environment as this will affect our quality of life and safety”</a:t>
            </a:r>
          </a:p>
        </p:txBody>
      </p:sp>
      <p:pic>
        <p:nvPicPr>
          <p:cNvPr id="11" name="Picture 2" descr="Man ">
            <a:extLst>
              <a:ext uri="{FF2B5EF4-FFF2-40B4-BE49-F238E27FC236}">
                <a16:creationId xmlns:a16="http://schemas.microsoft.com/office/drawing/2014/main" id="{53435C0C-F348-A860-515F-95B1C6A45EE0}"/>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34942" y="5809412"/>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oman ">
            <a:extLst>
              <a:ext uri="{FF2B5EF4-FFF2-40B4-BE49-F238E27FC236}">
                <a16:creationId xmlns:a16="http://schemas.microsoft.com/office/drawing/2014/main" id="{7287A74A-D823-A304-23EB-524FE6B2BB0D}"/>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5610" y="5797068"/>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Woman ">
            <a:extLst>
              <a:ext uri="{FF2B5EF4-FFF2-40B4-BE49-F238E27FC236}">
                <a16:creationId xmlns:a16="http://schemas.microsoft.com/office/drawing/2014/main" id="{95F359BE-4AD2-FAB6-A393-93E9D26F2210}"/>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0185" y="5809412"/>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9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9BA4468-5C15-5F44-A6B3-7F0FA1B7D053}"/>
              </a:ext>
            </a:extLst>
          </p:cNvPr>
          <p:cNvSpPr>
            <a:spLocks noGrp="1"/>
          </p:cNvSpPr>
          <p:nvPr>
            <p:ph type="body" sz="quarter" idx="13"/>
          </p:nvPr>
        </p:nvSpPr>
        <p:spPr/>
        <p:txBody>
          <a:bodyPr/>
          <a:lstStyle/>
          <a:p>
            <a:r>
              <a:rPr lang="en-US" sz="1600" b="1" dirty="0">
                <a:solidFill>
                  <a:schemeClr val="accent1"/>
                </a:solidFill>
              </a:rPr>
              <a:t>I</a:t>
            </a:r>
            <a:r>
              <a:rPr lang="en-GB" sz="1600" b="1" dirty="0">
                <a:solidFill>
                  <a:schemeClr val="accent1"/>
                </a:solidFill>
              </a:rPr>
              <a:t>NTRODUCING CUSTOMERS TO THE DWMP</a:t>
            </a:r>
          </a:p>
        </p:txBody>
      </p:sp>
      <p:sp>
        <p:nvSpPr>
          <p:cNvPr id="24" name="Text Placeholder 23">
            <a:extLst>
              <a:ext uri="{FF2B5EF4-FFF2-40B4-BE49-F238E27FC236}">
                <a16:creationId xmlns:a16="http://schemas.microsoft.com/office/drawing/2014/main" id="{5B76A1B4-D124-B347-B487-8108DA1A29E8}"/>
              </a:ext>
            </a:extLst>
          </p:cNvPr>
          <p:cNvSpPr>
            <a:spLocks noGrp="1"/>
          </p:cNvSpPr>
          <p:nvPr>
            <p:ph type="body" sz="quarter" idx="14"/>
          </p:nvPr>
        </p:nvSpPr>
        <p:spPr/>
        <p:txBody>
          <a:bodyPr/>
          <a:lstStyle/>
          <a:p>
            <a:r>
              <a:rPr lang="en-GB" sz="1600" b="1" dirty="0">
                <a:solidFill>
                  <a:schemeClr val="accent2"/>
                </a:solidFill>
              </a:rPr>
              <a:t>DETAILED EVALUATION OF THE DWMP</a:t>
            </a:r>
          </a:p>
        </p:txBody>
      </p:sp>
      <p:pic>
        <p:nvPicPr>
          <p:cNvPr id="8" name="Picture Placeholder 7">
            <a:extLst>
              <a:ext uri="{FF2B5EF4-FFF2-40B4-BE49-F238E27FC236}">
                <a16:creationId xmlns:a16="http://schemas.microsoft.com/office/drawing/2014/main" id="{A5938C0B-1D48-D0FD-6B47-DC6E41551588}"/>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Placeholder 4">
            <a:extLst>
              <a:ext uri="{FF2B5EF4-FFF2-40B4-BE49-F238E27FC236}">
                <a16:creationId xmlns:a16="http://schemas.microsoft.com/office/drawing/2014/main" id="{672E4707-97FA-8193-F557-D207C0D0B72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22" name="Title 21">
            <a:extLst>
              <a:ext uri="{FF2B5EF4-FFF2-40B4-BE49-F238E27FC236}">
                <a16:creationId xmlns:a16="http://schemas.microsoft.com/office/drawing/2014/main" id="{C9E26355-B4B7-A045-8F7A-FC6715DB7486}"/>
              </a:ext>
            </a:extLst>
          </p:cNvPr>
          <p:cNvSpPr>
            <a:spLocks noGrp="1"/>
          </p:cNvSpPr>
          <p:nvPr>
            <p:ph type="title"/>
          </p:nvPr>
        </p:nvSpPr>
        <p:spPr/>
        <p:txBody>
          <a:bodyPr/>
          <a:lstStyle/>
          <a:p>
            <a:r>
              <a:rPr lang="en-GB" dirty="0"/>
              <a:t>This debrief comprises of four sections…</a:t>
            </a:r>
          </a:p>
        </p:txBody>
      </p:sp>
      <p:sp>
        <p:nvSpPr>
          <p:cNvPr id="28" name="Text Placeholder 27">
            <a:extLst>
              <a:ext uri="{FF2B5EF4-FFF2-40B4-BE49-F238E27FC236}">
                <a16:creationId xmlns:a16="http://schemas.microsoft.com/office/drawing/2014/main" id="{7C51F709-C872-9049-A49B-76F1BFC3F9AF}"/>
              </a:ext>
            </a:extLst>
          </p:cNvPr>
          <p:cNvSpPr>
            <a:spLocks noGrp="1"/>
          </p:cNvSpPr>
          <p:nvPr>
            <p:ph type="body" sz="quarter" idx="18"/>
          </p:nvPr>
        </p:nvSpPr>
        <p:spPr/>
        <p:txBody>
          <a:bodyPr/>
          <a:lstStyle/>
          <a:p>
            <a:r>
              <a:rPr lang="en-GB" sz="1600" b="1" dirty="0">
                <a:solidFill>
                  <a:schemeClr val="accent3"/>
                </a:solidFill>
              </a:rPr>
              <a:t>RELATIVE IMPORTANCE OF AREAS FOR DWMP INVESTMENT</a:t>
            </a:r>
          </a:p>
          <a:p>
            <a:endParaRPr lang="en-GB" sz="1600" b="1" dirty="0">
              <a:solidFill>
                <a:schemeClr val="accent3"/>
              </a:solidFill>
            </a:endParaRPr>
          </a:p>
        </p:txBody>
      </p:sp>
      <p:sp>
        <p:nvSpPr>
          <p:cNvPr id="30" name="Text Placeholder 29">
            <a:extLst>
              <a:ext uri="{FF2B5EF4-FFF2-40B4-BE49-F238E27FC236}">
                <a16:creationId xmlns:a16="http://schemas.microsoft.com/office/drawing/2014/main" id="{6A4F2120-4152-3C41-874F-0DC6D01530B9}"/>
              </a:ext>
            </a:extLst>
          </p:cNvPr>
          <p:cNvSpPr>
            <a:spLocks noGrp="1"/>
          </p:cNvSpPr>
          <p:nvPr>
            <p:ph type="body" sz="quarter" idx="20"/>
          </p:nvPr>
        </p:nvSpPr>
        <p:spPr/>
        <p:txBody>
          <a:bodyPr/>
          <a:lstStyle/>
          <a:p>
            <a:r>
              <a:rPr lang="en-US" sz="1600" b="1" dirty="0">
                <a:solidFill>
                  <a:schemeClr val="accent4"/>
                </a:solidFill>
              </a:rPr>
              <a:t>F</a:t>
            </a:r>
            <a:r>
              <a:rPr lang="en-GB" sz="1600" b="1" dirty="0">
                <a:solidFill>
                  <a:schemeClr val="accent4"/>
                </a:solidFill>
              </a:rPr>
              <a:t>UTURE ENGAGEMENT WITH DWMP </a:t>
            </a:r>
          </a:p>
        </p:txBody>
      </p:sp>
      <p:pic>
        <p:nvPicPr>
          <p:cNvPr id="14" name="Picture Placeholder 4">
            <a:extLst>
              <a:ext uri="{FF2B5EF4-FFF2-40B4-BE49-F238E27FC236}">
                <a16:creationId xmlns:a16="http://schemas.microsoft.com/office/drawing/2014/main" id="{1975A686-4EDA-82B4-9053-5B94163DAFF6}"/>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p:blipFill>
        <p:spPr>
          <a:xfrm>
            <a:off x="6291194" y="1217742"/>
            <a:ext cx="2520950" cy="2519362"/>
          </a:xfrm>
        </p:spPr>
      </p:pic>
      <p:pic>
        <p:nvPicPr>
          <p:cNvPr id="4" name="Picture Placeholder 4">
            <a:extLst>
              <a:ext uri="{FF2B5EF4-FFF2-40B4-BE49-F238E27FC236}">
                <a16:creationId xmlns:a16="http://schemas.microsoft.com/office/drawing/2014/main" id="{8ED8B571-1A41-9D76-5AB0-26C5159E4F10}"/>
              </a:ext>
            </a:extLst>
          </p:cNvPr>
          <p:cNvPicPr>
            <a:picLocks noGrp="1" noChangeAspect="1"/>
          </p:cNvPicPr>
          <p:nvPr>
            <p:ph type="pic" sz="quarter" idx="17"/>
          </p:nvPr>
        </p:nvPicPr>
        <p:blipFill rotWithShape="1">
          <a:blip r:embed="rId5" cstate="screen">
            <a:extLst>
              <a:ext uri="{28A0092B-C50C-407E-A947-70E740481C1C}">
                <a14:useLocalDpi xmlns:a14="http://schemas.microsoft.com/office/drawing/2010/main"/>
              </a:ext>
            </a:extLst>
          </a:blip>
          <a:srcRect/>
          <a:stretch/>
        </p:blipFill>
        <p:spPr>
          <a:xfrm>
            <a:off x="3381375" y="1219200"/>
            <a:ext cx="2519363" cy="2519363"/>
          </a:xfrm>
        </p:spPr>
      </p:pic>
    </p:spTree>
    <p:extLst>
      <p:ext uri="{BB962C8B-B14F-4D97-AF65-F5344CB8AC3E}">
        <p14:creationId xmlns:p14="http://schemas.microsoft.com/office/powerpoint/2010/main" val="4289246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60F56A04-2323-105C-DEAF-6514582A9813}"/>
              </a:ext>
            </a:extLst>
          </p:cNvPr>
          <p:cNvGraphicFramePr/>
          <p:nvPr>
            <p:extLst>
              <p:ext uri="{D42A27DB-BD31-4B8C-83A1-F6EECF244321}">
                <p14:modId xmlns:p14="http://schemas.microsoft.com/office/powerpoint/2010/main" val="156778890"/>
              </p:ext>
            </p:extLst>
          </p:nvPr>
        </p:nvGraphicFramePr>
        <p:xfrm>
          <a:off x="6178551" y="2003015"/>
          <a:ext cx="4438986" cy="4349809"/>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5">
            <a:extLst>
              <a:ext uri="{FF2B5EF4-FFF2-40B4-BE49-F238E27FC236}">
                <a16:creationId xmlns:a16="http://schemas.microsoft.com/office/drawing/2014/main" id="{2535FE94-D8A8-BFC8-807D-915FE04232E6}"/>
              </a:ext>
            </a:extLst>
          </p:cNvPr>
          <p:cNvSpPr txBox="1">
            <a:spLocks/>
          </p:cNvSpPr>
          <p:nvPr/>
        </p:nvSpPr>
        <p:spPr>
          <a:xfrm>
            <a:off x="454026" y="1315696"/>
            <a:ext cx="5570537" cy="347724"/>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solidFill>
              </a:rPr>
              <a:t>Frequency of DWMP updates</a:t>
            </a:r>
            <a:endParaRPr lang="en-GB" sz="1800" b="1" dirty="0">
              <a:solidFill>
                <a:schemeClr val="accent2"/>
              </a:solidFill>
            </a:endParaRPr>
          </a:p>
        </p:txBody>
      </p:sp>
      <p:sp>
        <p:nvSpPr>
          <p:cNvPr id="22" name="Text Placeholder 6">
            <a:extLst>
              <a:ext uri="{FF2B5EF4-FFF2-40B4-BE49-F238E27FC236}">
                <a16:creationId xmlns:a16="http://schemas.microsoft.com/office/drawing/2014/main" id="{2B873FDA-CE75-C49C-7888-87FC32AFF49D}"/>
              </a:ext>
            </a:extLst>
          </p:cNvPr>
          <p:cNvSpPr txBox="1">
            <a:spLocks/>
          </p:cNvSpPr>
          <p:nvPr/>
        </p:nvSpPr>
        <p:spPr>
          <a:xfrm>
            <a:off x="454026" y="1663420"/>
            <a:ext cx="5570537" cy="293350"/>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Welsh Water household customers</a:t>
            </a:r>
            <a:endParaRPr lang="en-GB" sz="1200" dirty="0"/>
          </a:p>
        </p:txBody>
      </p:sp>
      <p:sp>
        <p:nvSpPr>
          <p:cNvPr id="2" name="Slide Number Placeholder 1">
            <a:extLst>
              <a:ext uri="{FF2B5EF4-FFF2-40B4-BE49-F238E27FC236}">
                <a16:creationId xmlns:a16="http://schemas.microsoft.com/office/drawing/2014/main" id="{E64638F7-96D1-D48D-A3FA-8E74BED4226D}"/>
              </a:ext>
            </a:extLst>
          </p:cNvPr>
          <p:cNvSpPr>
            <a:spLocks noGrp="1"/>
          </p:cNvSpPr>
          <p:nvPr>
            <p:ph type="sldNum" sz="quarter" idx="12"/>
          </p:nvPr>
        </p:nvSpPr>
        <p:spPr/>
        <p:txBody>
          <a:bodyPr/>
          <a:lstStyle/>
          <a:p>
            <a:fld id="{092066E3-CA02-4CFD-B2F6-56999925DBAC}" type="slidenum">
              <a:rPr lang="en-US" smtClean="0"/>
              <a:pPr/>
              <a:t>40</a:t>
            </a:fld>
            <a:endParaRPr lang="en-US" dirty="0"/>
          </a:p>
        </p:txBody>
      </p:sp>
      <p:sp>
        <p:nvSpPr>
          <p:cNvPr id="3" name="Title 2">
            <a:extLst>
              <a:ext uri="{FF2B5EF4-FFF2-40B4-BE49-F238E27FC236}">
                <a16:creationId xmlns:a16="http://schemas.microsoft.com/office/drawing/2014/main" id="{918175B7-DDF3-2E99-625E-F89A6567AA49}"/>
              </a:ext>
            </a:extLst>
          </p:cNvPr>
          <p:cNvSpPr>
            <a:spLocks noGrp="1"/>
          </p:cNvSpPr>
          <p:nvPr>
            <p:ph type="title"/>
          </p:nvPr>
        </p:nvSpPr>
        <p:spPr>
          <a:xfrm>
            <a:off x="442913" y="365126"/>
            <a:ext cx="11306175" cy="545694"/>
          </a:xfrm>
        </p:spPr>
        <p:txBody>
          <a:bodyPr>
            <a:normAutofit fontScale="90000"/>
          </a:bodyPr>
          <a:lstStyle/>
          <a:p>
            <a:r>
              <a:rPr lang="en-GB" sz="2800" dirty="0">
                <a:highlight>
                  <a:srgbClr val="FFFFFF"/>
                </a:highlight>
              </a:rPr>
              <a:t>Even among more uninformed customers, yearly updates to the DWMP are favoured and many claim they will read at least key parts</a:t>
            </a:r>
            <a:endParaRPr lang="en-GB" dirty="0">
              <a:highlight>
                <a:srgbClr val="FFFFFF"/>
              </a:highlight>
            </a:endParaRPr>
          </a:p>
        </p:txBody>
      </p:sp>
      <p:sp>
        <p:nvSpPr>
          <p:cNvPr id="4" name="Text Placeholder 3">
            <a:extLst>
              <a:ext uri="{FF2B5EF4-FFF2-40B4-BE49-F238E27FC236}">
                <a16:creationId xmlns:a16="http://schemas.microsoft.com/office/drawing/2014/main" id="{D8D03BB5-6A70-26F2-366E-D95ACA45C69F}"/>
              </a:ext>
            </a:extLst>
          </p:cNvPr>
          <p:cNvSpPr>
            <a:spLocks noGrp="1"/>
          </p:cNvSpPr>
          <p:nvPr>
            <p:ph type="body" sz="quarter" idx="19"/>
          </p:nvPr>
        </p:nvSpPr>
        <p:spPr>
          <a:xfrm>
            <a:off x="442913" y="6330105"/>
            <a:ext cx="10885487" cy="416770"/>
          </a:xfrm>
        </p:spPr>
        <p:txBody>
          <a:bodyPr/>
          <a:lstStyle/>
          <a:p>
            <a:pPr>
              <a:spcAft>
                <a:spcPts val="0"/>
              </a:spcAft>
            </a:pPr>
            <a:r>
              <a:rPr lang="en-US" dirty="0"/>
              <a:t>D6: The plan changes throughout each five year period, as a result of things like changes in climate, population, and changes in infrastructure (e.g. pipes, water treatment works). How likely or unlikely are you to read the updates to the plan during the five year period? D7: How often might you want to see updates to the Drainage and Wastewater Management Plan? Base: Welsh Water household customers (500), c</a:t>
            </a:r>
            <a:r>
              <a:rPr lang="en-US" sz="800" dirty="0">
                <a:solidFill>
                  <a:schemeClr val="tx2"/>
                </a:solidFill>
              </a:rPr>
              <a:t>ustomers aged 18-34 (166), metered customers (169), unmetered customers (192)</a:t>
            </a:r>
            <a:endParaRPr lang="en-GB" dirty="0"/>
          </a:p>
        </p:txBody>
      </p:sp>
      <p:graphicFrame>
        <p:nvGraphicFramePr>
          <p:cNvPr id="16" name="Chart 15">
            <a:extLst>
              <a:ext uri="{FF2B5EF4-FFF2-40B4-BE49-F238E27FC236}">
                <a16:creationId xmlns:a16="http://schemas.microsoft.com/office/drawing/2014/main" id="{FEB807C3-D0D9-3A7F-ED3A-E1423F2371A7}"/>
              </a:ext>
            </a:extLst>
          </p:cNvPr>
          <p:cNvGraphicFramePr/>
          <p:nvPr>
            <p:extLst>
              <p:ext uri="{D42A27DB-BD31-4B8C-83A1-F6EECF244321}">
                <p14:modId xmlns:p14="http://schemas.microsoft.com/office/powerpoint/2010/main" val="2083492474"/>
              </p:ext>
            </p:extLst>
          </p:nvPr>
        </p:nvGraphicFramePr>
        <p:xfrm>
          <a:off x="4387165" y="2144637"/>
          <a:ext cx="1862307" cy="1941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a:extLst>
              <a:ext uri="{FF2B5EF4-FFF2-40B4-BE49-F238E27FC236}">
                <a16:creationId xmlns:a16="http://schemas.microsoft.com/office/drawing/2014/main" id="{943B8FEC-FF1D-D323-CE80-6422799A98C0}"/>
              </a:ext>
            </a:extLst>
          </p:cNvPr>
          <p:cNvSpPr/>
          <p:nvPr/>
        </p:nvSpPr>
        <p:spPr>
          <a:xfrm>
            <a:off x="9777471" y="2159322"/>
            <a:ext cx="330740" cy="184962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7847C3A-0365-1F94-A05C-2F46639BC95F}"/>
              </a:ext>
            </a:extLst>
          </p:cNvPr>
          <p:cNvSpPr/>
          <p:nvPr/>
        </p:nvSpPr>
        <p:spPr>
          <a:xfrm>
            <a:off x="10198931" y="2748072"/>
            <a:ext cx="111573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rPr>
              <a:t>75% </a:t>
            </a:r>
          </a:p>
          <a:p>
            <a:pPr algn="ctr"/>
            <a:r>
              <a:rPr lang="en-US" sz="1200" dirty="0">
                <a:solidFill>
                  <a:schemeClr val="tx1"/>
                </a:solidFill>
              </a:rPr>
              <a:t>Are likely to read updates to the plan</a:t>
            </a:r>
            <a:endParaRPr lang="en-GB" sz="1200" dirty="0">
              <a:solidFill>
                <a:schemeClr val="tx1"/>
              </a:solidFill>
            </a:endParaRPr>
          </a:p>
        </p:txBody>
      </p:sp>
      <p:sp>
        <p:nvSpPr>
          <p:cNvPr id="20" name="Speech Bubble: Rectangle with Corners Rounded 19">
            <a:extLst>
              <a:ext uri="{FF2B5EF4-FFF2-40B4-BE49-F238E27FC236}">
                <a16:creationId xmlns:a16="http://schemas.microsoft.com/office/drawing/2014/main" id="{A2731CD0-6773-24CA-4513-9C7BCB651866}"/>
              </a:ext>
            </a:extLst>
          </p:cNvPr>
          <p:cNvSpPr/>
          <p:nvPr/>
        </p:nvSpPr>
        <p:spPr>
          <a:xfrm>
            <a:off x="10118374" y="2042265"/>
            <a:ext cx="1276845" cy="402928"/>
          </a:xfrm>
          <a:prstGeom prst="wedgeRoundRectCallout">
            <a:avLst>
              <a:gd name="adj1" fmla="val 2563"/>
              <a:gd name="adj2" fmla="val 99777"/>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Higher among older customers</a:t>
            </a:r>
            <a:endParaRPr lang="en-GB" sz="1000" i="1" dirty="0">
              <a:solidFill>
                <a:schemeClr val="tx1"/>
              </a:solidFill>
            </a:endParaRPr>
          </a:p>
        </p:txBody>
      </p:sp>
      <p:graphicFrame>
        <p:nvGraphicFramePr>
          <p:cNvPr id="10" name="Chart 9">
            <a:extLst>
              <a:ext uri="{FF2B5EF4-FFF2-40B4-BE49-F238E27FC236}">
                <a16:creationId xmlns:a16="http://schemas.microsoft.com/office/drawing/2014/main" id="{FA988E77-87E4-68A8-10E4-DEC31ACDF1F2}"/>
              </a:ext>
            </a:extLst>
          </p:cNvPr>
          <p:cNvGraphicFramePr/>
          <p:nvPr>
            <p:extLst>
              <p:ext uri="{D42A27DB-BD31-4B8C-83A1-F6EECF244321}">
                <p14:modId xmlns:p14="http://schemas.microsoft.com/office/powerpoint/2010/main" val="2786705592"/>
              </p:ext>
            </p:extLst>
          </p:nvPr>
        </p:nvGraphicFramePr>
        <p:xfrm>
          <a:off x="562550" y="2264775"/>
          <a:ext cx="5570537" cy="3947198"/>
        </p:xfrm>
        <a:graphic>
          <a:graphicData uri="http://schemas.openxmlformats.org/drawingml/2006/chart">
            <c:chart xmlns:c="http://schemas.openxmlformats.org/drawingml/2006/chart" xmlns:r="http://schemas.openxmlformats.org/officeDocument/2006/relationships" r:id="rId4"/>
          </a:graphicData>
        </a:graphic>
      </p:graphicFrame>
      <p:sp>
        <p:nvSpPr>
          <p:cNvPr id="8" name="Speech Bubble: Rectangle with Corners Rounded 7">
            <a:extLst>
              <a:ext uri="{FF2B5EF4-FFF2-40B4-BE49-F238E27FC236}">
                <a16:creationId xmlns:a16="http://schemas.microsoft.com/office/drawing/2014/main" id="{84F394C2-C097-A55E-6185-3E9EA6696124}"/>
              </a:ext>
            </a:extLst>
          </p:cNvPr>
          <p:cNvSpPr/>
          <p:nvPr/>
        </p:nvSpPr>
        <p:spPr>
          <a:xfrm>
            <a:off x="4142618" y="3186856"/>
            <a:ext cx="1610628" cy="1017113"/>
          </a:xfrm>
          <a:prstGeom prst="wedgeRoundRectCallout">
            <a:avLst>
              <a:gd name="adj1" fmla="val -28088"/>
              <a:gd name="adj2" fmla="val -77677"/>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Engaging with more informed customers shows that they are very likely to want yearly updates</a:t>
            </a:r>
            <a:endParaRPr lang="en-GB" sz="1000" i="1" dirty="0">
              <a:solidFill>
                <a:schemeClr val="tx1"/>
              </a:solidFill>
            </a:endParaRPr>
          </a:p>
        </p:txBody>
      </p:sp>
      <p:sp>
        <p:nvSpPr>
          <p:cNvPr id="11" name="Arrow: Down 10">
            <a:extLst>
              <a:ext uri="{FF2B5EF4-FFF2-40B4-BE49-F238E27FC236}">
                <a16:creationId xmlns:a16="http://schemas.microsoft.com/office/drawing/2014/main" id="{28E3CF8D-AF49-253A-AF2E-20DA24547788}"/>
              </a:ext>
            </a:extLst>
          </p:cNvPr>
          <p:cNvSpPr/>
          <p:nvPr/>
        </p:nvSpPr>
        <p:spPr>
          <a:xfrm>
            <a:off x="10447704" y="3807627"/>
            <a:ext cx="595138" cy="700990"/>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48B581A-0A37-16A0-C3A3-8CA1359956C3}"/>
              </a:ext>
            </a:extLst>
          </p:cNvPr>
          <p:cNvSpPr txBox="1"/>
          <p:nvPr/>
        </p:nvSpPr>
        <p:spPr>
          <a:xfrm>
            <a:off x="9825642" y="4638937"/>
            <a:ext cx="1862307" cy="953253"/>
          </a:xfrm>
          <a:prstGeom prst="rect">
            <a:avLst/>
          </a:prstGeom>
          <a:noFill/>
        </p:spPr>
        <p:txBody>
          <a:bodyPr wrap="square" rtlCol="0">
            <a:noAutofit/>
          </a:bodyPr>
          <a:lstStyle/>
          <a:p>
            <a:pPr algn="ctr">
              <a:lnSpc>
                <a:spcPct val="110000"/>
              </a:lnSpc>
              <a:spcAft>
                <a:spcPts val="600"/>
              </a:spcAft>
            </a:pPr>
            <a:r>
              <a:rPr lang="en-GB" sz="1200" b="1" i="1" dirty="0">
                <a:solidFill>
                  <a:schemeClr val="tx2"/>
                </a:solidFill>
              </a:rPr>
              <a:t>When we take potential survey overclaim into account, a more realistic figure may be closer to </a:t>
            </a:r>
            <a:r>
              <a:rPr lang="en-GB" sz="1400" b="1" i="1" u="sng" dirty="0">
                <a:solidFill>
                  <a:schemeClr val="accent5"/>
                </a:solidFill>
              </a:rPr>
              <a:t>31%</a:t>
            </a:r>
            <a:r>
              <a:rPr lang="en-GB" sz="1400" i="1" dirty="0">
                <a:solidFill>
                  <a:schemeClr val="bg1">
                    <a:lumMod val="65000"/>
                  </a:schemeClr>
                </a:solidFill>
              </a:rPr>
              <a:t>* </a:t>
            </a:r>
            <a:endParaRPr lang="en-GB" sz="1200" i="1" dirty="0">
              <a:solidFill>
                <a:schemeClr val="bg1">
                  <a:lumMod val="65000"/>
                </a:schemeClr>
              </a:solidFill>
            </a:endParaRPr>
          </a:p>
        </p:txBody>
      </p:sp>
      <p:cxnSp>
        <p:nvCxnSpPr>
          <p:cNvPr id="13" name="Straight Connector 12">
            <a:extLst>
              <a:ext uri="{FF2B5EF4-FFF2-40B4-BE49-F238E27FC236}">
                <a16:creationId xmlns:a16="http://schemas.microsoft.com/office/drawing/2014/main" id="{CC68D65F-FAAD-AEB2-CDD7-8ED5B7834C66}"/>
              </a:ext>
            </a:extLst>
          </p:cNvPr>
          <p:cNvCxnSpPr>
            <a:cxnSpLocks/>
          </p:cNvCxnSpPr>
          <p:nvPr/>
        </p:nvCxnSpPr>
        <p:spPr>
          <a:xfrm>
            <a:off x="6028305" y="1330381"/>
            <a:ext cx="0" cy="496596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B1D99FFD-46A9-9547-A40F-1A08ACC4B15E}"/>
              </a:ext>
            </a:extLst>
          </p:cNvPr>
          <p:cNvSpPr txBox="1">
            <a:spLocks/>
          </p:cNvSpPr>
          <p:nvPr/>
        </p:nvSpPr>
        <p:spPr>
          <a:xfrm>
            <a:off x="6178551" y="1315696"/>
            <a:ext cx="557053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Engagement with DWMP updates</a:t>
            </a:r>
            <a:endParaRPr lang="en-GB" dirty="0"/>
          </a:p>
        </p:txBody>
      </p:sp>
      <p:sp>
        <p:nvSpPr>
          <p:cNvPr id="24" name="Text Placeholder 3">
            <a:extLst>
              <a:ext uri="{FF2B5EF4-FFF2-40B4-BE49-F238E27FC236}">
                <a16:creationId xmlns:a16="http://schemas.microsoft.com/office/drawing/2014/main" id="{B68BF179-4705-D1BA-D581-2550A2CCE712}"/>
              </a:ext>
            </a:extLst>
          </p:cNvPr>
          <p:cNvSpPr txBox="1">
            <a:spLocks/>
          </p:cNvSpPr>
          <p:nvPr/>
        </p:nvSpPr>
        <p:spPr>
          <a:xfrm>
            <a:off x="6178551" y="1663420"/>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household customers</a:t>
            </a:r>
          </a:p>
        </p:txBody>
      </p:sp>
      <p:sp>
        <p:nvSpPr>
          <p:cNvPr id="26" name="Text Placeholder 25">
            <a:extLst>
              <a:ext uri="{FF2B5EF4-FFF2-40B4-BE49-F238E27FC236}">
                <a16:creationId xmlns:a16="http://schemas.microsoft.com/office/drawing/2014/main" id="{02A1C04E-39E5-0963-8556-4A450421D298}"/>
              </a:ext>
            </a:extLst>
          </p:cNvPr>
          <p:cNvSpPr>
            <a:spLocks noGrp="1"/>
          </p:cNvSpPr>
          <p:nvPr>
            <p:ph type="body" sz="quarter" idx="15"/>
          </p:nvPr>
        </p:nvSpPr>
        <p:spPr/>
        <p:txBody>
          <a:bodyPr/>
          <a:lstStyle/>
          <a:p>
            <a:endParaRPr lang="en-GB" dirty="0"/>
          </a:p>
        </p:txBody>
      </p:sp>
      <p:sp>
        <p:nvSpPr>
          <p:cNvPr id="28" name="Text Placeholder 27">
            <a:extLst>
              <a:ext uri="{FF2B5EF4-FFF2-40B4-BE49-F238E27FC236}">
                <a16:creationId xmlns:a16="http://schemas.microsoft.com/office/drawing/2014/main" id="{FEE5655A-3380-E55A-3C01-10BA4211C83B}"/>
              </a:ext>
            </a:extLst>
          </p:cNvPr>
          <p:cNvSpPr>
            <a:spLocks noGrp="1"/>
          </p:cNvSpPr>
          <p:nvPr>
            <p:ph type="body" sz="quarter" idx="25"/>
          </p:nvPr>
        </p:nvSpPr>
        <p:spPr/>
        <p:txBody>
          <a:bodyPr/>
          <a:lstStyle/>
          <a:p>
            <a:endParaRPr lang="en-GB" dirty="0"/>
          </a:p>
        </p:txBody>
      </p:sp>
    </p:spTree>
    <p:extLst>
      <p:ext uri="{BB962C8B-B14F-4D97-AF65-F5344CB8AC3E}">
        <p14:creationId xmlns:p14="http://schemas.microsoft.com/office/powerpoint/2010/main" val="2136400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5DE4E3-F084-4576-866F-116E0CF53349}"/>
              </a:ext>
            </a:extLst>
          </p:cNvPr>
          <p:cNvSpPr>
            <a:spLocks noGrp="1"/>
          </p:cNvSpPr>
          <p:nvPr>
            <p:ph type="body" sz="quarter" idx="4294967295"/>
          </p:nvPr>
        </p:nvSpPr>
        <p:spPr>
          <a:xfrm>
            <a:off x="5207308" y="2460516"/>
            <a:ext cx="6615025" cy="602708"/>
          </a:xfrm>
        </p:spPr>
        <p:txBody>
          <a:bodyPr anchor="ctr">
            <a:normAutofit fontScale="92500"/>
          </a:bodyPr>
          <a:lstStyle/>
          <a:p>
            <a:pPr marL="0" indent="0">
              <a:spcBef>
                <a:spcPts val="0"/>
              </a:spcBef>
              <a:spcAft>
                <a:spcPts val="1800"/>
              </a:spcAft>
              <a:buNone/>
            </a:pPr>
            <a:r>
              <a:rPr lang="en-US" sz="1400" dirty="0"/>
              <a:t>But </a:t>
            </a:r>
            <a:r>
              <a:rPr lang="en-US" sz="1400" b="1" dirty="0"/>
              <a:t>on future engagement, they are much less interested </a:t>
            </a:r>
            <a:r>
              <a:rPr lang="en-US" sz="1400" dirty="0"/>
              <a:t>– they feel that sending out literature in the mail will be overkill and unlikely to result in many customers reading</a:t>
            </a:r>
          </a:p>
        </p:txBody>
      </p:sp>
      <p:sp>
        <p:nvSpPr>
          <p:cNvPr id="16" name="Slide Number Placeholder 15">
            <a:extLst>
              <a:ext uri="{FF2B5EF4-FFF2-40B4-BE49-F238E27FC236}">
                <a16:creationId xmlns:a16="http://schemas.microsoft.com/office/drawing/2014/main" id="{E0FA2D13-1C66-444A-8D91-D2D494FEF2F1}"/>
              </a:ext>
            </a:extLst>
          </p:cNvPr>
          <p:cNvSpPr>
            <a:spLocks noGrp="1"/>
          </p:cNvSpPr>
          <p:nvPr>
            <p:ph type="sldNum" sz="quarter" idx="12"/>
          </p:nvPr>
        </p:nvSpPr>
        <p:spPr/>
        <p:txBody>
          <a:bodyPr/>
          <a:lstStyle/>
          <a:p>
            <a:fld id="{092066E3-CA02-4CFD-B2F6-56999925DBAC}" type="slidenum">
              <a:rPr lang="en-US" smtClean="0"/>
              <a:pPr/>
              <a:t>41</a:t>
            </a:fld>
            <a:endParaRPr lang="en-US" dirty="0"/>
          </a:p>
        </p:txBody>
      </p:sp>
      <p:sp>
        <p:nvSpPr>
          <p:cNvPr id="2" name="Title 1">
            <a:extLst>
              <a:ext uri="{FF2B5EF4-FFF2-40B4-BE49-F238E27FC236}">
                <a16:creationId xmlns:a16="http://schemas.microsoft.com/office/drawing/2014/main" id="{CE6F6531-59EA-C84C-9A29-D4EF85254953}"/>
              </a:ext>
            </a:extLst>
          </p:cNvPr>
          <p:cNvSpPr>
            <a:spLocks noGrp="1"/>
          </p:cNvSpPr>
          <p:nvPr>
            <p:ph type="title"/>
          </p:nvPr>
        </p:nvSpPr>
        <p:spPr>
          <a:xfrm>
            <a:off x="442912" y="365126"/>
            <a:ext cx="11306175" cy="545694"/>
          </a:xfrm>
        </p:spPr>
        <p:txBody>
          <a:bodyPr>
            <a:normAutofit fontScale="90000"/>
          </a:bodyPr>
          <a:lstStyle/>
          <a:p>
            <a:r>
              <a:rPr lang="en-GB" dirty="0"/>
              <a:t>The Digitally Disengaged however seem more removed from the DWMP and will often find 5 yearly updates acceptable</a:t>
            </a:r>
          </a:p>
        </p:txBody>
      </p:sp>
      <p:pic>
        <p:nvPicPr>
          <p:cNvPr id="4" name="Picture Placeholder 3">
            <a:extLst>
              <a:ext uri="{FF2B5EF4-FFF2-40B4-BE49-F238E27FC236}">
                <a16:creationId xmlns:a16="http://schemas.microsoft.com/office/drawing/2014/main" id="{CA9F8A54-56B8-42C1-52C1-4301C3849EE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570666" y="2165148"/>
            <a:ext cx="3380908" cy="3380910"/>
          </a:xfrm>
        </p:spPr>
      </p:pic>
      <p:sp>
        <p:nvSpPr>
          <p:cNvPr id="5" name="Speech Bubble: Rectangle with Corners Rounded 4">
            <a:extLst>
              <a:ext uri="{FF2B5EF4-FFF2-40B4-BE49-F238E27FC236}">
                <a16:creationId xmlns:a16="http://schemas.microsoft.com/office/drawing/2014/main" id="{8543787C-A42A-8B02-383F-0078009373F3}"/>
              </a:ext>
            </a:extLst>
          </p:cNvPr>
          <p:cNvSpPr/>
          <p:nvPr/>
        </p:nvSpPr>
        <p:spPr>
          <a:xfrm>
            <a:off x="4242236" y="4805222"/>
            <a:ext cx="2835478" cy="720000"/>
          </a:xfrm>
          <a:prstGeom prst="wedgeRoundRectCallout">
            <a:avLst>
              <a:gd name="adj1" fmla="val -34877"/>
              <a:gd name="adj2" fmla="val 83590"/>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 wouldn’t read something annually, no, and I don’t think others will either. People just won’t be interested enough”</a:t>
            </a:r>
          </a:p>
        </p:txBody>
      </p:sp>
      <p:sp>
        <p:nvSpPr>
          <p:cNvPr id="6" name="Speech Bubble: Rectangle with Corners Rounded 5">
            <a:extLst>
              <a:ext uri="{FF2B5EF4-FFF2-40B4-BE49-F238E27FC236}">
                <a16:creationId xmlns:a16="http://schemas.microsoft.com/office/drawing/2014/main" id="{E4CC2CBA-CE66-7086-F1AD-E0B83BAF6F70}"/>
              </a:ext>
            </a:extLst>
          </p:cNvPr>
          <p:cNvSpPr/>
          <p:nvPr/>
        </p:nvSpPr>
        <p:spPr>
          <a:xfrm>
            <a:off x="8581037" y="4737132"/>
            <a:ext cx="3072616" cy="840944"/>
          </a:xfrm>
          <a:prstGeom prst="wedgeRoundRectCallout">
            <a:avLst>
              <a:gd name="adj1" fmla="val -61486"/>
              <a:gd name="adj2" fmla="val -7605"/>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“It would be an extra expense to inform us all of the time like this, and the average person is totally disengaged, so I don’t think there’s a need to”</a:t>
            </a:r>
          </a:p>
        </p:txBody>
      </p:sp>
      <p:sp>
        <p:nvSpPr>
          <p:cNvPr id="7" name="Speech Bubble: Rectangle with Corners Rounded 6">
            <a:extLst>
              <a:ext uri="{FF2B5EF4-FFF2-40B4-BE49-F238E27FC236}">
                <a16:creationId xmlns:a16="http://schemas.microsoft.com/office/drawing/2014/main" id="{3EB93C1A-2013-FA34-0A70-25109DA691B9}"/>
              </a:ext>
            </a:extLst>
          </p:cNvPr>
          <p:cNvSpPr/>
          <p:nvPr/>
        </p:nvSpPr>
        <p:spPr>
          <a:xfrm>
            <a:off x="5207308" y="5845405"/>
            <a:ext cx="5518674" cy="640404"/>
          </a:xfrm>
          <a:prstGeom prst="wedgeRoundRectCallout">
            <a:avLst>
              <a:gd name="adj1" fmla="val 54348"/>
              <a:gd name="adj2" fmla="val -18809"/>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“It’s fine to mention it in a letter you send out, or something with the bill, but I don’t need to know the ins and outs of how you are doing it – I just need to know that you are doing it and an explanation for any resulting bill increases”</a:t>
            </a:r>
          </a:p>
        </p:txBody>
      </p:sp>
      <p:sp>
        <p:nvSpPr>
          <p:cNvPr id="28" name="Picture Placeholder 104">
            <a:extLst>
              <a:ext uri="{FF2B5EF4-FFF2-40B4-BE49-F238E27FC236}">
                <a16:creationId xmlns:a16="http://schemas.microsoft.com/office/drawing/2014/main" id="{E244FB10-27DC-8876-F71A-0F660275F64F}"/>
              </a:ext>
            </a:extLst>
          </p:cNvPr>
          <p:cNvSpPr txBox="1">
            <a:spLocks noChangeAspect="1"/>
          </p:cNvSpPr>
          <p:nvPr/>
        </p:nvSpPr>
        <p:spPr>
          <a:xfrm>
            <a:off x="4374779" y="3452463"/>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2"/>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9" name="Picture Placeholder 104">
            <a:extLst>
              <a:ext uri="{FF2B5EF4-FFF2-40B4-BE49-F238E27FC236}">
                <a16:creationId xmlns:a16="http://schemas.microsoft.com/office/drawing/2014/main" id="{08873F98-0C11-68EB-E143-365A977798A7}"/>
              </a:ext>
            </a:extLst>
          </p:cNvPr>
          <p:cNvSpPr txBox="1">
            <a:spLocks noChangeAspect="1"/>
          </p:cNvSpPr>
          <p:nvPr/>
        </p:nvSpPr>
        <p:spPr>
          <a:xfrm>
            <a:off x="4374779" y="1529964"/>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1"/>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0" name="Picture Placeholder 104">
            <a:extLst>
              <a:ext uri="{FF2B5EF4-FFF2-40B4-BE49-F238E27FC236}">
                <a16:creationId xmlns:a16="http://schemas.microsoft.com/office/drawing/2014/main" id="{0F42EDD5-FA7D-647F-3206-8EF2C8261D77}"/>
              </a:ext>
            </a:extLst>
          </p:cNvPr>
          <p:cNvSpPr txBox="1">
            <a:spLocks noChangeAspect="1"/>
          </p:cNvSpPr>
          <p:nvPr/>
        </p:nvSpPr>
        <p:spPr>
          <a:xfrm>
            <a:off x="4376566" y="2460516"/>
            <a:ext cx="720000" cy="720000"/>
          </a:xfrm>
          <a:custGeom>
            <a:avLst/>
            <a:gdLst>
              <a:gd name="connsiteX0" fmla="*/ 653796 w 1307592"/>
              <a:gd name="connsiteY0" fmla="*/ 0 h 1307592"/>
              <a:gd name="connsiteX1" fmla="*/ 1307592 w 1307592"/>
              <a:gd name="connsiteY1" fmla="*/ 653796 h 1307592"/>
              <a:gd name="connsiteX2" fmla="*/ 653796 w 1307592"/>
              <a:gd name="connsiteY2" fmla="*/ 1307592 h 1307592"/>
              <a:gd name="connsiteX3" fmla="*/ 0 w 1307592"/>
              <a:gd name="connsiteY3" fmla="*/ 653796 h 1307592"/>
              <a:gd name="connsiteX4" fmla="*/ 653796 w 1307592"/>
              <a:gd name="connsiteY4" fmla="*/ 0 h 130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92" h="1307592">
                <a:moveTo>
                  <a:pt x="653796" y="0"/>
                </a:moveTo>
                <a:cubicBezTo>
                  <a:pt x="1014878" y="0"/>
                  <a:pt x="1307592" y="292714"/>
                  <a:pt x="1307592" y="653796"/>
                </a:cubicBezTo>
                <a:cubicBezTo>
                  <a:pt x="1307592" y="1014878"/>
                  <a:pt x="1014878" y="1307592"/>
                  <a:pt x="653796" y="1307592"/>
                </a:cubicBezTo>
                <a:cubicBezTo>
                  <a:pt x="292714" y="1307592"/>
                  <a:pt x="0" y="1014878"/>
                  <a:pt x="0" y="653796"/>
                </a:cubicBezTo>
                <a:cubicBezTo>
                  <a:pt x="0" y="292714"/>
                  <a:pt x="292714" y="0"/>
                  <a:pt x="653796" y="0"/>
                </a:cubicBezTo>
                <a:close/>
              </a:path>
            </a:pathLst>
          </a:custGeom>
          <a:solidFill>
            <a:schemeClr val="bg1"/>
          </a:solidFill>
          <a:ln w="38100" cmpd="sng">
            <a:solidFill>
              <a:schemeClr val="accent3"/>
            </a:solidFill>
          </a:ln>
        </p:spPr>
        <p:txBody>
          <a:bodyPr wrap="square" anchor="ctr">
            <a:noAutofit/>
          </a:bodyPr>
          <a:lstStyle>
            <a:lvl1pPr marL="0" indent="0" algn="ctr" defTabSz="914400" rtl="0" eaLnBrk="1" latinLnBrk="0" hangingPunct="1">
              <a:lnSpc>
                <a:spcPct val="110000"/>
              </a:lnSpc>
              <a:spcBef>
                <a:spcPts val="1000"/>
              </a:spcBef>
              <a:spcAft>
                <a:spcPts val="600"/>
              </a:spcAft>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1" name="Text Placeholder 7">
            <a:extLst>
              <a:ext uri="{FF2B5EF4-FFF2-40B4-BE49-F238E27FC236}">
                <a16:creationId xmlns:a16="http://schemas.microsoft.com/office/drawing/2014/main" id="{69F21834-3092-2CCF-7BEA-6C996C7AF6E7}"/>
              </a:ext>
            </a:extLst>
          </p:cNvPr>
          <p:cNvSpPr txBox="1">
            <a:spLocks/>
          </p:cNvSpPr>
          <p:nvPr/>
        </p:nvSpPr>
        <p:spPr>
          <a:xfrm>
            <a:off x="5207308" y="1529964"/>
            <a:ext cx="6615025" cy="591015"/>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Font typeface="Arial" panose="020B0604020202020204" pitchFamily="34" charset="0"/>
              <a:buNone/>
            </a:pPr>
            <a:r>
              <a:rPr lang="en-US" sz="1400" dirty="0"/>
              <a:t>Important to emphasize that the </a:t>
            </a:r>
            <a:r>
              <a:rPr lang="en-US" sz="1400" b="1" dirty="0"/>
              <a:t>views of the Digitally Disengaged have been very similar on the DWMP direction </a:t>
            </a:r>
            <a:r>
              <a:rPr lang="en-US" sz="1400" dirty="0"/>
              <a:t>of travel to other customers</a:t>
            </a:r>
          </a:p>
        </p:txBody>
      </p:sp>
      <p:sp>
        <p:nvSpPr>
          <p:cNvPr id="32" name="Text Placeholder 7">
            <a:extLst>
              <a:ext uri="{FF2B5EF4-FFF2-40B4-BE49-F238E27FC236}">
                <a16:creationId xmlns:a16="http://schemas.microsoft.com/office/drawing/2014/main" id="{04DA4928-4786-541E-FB67-5AA72AB8DE9B}"/>
              </a:ext>
            </a:extLst>
          </p:cNvPr>
          <p:cNvSpPr txBox="1">
            <a:spLocks/>
          </p:cNvSpPr>
          <p:nvPr/>
        </p:nvSpPr>
        <p:spPr>
          <a:xfrm>
            <a:off x="5207308" y="3452463"/>
            <a:ext cx="6615025" cy="1178260"/>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300" dirty="0"/>
              <a:t>Their views are in part likely because their involvement / personal </a:t>
            </a:r>
            <a:r>
              <a:rPr lang="en-US" sz="1300" b="1" dirty="0"/>
              <a:t>investment in the research process has been less</a:t>
            </a:r>
            <a:r>
              <a:rPr lang="en-US" sz="1300" dirty="0"/>
              <a:t> than those who have taken part for two weeks online; but this also </a:t>
            </a:r>
            <a:r>
              <a:rPr lang="en-US" sz="1300" b="1" dirty="0"/>
              <a:t>reflects their realization that the only realistic way to provide this level of information is online </a:t>
            </a:r>
            <a:r>
              <a:rPr lang="en-US" sz="1300" dirty="0"/>
              <a:t>and that this is simply too much effort/too difficult for them to engage with</a:t>
            </a:r>
          </a:p>
        </p:txBody>
      </p:sp>
      <p:pic>
        <p:nvPicPr>
          <p:cNvPr id="33" name="Picture 2" descr="Man ">
            <a:extLst>
              <a:ext uri="{FF2B5EF4-FFF2-40B4-BE49-F238E27FC236}">
                <a16:creationId xmlns:a16="http://schemas.microsoft.com/office/drawing/2014/main" id="{77E9DC1D-00B8-9860-C6DC-36128EFEB673}"/>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26788" y="5845405"/>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Woman ">
            <a:extLst>
              <a:ext uri="{FF2B5EF4-FFF2-40B4-BE49-F238E27FC236}">
                <a16:creationId xmlns:a16="http://schemas.microsoft.com/office/drawing/2014/main" id="{2784E817-95CC-DFB6-40F0-A23A0326DA0C}"/>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62670" y="4842326"/>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Woman ">
            <a:extLst>
              <a:ext uri="{FF2B5EF4-FFF2-40B4-BE49-F238E27FC236}">
                <a16:creationId xmlns:a16="http://schemas.microsoft.com/office/drawing/2014/main" id="{A462FB80-9C27-31EA-9EDE-01C3C1A5763E}"/>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62298" y="5853794"/>
            <a:ext cx="640404" cy="6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07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E7A74F-215E-43CE-8C5D-68A95574AFB0}"/>
              </a:ext>
            </a:extLst>
          </p:cNvPr>
          <p:cNvSpPr>
            <a:spLocks noGrp="1"/>
          </p:cNvSpPr>
          <p:nvPr>
            <p:ph type="body" sz="quarter" idx="10"/>
          </p:nvPr>
        </p:nvSpPr>
        <p:spPr/>
        <p:txBody>
          <a:bodyPr>
            <a:normAutofit/>
          </a:bodyPr>
          <a:lstStyle/>
          <a:p>
            <a:r>
              <a:rPr lang="en-US" sz="3200" dirty="0"/>
              <a:t>Summary</a:t>
            </a:r>
          </a:p>
        </p:txBody>
      </p:sp>
      <p:sp>
        <p:nvSpPr>
          <p:cNvPr id="2" name="Slide Number Placeholder 1">
            <a:extLst>
              <a:ext uri="{FF2B5EF4-FFF2-40B4-BE49-F238E27FC236}">
                <a16:creationId xmlns:a16="http://schemas.microsoft.com/office/drawing/2014/main" id="{2033B34C-22EA-4096-9328-FB57BB650AFE}"/>
              </a:ext>
            </a:extLst>
          </p:cNvPr>
          <p:cNvSpPr>
            <a:spLocks noGrp="1"/>
          </p:cNvSpPr>
          <p:nvPr>
            <p:ph type="sldNum" sz="quarter" idx="36"/>
          </p:nvPr>
        </p:nvSpPr>
        <p:spPr/>
        <p:txBody>
          <a:bodyPr/>
          <a:lstStyle/>
          <a:p>
            <a:fld id="{092066E3-CA02-4CFD-B2F6-56999925DBAC}" type="slidenum">
              <a:rPr lang="en-US" smtClean="0"/>
              <a:pPr/>
              <a:t>42</a:t>
            </a:fld>
            <a:endParaRPr lang="en-US" dirty="0"/>
          </a:p>
        </p:txBody>
      </p:sp>
      <p:pic>
        <p:nvPicPr>
          <p:cNvPr id="12" name="Picture Placeholder 11">
            <a:extLst>
              <a:ext uri="{FF2B5EF4-FFF2-40B4-BE49-F238E27FC236}">
                <a16:creationId xmlns:a16="http://schemas.microsoft.com/office/drawing/2014/main" id="{4FFED5C6-7E11-4B9C-8839-BCAB49EFE09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1863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7DEF48-FD04-4C06-9990-082C242F83C6}"/>
              </a:ext>
            </a:extLst>
          </p:cNvPr>
          <p:cNvSpPr>
            <a:spLocks noGrp="1"/>
          </p:cNvSpPr>
          <p:nvPr>
            <p:ph type="sldNum" sz="quarter" idx="12"/>
          </p:nvPr>
        </p:nvSpPr>
        <p:spPr/>
        <p:txBody>
          <a:bodyPr/>
          <a:lstStyle/>
          <a:p>
            <a:fld id="{092066E3-CA02-4CFD-B2F6-56999925DBAC}" type="slidenum">
              <a:rPr lang="en-US" smtClean="0"/>
              <a:pPr/>
              <a:t>43</a:t>
            </a:fld>
            <a:endParaRPr lang="en-US" dirty="0"/>
          </a:p>
        </p:txBody>
      </p:sp>
      <p:sp>
        <p:nvSpPr>
          <p:cNvPr id="7" name="Title 6">
            <a:extLst>
              <a:ext uri="{FF2B5EF4-FFF2-40B4-BE49-F238E27FC236}">
                <a16:creationId xmlns:a16="http://schemas.microsoft.com/office/drawing/2014/main" id="{DA26C1AF-6C54-4A95-A7FD-5B52077BD441}"/>
              </a:ext>
            </a:extLst>
          </p:cNvPr>
          <p:cNvSpPr>
            <a:spLocks noGrp="1"/>
          </p:cNvSpPr>
          <p:nvPr>
            <p:ph type="title"/>
          </p:nvPr>
        </p:nvSpPr>
        <p:spPr/>
        <p:txBody>
          <a:bodyPr/>
          <a:lstStyle/>
          <a:p>
            <a:r>
              <a:rPr lang="en-GB" dirty="0"/>
              <a:t>Summary findings</a:t>
            </a:r>
          </a:p>
        </p:txBody>
      </p:sp>
      <p:pic>
        <p:nvPicPr>
          <p:cNvPr id="8" name="Picture Placeholder 7">
            <a:extLst>
              <a:ext uri="{FF2B5EF4-FFF2-40B4-BE49-F238E27FC236}">
                <a16:creationId xmlns:a16="http://schemas.microsoft.com/office/drawing/2014/main" id="{4CDD45AB-F91E-4965-9FA1-E59F4B7070D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469807" y="1217104"/>
            <a:ext cx="2520308" cy="2520000"/>
          </a:xfrm>
        </p:spPr>
      </p:pic>
      <p:pic>
        <p:nvPicPr>
          <p:cNvPr id="13" name="Picture Placeholder 12">
            <a:extLst>
              <a:ext uri="{FF2B5EF4-FFF2-40B4-BE49-F238E27FC236}">
                <a16:creationId xmlns:a16="http://schemas.microsoft.com/office/drawing/2014/main" id="{22C16043-2D65-4D3C-8D39-16226D3D7B4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3380808" y="1219305"/>
            <a:ext cx="2520000" cy="2520000"/>
          </a:xfrm>
        </p:spPr>
      </p:pic>
      <p:pic>
        <p:nvPicPr>
          <p:cNvPr id="16" name="Picture Placeholder 15">
            <a:extLst>
              <a:ext uri="{FF2B5EF4-FFF2-40B4-BE49-F238E27FC236}">
                <a16:creationId xmlns:a16="http://schemas.microsoft.com/office/drawing/2014/main" id="{EF5E0245-26B3-4841-BC41-F79F2607567E}"/>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p:blipFill>
        <p:spPr>
          <a:xfrm>
            <a:off x="6291501" y="1217104"/>
            <a:ext cx="2520000" cy="2520000"/>
          </a:xfrm>
        </p:spPr>
      </p:pic>
      <p:pic>
        <p:nvPicPr>
          <p:cNvPr id="19" name="Picture Placeholder 18">
            <a:extLst>
              <a:ext uri="{FF2B5EF4-FFF2-40B4-BE49-F238E27FC236}">
                <a16:creationId xmlns:a16="http://schemas.microsoft.com/office/drawing/2014/main" id="{C3F1CEDD-6204-4134-BEA0-521A066CF781}"/>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p:blipFill>
        <p:spPr>
          <a:xfrm>
            <a:off x="9202193" y="1217104"/>
            <a:ext cx="2520000" cy="2520000"/>
          </a:xfrm>
        </p:spPr>
      </p:pic>
      <p:sp>
        <p:nvSpPr>
          <p:cNvPr id="25" name="Text Placeholder 2">
            <a:extLst>
              <a:ext uri="{FF2B5EF4-FFF2-40B4-BE49-F238E27FC236}">
                <a16:creationId xmlns:a16="http://schemas.microsoft.com/office/drawing/2014/main" id="{5A51E489-7507-4DA5-86B4-4EDABD3064AE}"/>
              </a:ext>
            </a:extLst>
          </p:cNvPr>
          <p:cNvSpPr>
            <a:spLocks noGrp="1"/>
          </p:cNvSpPr>
          <p:nvPr>
            <p:ph type="body" sz="quarter" idx="13"/>
          </p:nvPr>
        </p:nvSpPr>
        <p:spPr>
          <a:xfrm>
            <a:off x="3245615" y="4418448"/>
            <a:ext cx="2780618" cy="1847114"/>
          </a:xfrm>
        </p:spPr>
        <p:txBody>
          <a:bodyPr/>
          <a:lstStyle/>
          <a:p>
            <a:r>
              <a:rPr lang="en-GB" b="1" dirty="0"/>
              <a:t>Higher investment in and therefore greater focus </a:t>
            </a:r>
            <a:r>
              <a:rPr lang="en-GB" dirty="0"/>
              <a:t>of the DWMP should take into account customer’s desire for long term and future-focused solutions, such as preventing water leaking into pipes, increasing pipe sizes and developing sustainable treatment works</a:t>
            </a:r>
          </a:p>
        </p:txBody>
      </p:sp>
      <p:sp>
        <p:nvSpPr>
          <p:cNvPr id="26" name="Text Placeholder 3">
            <a:extLst>
              <a:ext uri="{FF2B5EF4-FFF2-40B4-BE49-F238E27FC236}">
                <a16:creationId xmlns:a16="http://schemas.microsoft.com/office/drawing/2014/main" id="{3D11BBED-8937-42F8-8B1C-DB04CD79C6B7}"/>
              </a:ext>
            </a:extLst>
          </p:cNvPr>
          <p:cNvSpPr>
            <a:spLocks noGrp="1"/>
          </p:cNvSpPr>
          <p:nvPr>
            <p:ph type="body" sz="quarter" idx="14"/>
          </p:nvPr>
        </p:nvSpPr>
        <p:spPr>
          <a:xfrm>
            <a:off x="251780" y="4418448"/>
            <a:ext cx="2862147" cy="1847114"/>
          </a:xfrm>
        </p:spPr>
        <p:txBody>
          <a:bodyPr/>
          <a:lstStyle/>
          <a:p>
            <a:r>
              <a:rPr lang="en-GB" b="1" dirty="0"/>
              <a:t>When customers are introduced to the DWMP, they appreciate its importance: </a:t>
            </a:r>
            <a:r>
              <a:rPr lang="en-GB" dirty="0"/>
              <a:t>Customers often passionately care about these issues when they understand them. Interest is maximised when the Plan is specific and area summaries refer to their location within 10 miles</a:t>
            </a:r>
            <a:endParaRPr lang="en-GB" b="1" dirty="0"/>
          </a:p>
        </p:txBody>
      </p:sp>
      <p:sp>
        <p:nvSpPr>
          <p:cNvPr id="27" name="Text Placeholder 8">
            <a:extLst>
              <a:ext uri="{FF2B5EF4-FFF2-40B4-BE49-F238E27FC236}">
                <a16:creationId xmlns:a16="http://schemas.microsoft.com/office/drawing/2014/main" id="{C50F667E-4E12-481E-89C6-535058D23D4C}"/>
              </a:ext>
            </a:extLst>
          </p:cNvPr>
          <p:cNvSpPr>
            <a:spLocks noGrp="1"/>
          </p:cNvSpPr>
          <p:nvPr>
            <p:ph type="body" sz="quarter" idx="18"/>
          </p:nvPr>
        </p:nvSpPr>
        <p:spPr>
          <a:xfrm>
            <a:off x="6258469" y="4418448"/>
            <a:ext cx="2699100" cy="1847114"/>
          </a:xfrm>
        </p:spPr>
        <p:txBody>
          <a:bodyPr/>
          <a:lstStyle/>
          <a:p>
            <a:r>
              <a:rPr lang="en-GB" b="1" dirty="0"/>
              <a:t>Preferred solutions tend to be those that benefit the largest number of customers and communities</a:t>
            </a:r>
            <a:r>
              <a:rPr lang="en-GB" dirty="0"/>
              <a:t>, meaning most (informed and uninformed customers) are on board with DCWW’s current approach of incremental improvement with targeted small zone</a:t>
            </a:r>
            <a:endParaRPr lang="en-GB" b="1" dirty="0"/>
          </a:p>
        </p:txBody>
      </p:sp>
      <p:sp>
        <p:nvSpPr>
          <p:cNvPr id="28" name="Text Placeholder 10">
            <a:extLst>
              <a:ext uri="{FF2B5EF4-FFF2-40B4-BE49-F238E27FC236}">
                <a16:creationId xmlns:a16="http://schemas.microsoft.com/office/drawing/2014/main" id="{26C13FC6-F91A-4A03-B3BB-38672A084227}"/>
              </a:ext>
            </a:extLst>
          </p:cNvPr>
          <p:cNvSpPr>
            <a:spLocks noGrp="1"/>
          </p:cNvSpPr>
          <p:nvPr>
            <p:ph type="body" sz="quarter" idx="20"/>
          </p:nvPr>
        </p:nvSpPr>
        <p:spPr>
          <a:xfrm>
            <a:off x="9046724" y="4418448"/>
            <a:ext cx="2966936" cy="1847114"/>
          </a:xfrm>
        </p:spPr>
        <p:txBody>
          <a:bodyPr/>
          <a:lstStyle/>
          <a:p>
            <a:r>
              <a:rPr lang="en-GB" b="1" dirty="0"/>
              <a:t>There is some desire for future engagement with the DWMP </a:t>
            </a:r>
            <a:r>
              <a:rPr lang="en-GB" dirty="0"/>
              <a:t>once customers know and understand how and to what extent the plans directly affect them. We can refer to our informed customers when developing the Plan and its updates, to ensure they hit the mark</a:t>
            </a:r>
            <a:endParaRPr lang="en-GB" b="1" dirty="0"/>
          </a:p>
        </p:txBody>
      </p:sp>
    </p:spTree>
    <p:extLst>
      <p:ext uri="{BB962C8B-B14F-4D97-AF65-F5344CB8AC3E}">
        <p14:creationId xmlns:p14="http://schemas.microsoft.com/office/powerpoint/2010/main" val="2415908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E58B38-BB5E-EA1D-79FA-0E6C5621377F}"/>
              </a:ext>
            </a:extLst>
          </p:cNvPr>
          <p:cNvSpPr txBox="1"/>
          <p:nvPr/>
        </p:nvSpPr>
        <p:spPr>
          <a:xfrm>
            <a:off x="396701" y="2425373"/>
            <a:ext cx="5138335" cy="914400"/>
          </a:xfrm>
          <a:prstGeom prst="rect">
            <a:avLst/>
          </a:prstGeom>
          <a:noFill/>
        </p:spPr>
        <p:txBody>
          <a:bodyPr wrap="square" rtlCol="0">
            <a:noAutofit/>
          </a:bodyPr>
          <a:lstStyle/>
          <a:p>
            <a:pPr algn="l">
              <a:lnSpc>
                <a:spcPct val="110000"/>
              </a:lnSpc>
              <a:spcAft>
                <a:spcPts val="600"/>
              </a:spcAft>
            </a:pPr>
            <a:r>
              <a:rPr lang="en-GB" sz="1600" dirty="0"/>
              <a:t>Now that we have a group of very informed and interested customers, we have an opportunity to maximise their engagement by continuing to work with them as plans evolve – something that we’ve done successfully with other clients in the sector. </a:t>
            </a:r>
          </a:p>
          <a:p>
            <a:pPr algn="l">
              <a:lnSpc>
                <a:spcPct val="110000"/>
              </a:lnSpc>
              <a:spcAft>
                <a:spcPts val="600"/>
              </a:spcAft>
            </a:pPr>
            <a:endParaRPr lang="en-GB" sz="1600" dirty="0"/>
          </a:p>
          <a:p>
            <a:pPr algn="l">
              <a:lnSpc>
                <a:spcPct val="110000"/>
              </a:lnSpc>
              <a:spcAft>
                <a:spcPts val="600"/>
              </a:spcAft>
            </a:pPr>
            <a:r>
              <a:rPr lang="en-GB" sz="1600" dirty="0"/>
              <a:t>Before doing this, we will need to decide on a topic and set of objectives that we can deliver against. </a:t>
            </a:r>
          </a:p>
        </p:txBody>
      </p:sp>
      <p:sp>
        <p:nvSpPr>
          <p:cNvPr id="8" name="Title 2">
            <a:extLst>
              <a:ext uri="{FF2B5EF4-FFF2-40B4-BE49-F238E27FC236}">
                <a16:creationId xmlns:a16="http://schemas.microsoft.com/office/drawing/2014/main" id="{02B89191-9FEA-3B56-A969-4FFFAC91EBF5}"/>
              </a:ext>
            </a:extLst>
          </p:cNvPr>
          <p:cNvSpPr txBox="1">
            <a:spLocks/>
          </p:cNvSpPr>
          <p:nvPr/>
        </p:nvSpPr>
        <p:spPr>
          <a:xfrm>
            <a:off x="442913" y="667130"/>
            <a:ext cx="7368397" cy="545694"/>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sz="2400" dirty="0">
                <a:solidFill>
                  <a:schemeClr val="bg1"/>
                </a:solidFill>
              </a:rPr>
              <a:t>As plans evolve, we can continue to draw on our informed customers to further develop the DWMP </a:t>
            </a:r>
          </a:p>
        </p:txBody>
      </p:sp>
      <p:pic>
        <p:nvPicPr>
          <p:cNvPr id="11" name="Picture Placeholder 10">
            <a:extLst>
              <a:ext uri="{FF2B5EF4-FFF2-40B4-BE49-F238E27FC236}">
                <a16:creationId xmlns:a16="http://schemas.microsoft.com/office/drawing/2014/main" id="{27D9475D-B9C8-7D75-1DFF-71867E40C570}"/>
              </a:ext>
            </a:extLst>
          </p:cNvPr>
          <p:cNvPicPr>
            <a:picLocks noGrp="1" noChangeAspect="1"/>
          </p:cNvPicPr>
          <p:nvPr>
            <p:ph type="pic" sz="quarter" idx="43"/>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41984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1F8E6-68CE-45E4-A1BC-219106EC2C8B}"/>
              </a:ext>
            </a:extLst>
          </p:cNvPr>
          <p:cNvSpPr/>
          <p:nvPr/>
        </p:nvSpPr>
        <p:spPr>
          <a:xfrm>
            <a:off x="-41757" y="0"/>
            <a:ext cx="12191999" cy="6858000"/>
          </a:xfrm>
          <a:prstGeom prst="rect">
            <a:avLst/>
          </a:prstGeom>
          <a:gradFill flip="none" rotWithShape="1">
            <a:gsLst>
              <a:gs pos="0">
                <a:srgbClr val="EF7128"/>
              </a:gs>
              <a:gs pos="100000">
                <a:srgbClr val="ED3F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02018CF0-0B57-4516-85FB-C067025504CB}"/>
              </a:ext>
            </a:extLst>
          </p:cNvPr>
          <p:cNvSpPr/>
          <p:nvPr/>
        </p:nvSpPr>
        <p:spPr>
          <a:xfrm>
            <a:off x="343301" y="317634"/>
            <a:ext cx="11505398" cy="6222732"/>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D0361C2F-9CFB-42BE-B435-5DDBBEEEF00D}"/>
              </a:ext>
            </a:extLst>
          </p:cNvPr>
          <p:cNvSpPr/>
          <p:nvPr/>
        </p:nvSpPr>
        <p:spPr>
          <a:xfrm>
            <a:off x="745036" y="2141814"/>
            <a:ext cx="6096000" cy="3222742"/>
          </a:xfrm>
          <a:prstGeom prst="rect">
            <a:avLst/>
          </a:prstGeom>
        </p:spPr>
        <p:txBody>
          <a:bodyPr>
            <a:spAutoFit/>
          </a:bodyPr>
          <a:lstStyle/>
          <a:p>
            <a:pPr>
              <a:lnSpc>
                <a:spcPct val="120000"/>
              </a:lnSpc>
            </a:pPr>
            <a:r>
              <a:rPr lang="en-US" sz="1600" b="1" dirty="0">
                <a:solidFill>
                  <a:schemeClr val="bg1"/>
                </a:solidFill>
                <a:hlinkClick r:id="rId2"/>
              </a:rPr>
              <a:t>oliver@wearerelish.com</a:t>
            </a:r>
            <a:endParaRPr lang="en-US" sz="1600" b="1" dirty="0">
              <a:solidFill>
                <a:schemeClr val="bg1"/>
              </a:solidFill>
            </a:endParaRPr>
          </a:p>
          <a:p>
            <a:pPr>
              <a:lnSpc>
                <a:spcPct val="120000"/>
              </a:lnSpc>
            </a:pPr>
            <a:r>
              <a:rPr lang="en-US" sz="1600" b="1" dirty="0">
                <a:solidFill>
                  <a:schemeClr val="bg1"/>
                </a:solidFill>
                <a:hlinkClick r:id="rId3"/>
              </a:rPr>
              <a:t>jo@wearerelish.com</a:t>
            </a:r>
            <a:endParaRPr lang="en-US" sz="1600" b="1" dirty="0">
              <a:solidFill>
                <a:schemeClr val="bg1"/>
              </a:solidFill>
            </a:endParaRPr>
          </a:p>
          <a:p>
            <a:pPr>
              <a:lnSpc>
                <a:spcPct val="120000"/>
              </a:lnSpc>
            </a:pPr>
            <a:r>
              <a:rPr lang="en-US" sz="1600" b="1" dirty="0">
                <a:solidFill>
                  <a:schemeClr val="bg1"/>
                </a:solidFill>
                <a:hlinkClick r:id="rId4"/>
              </a:rPr>
              <a:t>megan@wearrerelish.com</a:t>
            </a:r>
            <a:endParaRPr lang="en-US" sz="1600" b="1" dirty="0">
              <a:solidFill>
                <a:schemeClr val="bg1"/>
              </a:solidFill>
            </a:endParaRPr>
          </a:p>
          <a:p>
            <a:pPr>
              <a:lnSpc>
                <a:spcPct val="120000"/>
              </a:lnSpc>
            </a:pPr>
            <a:endParaRPr lang="en-US" sz="1600" b="1" dirty="0">
              <a:solidFill>
                <a:schemeClr val="bg1"/>
              </a:solidFill>
            </a:endParaRPr>
          </a:p>
          <a:p>
            <a:pPr>
              <a:lnSpc>
                <a:spcPct val="120000"/>
              </a:lnSpc>
            </a:pPr>
            <a:endParaRPr lang="en-US" sz="1600" b="1" dirty="0">
              <a:solidFill>
                <a:schemeClr val="bg1"/>
              </a:solidFill>
            </a:endParaRPr>
          </a:p>
          <a:p>
            <a:pPr>
              <a:lnSpc>
                <a:spcPct val="120000"/>
              </a:lnSpc>
            </a:pPr>
            <a:r>
              <a:rPr lang="en-US" sz="1600" dirty="0">
                <a:solidFill>
                  <a:schemeClr val="bg1"/>
                </a:solidFill>
              </a:rPr>
              <a:t>3 Angel Walk</a:t>
            </a:r>
          </a:p>
          <a:p>
            <a:pPr>
              <a:lnSpc>
                <a:spcPct val="120000"/>
              </a:lnSpc>
            </a:pPr>
            <a:r>
              <a:rPr lang="en-US" sz="1600" dirty="0">
                <a:solidFill>
                  <a:schemeClr val="bg1"/>
                </a:solidFill>
              </a:rPr>
              <a:t>Hammersmith</a:t>
            </a:r>
          </a:p>
          <a:p>
            <a:pPr>
              <a:lnSpc>
                <a:spcPct val="120000"/>
              </a:lnSpc>
            </a:pPr>
            <a:r>
              <a:rPr lang="en-US" sz="1600" dirty="0">
                <a:solidFill>
                  <a:schemeClr val="bg1"/>
                </a:solidFill>
              </a:rPr>
              <a:t>London</a:t>
            </a:r>
          </a:p>
          <a:p>
            <a:pPr>
              <a:lnSpc>
                <a:spcPct val="120000"/>
              </a:lnSpc>
            </a:pPr>
            <a:r>
              <a:rPr lang="en-US" sz="1600" dirty="0">
                <a:solidFill>
                  <a:schemeClr val="bg1"/>
                </a:solidFill>
              </a:rPr>
              <a:t>W6 9HX</a:t>
            </a:r>
          </a:p>
          <a:p>
            <a:pPr>
              <a:lnSpc>
                <a:spcPct val="120000"/>
              </a:lnSpc>
            </a:pPr>
            <a:endParaRPr lang="en-US" sz="1100" dirty="0">
              <a:solidFill>
                <a:schemeClr val="bg1"/>
              </a:solidFill>
            </a:endParaRPr>
          </a:p>
          <a:p>
            <a:pPr>
              <a:lnSpc>
                <a:spcPct val="120000"/>
              </a:lnSpc>
            </a:pPr>
            <a:r>
              <a:rPr lang="en-US" sz="1600" dirty="0">
                <a:solidFill>
                  <a:schemeClr val="bg1"/>
                </a:solidFill>
                <a:latin typeface="+mj-lt"/>
              </a:rPr>
              <a:t>T: </a:t>
            </a:r>
            <a:r>
              <a:rPr lang="en-US" sz="1600" dirty="0">
                <a:solidFill>
                  <a:schemeClr val="bg1"/>
                </a:solidFill>
              </a:rPr>
              <a:t>0208 994 2333</a:t>
            </a:r>
          </a:p>
        </p:txBody>
      </p:sp>
      <p:grpSp>
        <p:nvGrpSpPr>
          <p:cNvPr id="17" name="Group 16">
            <a:extLst>
              <a:ext uri="{FF2B5EF4-FFF2-40B4-BE49-F238E27FC236}">
                <a16:creationId xmlns:a16="http://schemas.microsoft.com/office/drawing/2014/main" id="{FB92CCE3-3865-4532-9A7C-7144BB9024B8}"/>
              </a:ext>
            </a:extLst>
          </p:cNvPr>
          <p:cNvGrpSpPr/>
          <p:nvPr/>
        </p:nvGrpSpPr>
        <p:grpSpPr>
          <a:xfrm>
            <a:off x="888178" y="5778661"/>
            <a:ext cx="436472" cy="436472"/>
            <a:chOff x="888178" y="5778661"/>
            <a:chExt cx="436472" cy="436472"/>
          </a:xfrm>
        </p:grpSpPr>
        <p:sp>
          <p:nvSpPr>
            <p:cNvPr id="14" name="Oval 13">
              <a:hlinkClick r:id="rId5"/>
              <a:extLst>
                <a:ext uri="{FF2B5EF4-FFF2-40B4-BE49-F238E27FC236}">
                  <a16:creationId xmlns:a16="http://schemas.microsoft.com/office/drawing/2014/main" id="{1EFF9E90-A919-4433-9C02-9AA76127EBFA}"/>
                </a:ext>
              </a:extLst>
            </p:cNvPr>
            <p:cNvSpPr/>
            <p:nvPr/>
          </p:nvSpPr>
          <p:spPr>
            <a:xfrm>
              <a:off x="888178" y="5778661"/>
              <a:ext cx="436472" cy="436472"/>
            </a:xfrm>
            <a:prstGeom prst="ellipse">
              <a:avLst/>
            </a:pr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300" dirty="0"/>
            </a:p>
          </p:txBody>
        </p:sp>
        <p:pic>
          <p:nvPicPr>
            <p:cNvPr id="16" name="Picture Placeholder 19">
              <a:hlinkClick r:id="rId5"/>
              <a:extLst>
                <a:ext uri="{FF2B5EF4-FFF2-40B4-BE49-F238E27FC236}">
                  <a16:creationId xmlns:a16="http://schemas.microsoft.com/office/drawing/2014/main" id="{00DAFA47-FF3D-4B2C-9ADC-B9639F8761A8}"/>
                </a:ext>
              </a:extLst>
            </p:cNvPr>
            <p:cNvPicPr>
              <a:picLocks noChangeAspect="1"/>
            </p:cNvPicPr>
            <p:nvPr/>
          </p:nvPicPr>
          <p:blipFill rotWithShape="1">
            <a:blip r:embed="rId6" cstate="screen">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a:ext>
              </a:extLst>
            </a:blip>
            <a:srcRect/>
            <a:stretch/>
          </p:blipFill>
          <p:spPr>
            <a:xfrm>
              <a:off x="992114" y="5882597"/>
              <a:ext cx="228600" cy="228600"/>
            </a:xfrm>
            <a:prstGeom prst="rect">
              <a:avLst/>
            </a:prstGeom>
          </p:spPr>
        </p:pic>
      </p:grpSp>
      <p:sp>
        <p:nvSpPr>
          <p:cNvPr id="18" name="Rectangle 17">
            <a:hlinkClick r:id="rId5"/>
            <a:extLst>
              <a:ext uri="{FF2B5EF4-FFF2-40B4-BE49-F238E27FC236}">
                <a16:creationId xmlns:a16="http://schemas.microsoft.com/office/drawing/2014/main" id="{84ED9C5A-5766-4D55-8575-C0C93411D25B}"/>
              </a:ext>
            </a:extLst>
          </p:cNvPr>
          <p:cNvSpPr/>
          <p:nvPr/>
        </p:nvSpPr>
        <p:spPr>
          <a:xfrm>
            <a:off x="1392025" y="5850702"/>
            <a:ext cx="1456937" cy="292388"/>
          </a:xfrm>
          <a:prstGeom prst="rect">
            <a:avLst/>
          </a:prstGeom>
        </p:spPr>
        <p:txBody>
          <a:bodyPr wrap="none" anchor="ctr" anchorCtr="0">
            <a:spAutoFit/>
          </a:bodyPr>
          <a:lstStyle/>
          <a:p>
            <a:r>
              <a:rPr lang="en-US" sz="1300" b="1" dirty="0">
                <a:solidFill>
                  <a:schemeClr val="bg1"/>
                </a:solidFill>
              </a:rPr>
              <a:t>wearerelish.com</a:t>
            </a:r>
          </a:p>
        </p:txBody>
      </p:sp>
      <p:grpSp>
        <p:nvGrpSpPr>
          <p:cNvPr id="26" name="Group 25">
            <a:extLst>
              <a:ext uri="{FF2B5EF4-FFF2-40B4-BE49-F238E27FC236}">
                <a16:creationId xmlns:a16="http://schemas.microsoft.com/office/drawing/2014/main" id="{6ADB48B4-3D78-45FF-AA73-61CA236A62A3}"/>
              </a:ext>
            </a:extLst>
          </p:cNvPr>
          <p:cNvGrpSpPr/>
          <p:nvPr/>
        </p:nvGrpSpPr>
        <p:grpSpPr>
          <a:xfrm>
            <a:off x="3615842" y="5778661"/>
            <a:ext cx="436472" cy="436472"/>
            <a:chOff x="3615842" y="5778661"/>
            <a:chExt cx="436472" cy="436472"/>
          </a:xfrm>
        </p:grpSpPr>
        <p:sp>
          <p:nvSpPr>
            <p:cNvPr id="5" name="Oval 4">
              <a:hlinkClick r:id="rId8"/>
              <a:extLst>
                <a:ext uri="{FF2B5EF4-FFF2-40B4-BE49-F238E27FC236}">
                  <a16:creationId xmlns:a16="http://schemas.microsoft.com/office/drawing/2014/main" id="{84934C44-1BC5-4C64-9111-7AB10274C6A0}"/>
                </a:ext>
              </a:extLst>
            </p:cNvPr>
            <p:cNvSpPr/>
            <p:nvPr/>
          </p:nvSpPr>
          <p:spPr>
            <a:xfrm>
              <a:off x="3615842" y="5778661"/>
              <a:ext cx="436472" cy="436472"/>
            </a:xfrm>
            <a:prstGeom prst="ellipse">
              <a:avLst/>
            </a:pr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300" dirty="0"/>
            </a:p>
          </p:txBody>
        </p:sp>
        <p:pic>
          <p:nvPicPr>
            <p:cNvPr id="8" name="Picture 7">
              <a:hlinkClick r:id="rId8"/>
              <a:extLst>
                <a:ext uri="{FF2B5EF4-FFF2-40B4-BE49-F238E27FC236}">
                  <a16:creationId xmlns:a16="http://schemas.microsoft.com/office/drawing/2014/main" id="{27D364F5-D730-4942-9064-3F72A15EB21F}"/>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a:ext>
              </a:extLst>
            </a:blip>
            <a:stretch>
              <a:fillRect/>
            </a:stretch>
          </p:blipFill>
          <p:spPr>
            <a:xfrm>
              <a:off x="3719778" y="5882597"/>
              <a:ext cx="228600" cy="228600"/>
            </a:xfrm>
            <a:prstGeom prst="rect">
              <a:avLst/>
            </a:prstGeom>
          </p:spPr>
        </p:pic>
      </p:grpSp>
      <p:sp>
        <p:nvSpPr>
          <p:cNvPr id="19" name="Rectangle 18">
            <a:hlinkClick r:id="rId8"/>
            <a:extLst>
              <a:ext uri="{FF2B5EF4-FFF2-40B4-BE49-F238E27FC236}">
                <a16:creationId xmlns:a16="http://schemas.microsoft.com/office/drawing/2014/main" id="{6D2017D1-CEEE-4D4A-BB71-4319DFD82B7E}"/>
              </a:ext>
            </a:extLst>
          </p:cNvPr>
          <p:cNvSpPr/>
          <p:nvPr/>
        </p:nvSpPr>
        <p:spPr>
          <a:xfrm>
            <a:off x="4119689" y="5850702"/>
            <a:ext cx="2045688" cy="292388"/>
          </a:xfrm>
          <a:prstGeom prst="rect">
            <a:avLst/>
          </a:prstGeom>
        </p:spPr>
        <p:txBody>
          <a:bodyPr wrap="none" anchor="ctr" anchorCtr="0">
            <a:spAutoFit/>
          </a:bodyPr>
          <a:lstStyle/>
          <a:p>
            <a:r>
              <a:rPr lang="en-US" sz="1300" b="1" dirty="0">
                <a:solidFill>
                  <a:schemeClr val="bg1"/>
                </a:solidFill>
              </a:rPr>
              <a:t>twitter.com/wearerelish</a:t>
            </a:r>
          </a:p>
        </p:txBody>
      </p:sp>
      <p:grpSp>
        <p:nvGrpSpPr>
          <p:cNvPr id="27" name="Group 26">
            <a:extLst>
              <a:ext uri="{FF2B5EF4-FFF2-40B4-BE49-F238E27FC236}">
                <a16:creationId xmlns:a16="http://schemas.microsoft.com/office/drawing/2014/main" id="{042A751B-EE1D-423F-855D-6A178C9B067E}"/>
              </a:ext>
            </a:extLst>
          </p:cNvPr>
          <p:cNvGrpSpPr/>
          <p:nvPr/>
        </p:nvGrpSpPr>
        <p:grpSpPr>
          <a:xfrm>
            <a:off x="6343506" y="5778661"/>
            <a:ext cx="436472" cy="436472"/>
            <a:chOff x="6343506" y="5778661"/>
            <a:chExt cx="436472" cy="436472"/>
          </a:xfrm>
        </p:grpSpPr>
        <p:sp>
          <p:nvSpPr>
            <p:cNvPr id="6" name="Oval 5">
              <a:hlinkClick r:id="rId11"/>
              <a:extLst>
                <a:ext uri="{FF2B5EF4-FFF2-40B4-BE49-F238E27FC236}">
                  <a16:creationId xmlns:a16="http://schemas.microsoft.com/office/drawing/2014/main" id="{809BCE7A-EDE9-46F1-9196-35CB0BE7ECF4}"/>
                </a:ext>
              </a:extLst>
            </p:cNvPr>
            <p:cNvSpPr/>
            <p:nvPr/>
          </p:nvSpPr>
          <p:spPr>
            <a:xfrm>
              <a:off x="6343506" y="5778661"/>
              <a:ext cx="436472" cy="436472"/>
            </a:xfrm>
            <a:prstGeom prst="ellipse">
              <a:avLst/>
            </a:pr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300" dirty="0"/>
            </a:p>
          </p:txBody>
        </p:sp>
        <p:pic>
          <p:nvPicPr>
            <p:cNvPr id="10" name="Picture 9">
              <a:hlinkClick r:id="rId11"/>
              <a:extLst>
                <a:ext uri="{FF2B5EF4-FFF2-40B4-BE49-F238E27FC236}">
                  <a16:creationId xmlns:a16="http://schemas.microsoft.com/office/drawing/2014/main" id="{23062451-8BD6-41A7-A09F-6CB20C9A806E}"/>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a:ext>
              </a:extLst>
            </a:blip>
            <a:stretch>
              <a:fillRect/>
            </a:stretch>
          </p:blipFill>
          <p:spPr>
            <a:xfrm>
              <a:off x="6447442" y="5882597"/>
              <a:ext cx="228600" cy="228600"/>
            </a:xfrm>
            <a:prstGeom prst="rect">
              <a:avLst/>
            </a:prstGeom>
          </p:spPr>
        </p:pic>
      </p:grpSp>
      <p:sp>
        <p:nvSpPr>
          <p:cNvPr id="20" name="Rectangle 19">
            <a:hlinkClick r:id="rId11"/>
            <a:extLst>
              <a:ext uri="{FF2B5EF4-FFF2-40B4-BE49-F238E27FC236}">
                <a16:creationId xmlns:a16="http://schemas.microsoft.com/office/drawing/2014/main" id="{BD1A2F9D-66E4-4938-8D6C-D22589CB2337}"/>
              </a:ext>
            </a:extLst>
          </p:cNvPr>
          <p:cNvSpPr/>
          <p:nvPr/>
        </p:nvSpPr>
        <p:spPr>
          <a:xfrm>
            <a:off x="6847353" y="5858547"/>
            <a:ext cx="1378391" cy="292388"/>
          </a:xfrm>
          <a:prstGeom prst="rect">
            <a:avLst/>
          </a:prstGeom>
        </p:spPr>
        <p:txBody>
          <a:bodyPr wrap="none" anchor="ctr" anchorCtr="0">
            <a:spAutoFit/>
          </a:bodyPr>
          <a:lstStyle/>
          <a:p>
            <a:r>
              <a:rPr lang="en-US" sz="1300" b="1" dirty="0">
                <a:solidFill>
                  <a:schemeClr val="bg1"/>
                </a:solidFill>
              </a:rPr>
              <a:t>@weare_relish/</a:t>
            </a:r>
          </a:p>
        </p:txBody>
      </p:sp>
      <p:grpSp>
        <p:nvGrpSpPr>
          <p:cNvPr id="28" name="Group 27">
            <a:extLst>
              <a:ext uri="{FF2B5EF4-FFF2-40B4-BE49-F238E27FC236}">
                <a16:creationId xmlns:a16="http://schemas.microsoft.com/office/drawing/2014/main" id="{EAF676BE-9563-40B7-8B30-BC9BB8132B5D}"/>
              </a:ext>
            </a:extLst>
          </p:cNvPr>
          <p:cNvGrpSpPr/>
          <p:nvPr/>
        </p:nvGrpSpPr>
        <p:grpSpPr>
          <a:xfrm>
            <a:off x="9071171" y="5778661"/>
            <a:ext cx="436472" cy="436472"/>
            <a:chOff x="9071171" y="5778661"/>
            <a:chExt cx="436472" cy="436472"/>
          </a:xfrm>
        </p:grpSpPr>
        <p:sp>
          <p:nvSpPr>
            <p:cNvPr id="7" name="Oval 6">
              <a:hlinkClick r:id="rId14"/>
              <a:extLst>
                <a:ext uri="{FF2B5EF4-FFF2-40B4-BE49-F238E27FC236}">
                  <a16:creationId xmlns:a16="http://schemas.microsoft.com/office/drawing/2014/main" id="{B93F3401-66D7-418F-8436-A4AF70557EBF}"/>
                </a:ext>
              </a:extLst>
            </p:cNvPr>
            <p:cNvSpPr/>
            <p:nvPr/>
          </p:nvSpPr>
          <p:spPr>
            <a:xfrm>
              <a:off x="9071171" y="5778661"/>
              <a:ext cx="436472" cy="436472"/>
            </a:xfrm>
            <a:prstGeom prst="ellipse">
              <a:avLst/>
            </a:prstGeom>
            <a:solidFill>
              <a:srgbClr val="142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300" dirty="0"/>
            </a:p>
          </p:txBody>
        </p:sp>
        <p:pic>
          <p:nvPicPr>
            <p:cNvPr id="9" name="Picture 8">
              <a:hlinkClick r:id="rId14"/>
              <a:extLst>
                <a:ext uri="{FF2B5EF4-FFF2-40B4-BE49-F238E27FC236}">
                  <a16:creationId xmlns:a16="http://schemas.microsoft.com/office/drawing/2014/main" id="{DC17484C-C416-46D9-B726-93F72B20654C}"/>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artisticPhotocopy/>
                      </a14:imgEffect>
                    </a14:imgLayer>
                  </a14:imgProps>
                </a:ext>
                <a:ext uri="{28A0092B-C50C-407E-A947-70E740481C1C}">
                  <a14:useLocalDpi xmlns:a14="http://schemas.microsoft.com/office/drawing/2010/main"/>
                </a:ext>
              </a:extLst>
            </a:blip>
            <a:stretch>
              <a:fillRect/>
            </a:stretch>
          </p:blipFill>
          <p:spPr>
            <a:xfrm>
              <a:off x="9175107" y="5882597"/>
              <a:ext cx="228600" cy="228600"/>
            </a:xfrm>
            <a:prstGeom prst="rect">
              <a:avLst/>
            </a:prstGeom>
          </p:spPr>
        </p:pic>
      </p:grpSp>
      <p:sp>
        <p:nvSpPr>
          <p:cNvPr id="21" name="Rectangle 20">
            <a:hlinkClick r:id="rId14"/>
            <a:extLst>
              <a:ext uri="{FF2B5EF4-FFF2-40B4-BE49-F238E27FC236}">
                <a16:creationId xmlns:a16="http://schemas.microsoft.com/office/drawing/2014/main" id="{F10D5F3B-4924-47FE-96AE-9016BDA02FCF}"/>
              </a:ext>
            </a:extLst>
          </p:cNvPr>
          <p:cNvSpPr/>
          <p:nvPr/>
        </p:nvSpPr>
        <p:spPr>
          <a:xfrm>
            <a:off x="9575018" y="5852012"/>
            <a:ext cx="1332096" cy="292388"/>
          </a:xfrm>
          <a:prstGeom prst="rect">
            <a:avLst/>
          </a:prstGeom>
        </p:spPr>
        <p:txBody>
          <a:bodyPr wrap="none" anchor="ctr" anchorCtr="0">
            <a:spAutoFit/>
          </a:bodyPr>
          <a:lstStyle/>
          <a:p>
            <a:r>
              <a:rPr lang="en-US" sz="1300" b="1" dirty="0">
                <a:solidFill>
                  <a:schemeClr val="bg1"/>
                </a:solidFill>
              </a:rPr>
              <a:t>relish-research</a:t>
            </a:r>
          </a:p>
        </p:txBody>
      </p:sp>
      <p:pic>
        <p:nvPicPr>
          <p:cNvPr id="1026" name="Picture 2" descr="relish gray logo">
            <a:extLst>
              <a:ext uri="{FF2B5EF4-FFF2-40B4-BE49-F238E27FC236}">
                <a16:creationId xmlns:a16="http://schemas.microsoft.com/office/drawing/2014/main" id="{053B8BB2-AA2A-4276-AE79-F2AAF32E3DB6}"/>
              </a:ext>
            </a:extLst>
          </p:cNvPr>
          <p:cNvPicPr>
            <a:picLocks noChangeAspect="1" noChangeArrowheads="1"/>
          </p:cNvPicPr>
          <p:nvPr/>
        </p:nvPicPr>
        <p:blipFill>
          <a:blip r:embed="rId17" cstate="screen">
            <a:lum bright="70000" contrast="-70000"/>
            <a:extLst>
              <a:ext uri="{28A0092B-C50C-407E-A947-70E740481C1C}">
                <a14:useLocalDpi xmlns:a14="http://schemas.microsoft.com/office/drawing/2010/main"/>
              </a:ext>
            </a:extLst>
          </a:blip>
          <a:srcRect/>
          <a:stretch>
            <a:fillRect/>
          </a:stretch>
        </p:blipFill>
        <p:spPr bwMode="auto">
          <a:xfrm>
            <a:off x="856638" y="738157"/>
            <a:ext cx="3263051" cy="110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9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E7A74F-215E-43CE-8C5D-68A95574AFB0}"/>
              </a:ext>
            </a:extLst>
          </p:cNvPr>
          <p:cNvSpPr>
            <a:spLocks noGrp="1"/>
          </p:cNvSpPr>
          <p:nvPr>
            <p:ph type="body" sz="quarter" idx="10"/>
          </p:nvPr>
        </p:nvSpPr>
        <p:spPr/>
        <p:txBody>
          <a:bodyPr>
            <a:normAutofit/>
          </a:bodyPr>
          <a:lstStyle/>
          <a:p>
            <a:r>
              <a:rPr lang="en-US" sz="3200" dirty="0"/>
              <a:t>Introducing customers to the DWMP</a:t>
            </a:r>
          </a:p>
        </p:txBody>
      </p:sp>
      <p:sp>
        <p:nvSpPr>
          <p:cNvPr id="2" name="Slide Number Placeholder 1">
            <a:extLst>
              <a:ext uri="{FF2B5EF4-FFF2-40B4-BE49-F238E27FC236}">
                <a16:creationId xmlns:a16="http://schemas.microsoft.com/office/drawing/2014/main" id="{2033B34C-22EA-4096-9328-FB57BB650AFE}"/>
              </a:ext>
            </a:extLst>
          </p:cNvPr>
          <p:cNvSpPr>
            <a:spLocks noGrp="1"/>
          </p:cNvSpPr>
          <p:nvPr>
            <p:ph type="sldNum" sz="quarter" idx="36"/>
          </p:nvPr>
        </p:nvSpPr>
        <p:spPr/>
        <p:txBody>
          <a:bodyPr/>
          <a:lstStyle/>
          <a:p>
            <a:fld id="{092066E3-CA02-4CFD-B2F6-56999925DBAC}" type="slidenum">
              <a:rPr lang="en-US" smtClean="0"/>
              <a:pPr/>
              <a:t>5</a:t>
            </a:fld>
            <a:endParaRPr lang="en-US" dirty="0"/>
          </a:p>
        </p:txBody>
      </p:sp>
      <p:pic>
        <p:nvPicPr>
          <p:cNvPr id="10" name="Picture Placeholder 9">
            <a:extLst>
              <a:ext uri="{FF2B5EF4-FFF2-40B4-BE49-F238E27FC236}">
                <a16:creationId xmlns:a16="http://schemas.microsoft.com/office/drawing/2014/main" id="{7975CD66-55E2-40F9-8F68-F24A0F3F56E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1333500" y="441324"/>
            <a:ext cx="9525000" cy="4219067"/>
          </a:xfrm>
        </p:spPr>
      </p:pic>
    </p:spTree>
    <p:extLst>
      <p:ext uri="{BB962C8B-B14F-4D97-AF65-F5344CB8AC3E}">
        <p14:creationId xmlns:p14="http://schemas.microsoft.com/office/powerpoint/2010/main" val="217402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9DE158-0E8B-1CBF-9A4D-467B1FC8CB12}"/>
              </a:ext>
            </a:extLst>
          </p:cNvPr>
          <p:cNvSpPr>
            <a:spLocks noGrp="1"/>
          </p:cNvSpPr>
          <p:nvPr>
            <p:ph type="body" sz="quarter" idx="18"/>
          </p:nvPr>
        </p:nvSpPr>
        <p:spPr>
          <a:xfrm>
            <a:off x="4079874" y="513982"/>
            <a:ext cx="7699749" cy="563312"/>
          </a:xfrm>
        </p:spPr>
        <p:txBody>
          <a:bodyPr/>
          <a:lstStyle/>
          <a:p>
            <a:r>
              <a:rPr lang="en-US" sz="2500" dirty="0"/>
              <a:t>As might be expected, awareness of the DWMP is low</a:t>
            </a:r>
            <a:endParaRPr lang="en-GB" sz="2500" dirty="0"/>
          </a:p>
        </p:txBody>
      </p:sp>
      <p:sp>
        <p:nvSpPr>
          <p:cNvPr id="3" name="Slide Number Placeholder 2">
            <a:extLst>
              <a:ext uri="{FF2B5EF4-FFF2-40B4-BE49-F238E27FC236}">
                <a16:creationId xmlns:a16="http://schemas.microsoft.com/office/drawing/2014/main" id="{6D6FC7CF-506E-7412-2D11-BED8E6A42C8D}"/>
              </a:ext>
            </a:extLst>
          </p:cNvPr>
          <p:cNvSpPr>
            <a:spLocks noGrp="1"/>
          </p:cNvSpPr>
          <p:nvPr>
            <p:ph type="sldNum" sz="quarter" idx="36"/>
          </p:nvPr>
        </p:nvSpPr>
        <p:spPr/>
        <p:txBody>
          <a:bodyPr/>
          <a:lstStyle/>
          <a:p>
            <a:fld id="{092066E3-CA02-4CFD-B2F6-56999925DBAC}" type="slidenum">
              <a:rPr lang="en-US" smtClean="0"/>
              <a:pPr/>
              <a:t>6</a:t>
            </a:fld>
            <a:endParaRPr lang="en-US" dirty="0"/>
          </a:p>
        </p:txBody>
      </p:sp>
      <p:pic>
        <p:nvPicPr>
          <p:cNvPr id="10" name="Picture Placeholder 9">
            <a:extLst>
              <a:ext uri="{FF2B5EF4-FFF2-40B4-BE49-F238E27FC236}">
                <a16:creationId xmlns:a16="http://schemas.microsoft.com/office/drawing/2014/main" id="{1AE016B6-D9BA-A29B-CB62-4913E96A7126}"/>
              </a:ext>
            </a:extLst>
          </p:cNvPr>
          <p:cNvPicPr>
            <a:picLocks noGrp="1" noChangeAspect="1"/>
          </p:cNvPicPr>
          <p:nvPr>
            <p:ph type="pic" sz="quarter" idx="3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1">
            <a:extLst>
              <a:ext uri="{FF2B5EF4-FFF2-40B4-BE49-F238E27FC236}">
                <a16:creationId xmlns:a16="http://schemas.microsoft.com/office/drawing/2014/main" id="{2718E259-8CB3-1351-FA19-6194B7499D06}"/>
              </a:ext>
            </a:extLst>
          </p:cNvPr>
          <p:cNvSpPr txBox="1">
            <a:spLocks/>
          </p:cNvSpPr>
          <p:nvPr/>
        </p:nvSpPr>
        <p:spPr>
          <a:xfrm>
            <a:off x="4156776" y="1406297"/>
            <a:ext cx="557053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Awareness of DWMP</a:t>
            </a:r>
          </a:p>
        </p:txBody>
      </p:sp>
      <p:sp>
        <p:nvSpPr>
          <p:cNvPr id="6" name="Text Placeholder 3">
            <a:extLst>
              <a:ext uri="{FF2B5EF4-FFF2-40B4-BE49-F238E27FC236}">
                <a16:creationId xmlns:a16="http://schemas.microsoft.com/office/drawing/2014/main" id="{5641A4DD-FB63-1C28-0BB5-85E010BDDCAB}"/>
              </a:ext>
            </a:extLst>
          </p:cNvPr>
          <p:cNvSpPr txBox="1">
            <a:spLocks/>
          </p:cNvSpPr>
          <p:nvPr/>
        </p:nvSpPr>
        <p:spPr>
          <a:xfrm>
            <a:off x="4156776" y="1754021"/>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household customers</a:t>
            </a:r>
          </a:p>
        </p:txBody>
      </p:sp>
      <p:graphicFrame>
        <p:nvGraphicFramePr>
          <p:cNvPr id="7" name="Chart 6">
            <a:extLst>
              <a:ext uri="{FF2B5EF4-FFF2-40B4-BE49-F238E27FC236}">
                <a16:creationId xmlns:a16="http://schemas.microsoft.com/office/drawing/2014/main" id="{4E077645-3CAF-55E4-AA00-F23526F67EB4}"/>
              </a:ext>
            </a:extLst>
          </p:cNvPr>
          <p:cNvGraphicFramePr/>
          <p:nvPr>
            <p:extLst>
              <p:ext uri="{D42A27DB-BD31-4B8C-83A1-F6EECF244321}">
                <p14:modId xmlns:p14="http://schemas.microsoft.com/office/powerpoint/2010/main" val="1560825001"/>
              </p:ext>
            </p:extLst>
          </p:nvPr>
        </p:nvGraphicFramePr>
        <p:xfrm>
          <a:off x="4156776" y="2101745"/>
          <a:ext cx="7580315" cy="439175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30BE513F-BAFF-DB3F-5357-A8CC4B2135EF}"/>
              </a:ext>
            </a:extLst>
          </p:cNvPr>
          <p:cNvSpPr txBox="1">
            <a:spLocks/>
          </p:cNvSpPr>
          <p:nvPr/>
        </p:nvSpPr>
        <p:spPr>
          <a:xfrm>
            <a:off x="442913" y="6491845"/>
            <a:ext cx="10885487" cy="255029"/>
          </a:xfrm>
          <a:prstGeom prst="rect">
            <a:avLst/>
          </a:prstGeom>
        </p:spPr>
        <p:txBody>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800" dirty="0">
                <a:solidFill>
                  <a:schemeClr val="tx2"/>
                </a:solidFill>
              </a:rPr>
              <a:t>D1: Before today, have you ever heard of the Drainage and Wastewater Management Plan? Base: Welsh Water household customers (500), living near a SAC river (195)</a:t>
            </a:r>
            <a:endParaRPr lang="en-GB" sz="800" dirty="0">
              <a:solidFill>
                <a:schemeClr val="tx2"/>
              </a:solidFill>
            </a:endParaRPr>
          </a:p>
        </p:txBody>
      </p:sp>
      <p:sp>
        <p:nvSpPr>
          <p:cNvPr id="12" name="Speech Bubble: Rectangle with Corners Rounded 11">
            <a:extLst>
              <a:ext uri="{FF2B5EF4-FFF2-40B4-BE49-F238E27FC236}">
                <a16:creationId xmlns:a16="http://schemas.microsoft.com/office/drawing/2014/main" id="{EEAB1D2B-0E76-7AA5-0649-D2B8E6DDE18F}"/>
              </a:ext>
            </a:extLst>
          </p:cNvPr>
          <p:cNvSpPr/>
          <p:nvPr/>
        </p:nvSpPr>
        <p:spPr>
          <a:xfrm>
            <a:off x="9109716" y="2101744"/>
            <a:ext cx="1674821" cy="387691"/>
          </a:xfrm>
          <a:prstGeom prst="wedgeRoundRectCallout">
            <a:avLst>
              <a:gd name="adj1" fmla="val -51549"/>
              <a:gd name="adj2" fmla="val 90427"/>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rPr>
              <a:t>15% </a:t>
            </a:r>
            <a:r>
              <a:rPr lang="en-US" sz="1000" i="1" dirty="0">
                <a:solidFill>
                  <a:schemeClr val="tx1"/>
                </a:solidFill>
              </a:rPr>
              <a:t>awareness living near a SAC river</a:t>
            </a:r>
          </a:p>
        </p:txBody>
      </p:sp>
      <p:sp>
        <p:nvSpPr>
          <p:cNvPr id="4" name="TextBox 3">
            <a:extLst>
              <a:ext uri="{FF2B5EF4-FFF2-40B4-BE49-F238E27FC236}">
                <a16:creationId xmlns:a16="http://schemas.microsoft.com/office/drawing/2014/main" id="{CA248AF4-567E-0FF9-225E-5DBE0F4EBD4A}"/>
              </a:ext>
            </a:extLst>
          </p:cNvPr>
          <p:cNvSpPr txBox="1"/>
          <p:nvPr/>
        </p:nvSpPr>
        <p:spPr>
          <a:xfrm>
            <a:off x="8165804" y="2901699"/>
            <a:ext cx="723014" cy="340242"/>
          </a:xfrm>
          <a:prstGeom prst="rect">
            <a:avLst/>
          </a:prstGeom>
          <a:noFill/>
        </p:spPr>
        <p:txBody>
          <a:bodyPr wrap="none" rtlCol="0">
            <a:noAutofit/>
          </a:bodyPr>
          <a:lstStyle/>
          <a:p>
            <a:pPr algn="l">
              <a:lnSpc>
                <a:spcPct val="110000"/>
              </a:lnSpc>
              <a:spcAft>
                <a:spcPts val="600"/>
              </a:spcAft>
            </a:pPr>
            <a:r>
              <a:rPr lang="en-GB" sz="1400" dirty="0">
                <a:solidFill>
                  <a:schemeClr val="bg1"/>
                </a:solidFill>
              </a:rPr>
              <a:t>Aware</a:t>
            </a:r>
          </a:p>
        </p:txBody>
      </p:sp>
      <p:sp>
        <p:nvSpPr>
          <p:cNvPr id="9" name="TextBox 8">
            <a:extLst>
              <a:ext uri="{FF2B5EF4-FFF2-40B4-BE49-F238E27FC236}">
                <a16:creationId xmlns:a16="http://schemas.microsoft.com/office/drawing/2014/main" id="{5254F7B2-A12D-C6C3-003B-DD8A3B933387}"/>
              </a:ext>
            </a:extLst>
          </p:cNvPr>
          <p:cNvSpPr txBox="1"/>
          <p:nvPr/>
        </p:nvSpPr>
        <p:spPr>
          <a:xfrm>
            <a:off x="7606692" y="5558032"/>
            <a:ext cx="723014" cy="340242"/>
          </a:xfrm>
          <a:prstGeom prst="rect">
            <a:avLst/>
          </a:prstGeom>
          <a:noFill/>
        </p:spPr>
        <p:txBody>
          <a:bodyPr wrap="none" rtlCol="0">
            <a:noAutofit/>
          </a:bodyPr>
          <a:lstStyle/>
          <a:p>
            <a:pPr algn="l">
              <a:lnSpc>
                <a:spcPct val="110000"/>
              </a:lnSpc>
              <a:spcAft>
                <a:spcPts val="600"/>
              </a:spcAft>
            </a:pPr>
            <a:r>
              <a:rPr lang="en-GB" sz="1400" dirty="0">
                <a:solidFill>
                  <a:schemeClr val="bg1"/>
                </a:solidFill>
              </a:rPr>
              <a:t>Unaware</a:t>
            </a:r>
          </a:p>
        </p:txBody>
      </p:sp>
      <p:sp>
        <p:nvSpPr>
          <p:cNvPr id="11" name="TextBox 10">
            <a:extLst>
              <a:ext uri="{FF2B5EF4-FFF2-40B4-BE49-F238E27FC236}">
                <a16:creationId xmlns:a16="http://schemas.microsoft.com/office/drawing/2014/main" id="{5E9926CF-7366-FB08-1C3D-A9F729C64C5F}"/>
              </a:ext>
            </a:extLst>
          </p:cNvPr>
          <p:cNvSpPr txBox="1"/>
          <p:nvPr/>
        </p:nvSpPr>
        <p:spPr>
          <a:xfrm>
            <a:off x="6859062" y="2215841"/>
            <a:ext cx="723014" cy="340242"/>
          </a:xfrm>
          <a:prstGeom prst="rect">
            <a:avLst/>
          </a:prstGeom>
          <a:noFill/>
        </p:spPr>
        <p:txBody>
          <a:bodyPr wrap="none" rtlCol="0">
            <a:noAutofit/>
          </a:bodyPr>
          <a:lstStyle/>
          <a:p>
            <a:pPr algn="l">
              <a:lnSpc>
                <a:spcPct val="110000"/>
              </a:lnSpc>
              <a:spcAft>
                <a:spcPts val="600"/>
              </a:spcAft>
            </a:pPr>
            <a:r>
              <a:rPr lang="en-GB" sz="1200" dirty="0">
                <a:solidFill>
                  <a:schemeClr val="tx1">
                    <a:lumMod val="85000"/>
                    <a:lumOff val="15000"/>
                  </a:schemeClr>
                </a:solidFill>
              </a:rPr>
              <a:t>Don’t know</a:t>
            </a:r>
          </a:p>
        </p:txBody>
      </p:sp>
    </p:spTree>
    <p:extLst>
      <p:ext uri="{BB962C8B-B14F-4D97-AF65-F5344CB8AC3E}">
        <p14:creationId xmlns:p14="http://schemas.microsoft.com/office/powerpoint/2010/main" val="285771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C85F11-7E2B-4C4E-9522-51F30B3FE1C2}"/>
              </a:ext>
            </a:extLst>
          </p:cNvPr>
          <p:cNvSpPr>
            <a:spLocks noGrp="1"/>
          </p:cNvSpPr>
          <p:nvPr>
            <p:ph type="sldNum" sz="quarter" idx="12"/>
          </p:nvPr>
        </p:nvSpPr>
        <p:spPr/>
        <p:txBody>
          <a:bodyPr/>
          <a:lstStyle/>
          <a:p>
            <a:fld id="{092066E3-CA02-4CFD-B2F6-56999925DBAC}" type="slidenum">
              <a:rPr lang="en-US" smtClean="0"/>
              <a:pPr/>
              <a:t>7</a:t>
            </a:fld>
            <a:endParaRPr lang="en-US" dirty="0"/>
          </a:p>
        </p:txBody>
      </p:sp>
      <p:sp>
        <p:nvSpPr>
          <p:cNvPr id="5" name="Title 4">
            <a:extLst>
              <a:ext uri="{FF2B5EF4-FFF2-40B4-BE49-F238E27FC236}">
                <a16:creationId xmlns:a16="http://schemas.microsoft.com/office/drawing/2014/main" id="{29874F4F-D974-CB45-978A-48720A37E7D5}"/>
              </a:ext>
            </a:extLst>
          </p:cNvPr>
          <p:cNvSpPr>
            <a:spLocks noGrp="1"/>
          </p:cNvSpPr>
          <p:nvPr>
            <p:ph type="title"/>
          </p:nvPr>
        </p:nvSpPr>
        <p:spPr>
          <a:xfrm>
            <a:off x="442913" y="365126"/>
            <a:ext cx="11306175" cy="545694"/>
          </a:xfrm>
        </p:spPr>
        <p:txBody>
          <a:bodyPr>
            <a:normAutofit fontScale="90000"/>
          </a:bodyPr>
          <a:lstStyle/>
          <a:p>
            <a:r>
              <a:rPr lang="en-US" dirty="0"/>
              <a:t>Upon reading context around the plan, there are </a:t>
            </a:r>
            <a:r>
              <a:rPr lang="en-GB" sz="2800" dirty="0"/>
              <a:t>strong feelings towards its importance</a:t>
            </a:r>
            <a:endParaRPr lang="en-GB" dirty="0"/>
          </a:p>
        </p:txBody>
      </p:sp>
      <p:sp>
        <p:nvSpPr>
          <p:cNvPr id="36" name="Text Placeholder 3">
            <a:extLst>
              <a:ext uri="{FF2B5EF4-FFF2-40B4-BE49-F238E27FC236}">
                <a16:creationId xmlns:a16="http://schemas.microsoft.com/office/drawing/2014/main" id="{C3D36588-F1B1-BE26-1127-309FAD60B9A0}"/>
              </a:ext>
            </a:extLst>
          </p:cNvPr>
          <p:cNvSpPr>
            <a:spLocks noGrp="1"/>
          </p:cNvSpPr>
          <p:nvPr>
            <p:ph type="body" sz="quarter" idx="19"/>
          </p:nvPr>
        </p:nvSpPr>
        <p:spPr>
          <a:xfrm>
            <a:off x="442913" y="6416675"/>
            <a:ext cx="10885487" cy="330200"/>
          </a:xfrm>
        </p:spPr>
        <p:txBody>
          <a:bodyPr/>
          <a:lstStyle/>
          <a:p>
            <a:pPr>
              <a:spcAft>
                <a:spcPts val="0"/>
              </a:spcAft>
            </a:pPr>
            <a:r>
              <a:rPr lang="en-US" dirty="0"/>
              <a:t>D2: How interested are you in finding out what is in this Drainage and Wastewater Management Plan? </a:t>
            </a:r>
          </a:p>
          <a:p>
            <a:pPr>
              <a:spcAft>
                <a:spcPts val="0"/>
              </a:spcAft>
            </a:pPr>
            <a:r>
              <a:rPr lang="en-US" dirty="0"/>
              <a:t>Base: Welsh Water household customers (500), household income more than £30k (273), household income less than £30k (217)</a:t>
            </a:r>
            <a:endParaRPr lang="en-GB" dirty="0"/>
          </a:p>
        </p:txBody>
      </p:sp>
      <p:grpSp>
        <p:nvGrpSpPr>
          <p:cNvPr id="7" name="Group 6">
            <a:extLst>
              <a:ext uri="{FF2B5EF4-FFF2-40B4-BE49-F238E27FC236}">
                <a16:creationId xmlns:a16="http://schemas.microsoft.com/office/drawing/2014/main" id="{BF4F27E5-E741-1F4E-ABB9-FB7EA9A9E386}"/>
              </a:ext>
            </a:extLst>
          </p:cNvPr>
          <p:cNvGrpSpPr/>
          <p:nvPr/>
        </p:nvGrpSpPr>
        <p:grpSpPr>
          <a:xfrm>
            <a:off x="7599118" y="1273751"/>
            <a:ext cx="5570537" cy="5087202"/>
            <a:chOff x="454026" y="1273751"/>
            <a:chExt cx="5570537" cy="5087202"/>
          </a:xfrm>
        </p:grpSpPr>
        <p:sp>
          <p:nvSpPr>
            <p:cNvPr id="2" name="Text Placeholder 1">
              <a:extLst>
                <a:ext uri="{FF2B5EF4-FFF2-40B4-BE49-F238E27FC236}">
                  <a16:creationId xmlns:a16="http://schemas.microsoft.com/office/drawing/2014/main" id="{A1884EF5-7903-F395-89C1-FAAC881FBB6A}"/>
                </a:ext>
              </a:extLst>
            </p:cNvPr>
            <p:cNvSpPr txBox="1">
              <a:spLocks/>
            </p:cNvSpPr>
            <p:nvPr/>
          </p:nvSpPr>
          <p:spPr>
            <a:xfrm>
              <a:off x="454026" y="1273751"/>
              <a:ext cx="557053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Interest in finding out DWMP content</a:t>
              </a:r>
            </a:p>
          </p:txBody>
        </p:sp>
        <p:sp>
          <p:nvSpPr>
            <p:cNvPr id="4" name="Text Placeholder 3">
              <a:extLst>
                <a:ext uri="{FF2B5EF4-FFF2-40B4-BE49-F238E27FC236}">
                  <a16:creationId xmlns:a16="http://schemas.microsoft.com/office/drawing/2014/main" id="{19335617-1A35-0D2C-8CA8-0D84C91D6101}"/>
                </a:ext>
              </a:extLst>
            </p:cNvPr>
            <p:cNvSpPr txBox="1">
              <a:spLocks/>
            </p:cNvSpPr>
            <p:nvPr/>
          </p:nvSpPr>
          <p:spPr>
            <a:xfrm>
              <a:off x="454026" y="1621475"/>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household customers</a:t>
              </a:r>
            </a:p>
          </p:txBody>
        </p:sp>
        <p:graphicFrame>
          <p:nvGraphicFramePr>
            <p:cNvPr id="6" name="Chart 5">
              <a:extLst>
                <a:ext uri="{FF2B5EF4-FFF2-40B4-BE49-F238E27FC236}">
                  <a16:creationId xmlns:a16="http://schemas.microsoft.com/office/drawing/2014/main" id="{1E94F6E7-A9B5-D570-F203-D7C6716BF324}"/>
                </a:ext>
              </a:extLst>
            </p:cNvPr>
            <p:cNvGraphicFramePr/>
            <p:nvPr>
              <p:extLst>
                <p:ext uri="{D42A27DB-BD31-4B8C-83A1-F6EECF244321}">
                  <p14:modId xmlns:p14="http://schemas.microsoft.com/office/powerpoint/2010/main" val="2254269246"/>
                </p:ext>
              </p:extLst>
            </p:nvPr>
          </p:nvGraphicFramePr>
          <p:xfrm>
            <a:off x="454026" y="2075458"/>
            <a:ext cx="5570537" cy="42854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00DE7515-8E50-7E14-AFFA-2D04A6565F79}"/>
                </a:ext>
              </a:extLst>
            </p:cNvPr>
            <p:cNvGraphicFramePr/>
            <p:nvPr>
              <p:extLst>
                <p:ext uri="{D42A27DB-BD31-4B8C-83A1-F6EECF244321}">
                  <p14:modId xmlns:p14="http://schemas.microsoft.com/office/powerpoint/2010/main" val="1250573914"/>
                </p:ext>
              </p:extLst>
            </p:nvPr>
          </p:nvGraphicFramePr>
          <p:xfrm>
            <a:off x="3652070" y="2514001"/>
            <a:ext cx="1862307" cy="1941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C10F0263-0FA3-C1B7-72D4-3B2C70384C09}"/>
                </a:ext>
              </a:extLst>
            </p:cNvPr>
            <p:cNvSpPr/>
            <p:nvPr/>
          </p:nvSpPr>
          <p:spPr>
            <a:xfrm>
              <a:off x="3647836" y="3100500"/>
              <a:ext cx="111573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5"/>
                  </a:solidFill>
                </a:rPr>
                <a:t>66% </a:t>
              </a:r>
            </a:p>
            <a:p>
              <a:pPr algn="ctr"/>
              <a:r>
                <a:rPr lang="en-US" sz="1200" dirty="0">
                  <a:solidFill>
                    <a:schemeClr val="tx1"/>
                  </a:solidFill>
                </a:rPr>
                <a:t>Quite or very interested in the DWMP</a:t>
              </a:r>
              <a:endParaRPr lang="en-GB" sz="1200" dirty="0">
                <a:solidFill>
                  <a:schemeClr val="tx1"/>
                </a:solidFill>
              </a:endParaRPr>
            </a:p>
          </p:txBody>
        </p:sp>
        <p:sp>
          <p:nvSpPr>
            <p:cNvPr id="15" name="Right Brace 14">
              <a:extLst>
                <a:ext uri="{FF2B5EF4-FFF2-40B4-BE49-F238E27FC236}">
                  <a16:creationId xmlns:a16="http://schemas.microsoft.com/office/drawing/2014/main" id="{51D32E96-DB82-EEC4-1E0B-4B139EC45AD2}"/>
                </a:ext>
              </a:extLst>
            </p:cNvPr>
            <p:cNvSpPr/>
            <p:nvPr/>
          </p:nvSpPr>
          <p:spPr>
            <a:xfrm>
              <a:off x="3317096" y="2080760"/>
              <a:ext cx="330740" cy="27883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A286E4A9-B164-1E78-4406-B8AB1F918360}"/>
              </a:ext>
            </a:extLst>
          </p:cNvPr>
          <p:cNvGrpSpPr/>
          <p:nvPr/>
        </p:nvGrpSpPr>
        <p:grpSpPr>
          <a:xfrm>
            <a:off x="329145" y="1185950"/>
            <a:ext cx="6608000" cy="5025219"/>
            <a:chOff x="5240166" y="1432464"/>
            <a:chExt cx="6608000" cy="5025219"/>
          </a:xfrm>
        </p:grpSpPr>
        <p:sp>
          <p:nvSpPr>
            <p:cNvPr id="30" name="Text Placeholder 6">
              <a:extLst>
                <a:ext uri="{FF2B5EF4-FFF2-40B4-BE49-F238E27FC236}">
                  <a16:creationId xmlns:a16="http://schemas.microsoft.com/office/drawing/2014/main" id="{BE66AC88-57D5-B218-E1DE-B0D80467E78D}"/>
                </a:ext>
              </a:extLst>
            </p:cNvPr>
            <p:cNvSpPr txBox="1">
              <a:spLocks/>
            </p:cNvSpPr>
            <p:nvPr/>
          </p:nvSpPr>
          <p:spPr>
            <a:xfrm>
              <a:off x="5240166" y="1432464"/>
              <a:ext cx="6608000" cy="2640025"/>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defPPr>
                <a:defRPr lang="en-US"/>
              </a:defPPr>
              <a:lvl1pPr algn="ctr">
                <a:spcBef>
                  <a:spcPts val="600"/>
                </a:spcBef>
                <a:spcAft>
                  <a:spcPts val="600"/>
                </a:spcAft>
                <a:defRPr sz="1400" b="1">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spcBef>
                  <a:spcPts val="200"/>
                </a:spcBef>
                <a:spcAft>
                  <a:spcPts val="200"/>
                </a:spcAft>
                <a:buFont typeface="Arial" panose="020B0604020202020204" pitchFamily="34" charset="0"/>
                <a:buChar char="•"/>
              </a:pPr>
              <a:r>
                <a:rPr lang="en-US" b="0" dirty="0">
                  <a:solidFill>
                    <a:schemeClr val="tx1"/>
                  </a:solidFill>
                </a:rPr>
                <a:t>Climate change and population growth are seen as </a:t>
              </a:r>
              <a:r>
                <a:rPr lang="en-US" dirty="0">
                  <a:solidFill>
                    <a:schemeClr val="tx1"/>
                  </a:solidFill>
                </a:rPr>
                <a:t>causing clear and understandable threats</a:t>
              </a:r>
              <a:r>
                <a:rPr lang="en-US" b="0" dirty="0">
                  <a:solidFill>
                    <a:schemeClr val="tx1"/>
                  </a:solidFill>
                </a:rPr>
                <a:t> to an ageing sewer and drainage system</a:t>
              </a:r>
            </a:p>
            <a:p>
              <a:pPr marL="171450" indent="-171450" algn="l">
                <a:spcBef>
                  <a:spcPts val="200"/>
                </a:spcBef>
                <a:spcAft>
                  <a:spcPts val="200"/>
                </a:spcAft>
                <a:buFont typeface="Arial" panose="020B0604020202020204" pitchFamily="34" charset="0"/>
                <a:buChar char="•"/>
              </a:pPr>
              <a:r>
                <a:rPr lang="en-US" b="0" dirty="0">
                  <a:solidFill>
                    <a:schemeClr val="tx1"/>
                  </a:solidFill>
                </a:rPr>
                <a:t>Some see first hand the effects of storm drains not coping, and all believe </a:t>
              </a:r>
              <a:r>
                <a:rPr lang="en-US" dirty="0">
                  <a:solidFill>
                    <a:schemeClr val="tx1"/>
                  </a:solidFill>
                </a:rPr>
                <a:t>it will get worse without imminent action</a:t>
              </a:r>
            </a:p>
            <a:p>
              <a:pPr marL="171450" indent="-171450" algn="l">
                <a:spcBef>
                  <a:spcPts val="200"/>
                </a:spcBef>
                <a:spcAft>
                  <a:spcPts val="200"/>
                </a:spcAft>
                <a:buFont typeface="Arial" panose="020B0604020202020204" pitchFamily="34" charset="0"/>
                <a:buChar char="•"/>
              </a:pPr>
              <a:r>
                <a:rPr lang="en-US" b="0" dirty="0">
                  <a:solidFill>
                    <a:schemeClr val="tx1"/>
                  </a:solidFill>
                </a:rPr>
                <a:t>Government pushing for new housing is felt to be </a:t>
              </a:r>
              <a:r>
                <a:rPr lang="en-US" dirty="0">
                  <a:solidFill>
                    <a:schemeClr val="tx1"/>
                  </a:solidFill>
                </a:rPr>
                <a:t>exacerbating the problem</a:t>
              </a:r>
            </a:p>
            <a:p>
              <a:pPr marL="171450" indent="-171450" algn="l">
                <a:spcBef>
                  <a:spcPts val="200"/>
                </a:spcBef>
                <a:spcAft>
                  <a:spcPts val="200"/>
                </a:spcAft>
                <a:buFont typeface="Arial" panose="020B0604020202020204" pitchFamily="34" charset="0"/>
                <a:buChar char="•"/>
              </a:pPr>
              <a:r>
                <a:rPr lang="en-US" b="0" dirty="0">
                  <a:solidFill>
                    <a:schemeClr val="tx1"/>
                  </a:solidFill>
                </a:rPr>
                <a:t>Language used reflects genuine concern for the outcome if we don’t act soon – ‘calamitous’, ‘catastrophic’, ‘devastating’, ‘fearful’</a:t>
              </a:r>
            </a:p>
            <a:p>
              <a:pPr>
                <a:spcAft>
                  <a:spcPts val="1800"/>
                </a:spcAft>
              </a:pPr>
              <a:r>
                <a:rPr lang="en-GB" dirty="0"/>
                <a:t>25 year plan feels proactive and long term (taking it beyond electoral cycles), enabling DCWW to get ahead of the game</a:t>
              </a:r>
              <a:endParaRPr lang="en-US" dirty="0"/>
            </a:p>
          </p:txBody>
        </p:sp>
        <p:sp>
          <p:nvSpPr>
            <p:cNvPr id="31" name="Speech Bubble: Rectangle with Corners Rounded 30">
              <a:extLst>
                <a:ext uri="{FF2B5EF4-FFF2-40B4-BE49-F238E27FC236}">
                  <a16:creationId xmlns:a16="http://schemas.microsoft.com/office/drawing/2014/main" id="{B5389997-A525-AA1B-CB30-A48E316C4BBC}"/>
                </a:ext>
              </a:extLst>
            </p:cNvPr>
            <p:cNvSpPr/>
            <p:nvPr/>
          </p:nvSpPr>
          <p:spPr>
            <a:xfrm>
              <a:off x="5486850" y="4041227"/>
              <a:ext cx="2530715" cy="1411788"/>
            </a:xfrm>
            <a:prstGeom prst="wedgeRoundRectCallout">
              <a:avLst>
                <a:gd name="adj1" fmla="val 59179"/>
                <a:gd name="adj2" fmla="val -34075"/>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“We need to plan long-term not just per election cycle. Climate change, frequent storms, flooding, new builds, worn out inadequate pipe work etc have built up problems that need proper planning and consultation”</a:t>
              </a:r>
            </a:p>
          </p:txBody>
        </p:sp>
        <p:sp>
          <p:nvSpPr>
            <p:cNvPr id="34" name="Speech Bubble: Rectangle with Corners Rounded 33">
              <a:extLst>
                <a:ext uri="{FF2B5EF4-FFF2-40B4-BE49-F238E27FC236}">
                  <a16:creationId xmlns:a16="http://schemas.microsoft.com/office/drawing/2014/main" id="{BBAD4145-110E-0545-8BC2-3757BBE200CF}"/>
                </a:ext>
              </a:extLst>
            </p:cNvPr>
            <p:cNvSpPr/>
            <p:nvPr/>
          </p:nvSpPr>
          <p:spPr>
            <a:xfrm>
              <a:off x="5508394" y="5658521"/>
              <a:ext cx="4794554" cy="799162"/>
            </a:xfrm>
            <a:prstGeom prst="wedgeRoundRectCallout">
              <a:avLst>
                <a:gd name="adj1" fmla="val 57735"/>
                <a:gd name="adj2" fmla="val 1249"/>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“The implications of not acting now are enormous. In recent years we have already seen the results of storm drains being unable to cope with the volume of water that they have to deal with, in the flooding of peoples homes and businesses on a regular basis”</a:t>
              </a:r>
            </a:p>
          </p:txBody>
        </p:sp>
        <p:sp>
          <p:nvSpPr>
            <p:cNvPr id="37" name="Speech Bubble: Rectangle with Corners Rounded 36">
              <a:extLst>
                <a:ext uri="{FF2B5EF4-FFF2-40B4-BE49-F238E27FC236}">
                  <a16:creationId xmlns:a16="http://schemas.microsoft.com/office/drawing/2014/main" id="{FFC4A5AC-B0DC-85F0-BF29-F18292F38C4D}"/>
                </a:ext>
              </a:extLst>
            </p:cNvPr>
            <p:cNvSpPr/>
            <p:nvPr/>
          </p:nvSpPr>
          <p:spPr>
            <a:xfrm>
              <a:off x="8979850" y="4221879"/>
              <a:ext cx="2769237" cy="1266793"/>
            </a:xfrm>
            <a:prstGeom prst="wedgeRoundRectCallout">
              <a:avLst>
                <a:gd name="adj1" fmla="val -59852"/>
                <a:gd name="adj2" fmla="val 22035"/>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“There is a huge risk of sewage flowing into our rivers and water courses and also a risk of homes and businesses flooding. I feel that the threat to nature is very real and any increase in sewage in our River Dee could be devastating”</a:t>
              </a:r>
            </a:p>
          </p:txBody>
        </p:sp>
        <p:pic>
          <p:nvPicPr>
            <p:cNvPr id="38" name="Picture 4" descr="Woman ">
              <a:extLst>
                <a:ext uri="{FF2B5EF4-FFF2-40B4-BE49-F238E27FC236}">
                  <a16:creationId xmlns:a16="http://schemas.microsoft.com/office/drawing/2014/main" id="{8A5BC247-0002-38F3-0F17-11D85A4F1FFF}"/>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691636" y="5724004"/>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an ">
              <a:extLst>
                <a:ext uri="{FF2B5EF4-FFF2-40B4-BE49-F238E27FC236}">
                  <a16:creationId xmlns:a16="http://schemas.microsoft.com/office/drawing/2014/main" id="{56AFA595-D1B7-CE4C-370A-A69929247434}"/>
                </a:ext>
              </a:extLst>
            </p:cNvPr>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45102" y="4868727"/>
              <a:ext cx="640404" cy="64040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Woman ">
              <a:extLst>
                <a:ext uri="{FF2B5EF4-FFF2-40B4-BE49-F238E27FC236}">
                  <a16:creationId xmlns:a16="http://schemas.microsoft.com/office/drawing/2014/main" id="{7F9D7D71-6547-0C7C-8590-65334F167F5E}"/>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24347" y="4084809"/>
              <a:ext cx="567208" cy="56720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Straight Connector 9">
            <a:extLst>
              <a:ext uri="{FF2B5EF4-FFF2-40B4-BE49-F238E27FC236}">
                <a16:creationId xmlns:a16="http://schemas.microsoft.com/office/drawing/2014/main" id="{5534A662-8874-D56B-0FF6-ED72FD0CEB34}"/>
              </a:ext>
            </a:extLst>
          </p:cNvPr>
          <p:cNvCxnSpPr>
            <a:cxnSpLocks/>
          </p:cNvCxnSpPr>
          <p:nvPr/>
        </p:nvCxnSpPr>
        <p:spPr>
          <a:xfrm>
            <a:off x="7325833" y="1362551"/>
            <a:ext cx="0" cy="504526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18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C85F11-7E2B-4C4E-9522-51F30B3FE1C2}"/>
              </a:ext>
            </a:extLst>
          </p:cNvPr>
          <p:cNvSpPr>
            <a:spLocks noGrp="1"/>
          </p:cNvSpPr>
          <p:nvPr>
            <p:ph type="sldNum" sz="quarter" idx="12"/>
          </p:nvPr>
        </p:nvSpPr>
        <p:spPr/>
        <p:txBody>
          <a:bodyPr/>
          <a:lstStyle/>
          <a:p>
            <a:fld id="{092066E3-CA02-4CFD-B2F6-56999925DBAC}" type="slidenum">
              <a:rPr lang="en-US" smtClean="0"/>
              <a:pPr/>
              <a:t>8</a:t>
            </a:fld>
            <a:endParaRPr lang="en-US" dirty="0"/>
          </a:p>
        </p:txBody>
      </p:sp>
      <p:sp>
        <p:nvSpPr>
          <p:cNvPr id="5" name="Title 4">
            <a:extLst>
              <a:ext uri="{FF2B5EF4-FFF2-40B4-BE49-F238E27FC236}">
                <a16:creationId xmlns:a16="http://schemas.microsoft.com/office/drawing/2014/main" id="{29874F4F-D974-CB45-978A-48720A37E7D5}"/>
              </a:ext>
            </a:extLst>
          </p:cNvPr>
          <p:cNvSpPr>
            <a:spLocks noGrp="1"/>
          </p:cNvSpPr>
          <p:nvPr>
            <p:ph type="title"/>
          </p:nvPr>
        </p:nvSpPr>
        <p:spPr>
          <a:xfrm>
            <a:off x="442913" y="365126"/>
            <a:ext cx="11306175" cy="545694"/>
          </a:xfrm>
        </p:spPr>
        <p:txBody>
          <a:bodyPr>
            <a:normAutofit fontScale="90000"/>
          </a:bodyPr>
          <a:lstStyle/>
          <a:p>
            <a:r>
              <a:rPr lang="en-US" dirty="0">
                <a:highlight>
                  <a:srgbClr val="FFFFFF"/>
                </a:highlight>
              </a:rPr>
              <a:t>This is reflected in the fact that most claim to be likely to read the plan. Among those, each section holds equal interest</a:t>
            </a:r>
            <a:endParaRPr lang="en-GB" dirty="0">
              <a:highlight>
                <a:srgbClr val="FFFFFF"/>
              </a:highlight>
            </a:endParaRPr>
          </a:p>
        </p:txBody>
      </p:sp>
      <p:sp>
        <p:nvSpPr>
          <p:cNvPr id="7" name="Text Placeholder 1">
            <a:extLst>
              <a:ext uri="{FF2B5EF4-FFF2-40B4-BE49-F238E27FC236}">
                <a16:creationId xmlns:a16="http://schemas.microsoft.com/office/drawing/2014/main" id="{62AE67A9-F812-02EB-316A-2C99BAD6F76D}"/>
              </a:ext>
            </a:extLst>
          </p:cNvPr>
          <p:cNvSpPr txBox="1">
            <a:spLocks/>
          </p:cNvSpPr>
          <p:nvPr/>
        </p:nvSpPr>
        <p:spPr>
          <a:xfrm>
            <a:off x="454026" y="1273751"/>
            <a:ext cx="557053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Likelihood of reading the plan</a:t>
            </a:r>
          </a:p>
        </p:txBody>
      </p:sp>
      <p:sp>
        <p:nvSpPr>
          <p:cNvPr id="9" name="Text Placeholder 3">
            <a:extLst>
              <a:ext uri="{FF2B5EF4-FFF2-40B4-BE49-F238E27FC236}">
                <a16:creationId xmlns:a16="http://schemas.microsoft.com/office/drawing/2014/main" id="{41F34D31-AD0F-ABD9-8CF9-22AE6CB05024}"/>
              </a:ext>
            </a:extLst>
          </p:cNvPr>
          <p:cNvSpPr txBox="1">
            <a:spLocks/>
          </p:cNvSpPr>
          <p:nvPr/>
        </p:nvSpPr>
        <p:spPr>
          <a:xfrm>
            <a:off x="454026" y="1621475"/>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household customers</a:t>
            </a:r>
          </a:p>
        </p:txBody>
      </p:sp>
      <p:sp>
        <p:nvSpPr>
          <p:cNvPr id="10" name="Text Placeholder 1">
            <a:extLst>
              <a:ext uri="{FF2B5EF4-FFF2-40B4-BE49-F238E27FC236}">
                <a16:creationId xmlns:a16="http://schemas.microsoft.com/office/drawing/2014/main" id="{BA9D9ADD-5018-6DD8-7408-C61BAC5FA549}"/>
              </a:ext>
            </a:extLst>
          </p:cNvPr>
          <p:cNvSpPr txBox="1">
            <a:spLocks/>
          </p:cNvSpPr>
          <p:nvPr/>
        </p:nvSpPr>
        <p:spPr>
          <a:xfrm>
            <a:off x="6178551" y="1273751"/>
            <a:ext cx="557053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Interest in areas of the DWMP</a:t>
            </a:r>
          </a:p>
        </p:txBody>
      </p:sp>
      <p:sp>
        <p:nvSpPr>
          <p:cNvPr id="12" name="Text Placeholder 3">
            <a:extLst>
              <a:ext uri="{FF2B5EF4-FFF2-40B4-BE49-F238E27FC236}">
                <a16:creationId xmlns:a16="http://schemas.microsoft.com/office/drawing/2014/main" id="{423F99D3-68EA-CADA-1DB2-47BB3DC88162}"/>
              </a:ext>
            </a:extLst>
          </p:cNvPr>
          <p:cNvSpPr txBox="1">
            <a:spLocks/>
          </p:cNvSpPr>
          <p:nvPr/>
        </p:nvSpPr>
        <p:spPr>
          <a:xfrm>
            <a:off x="6178551" y="1621475"/>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household customers</a:t>
            </a:r>
          </a:p>
        </p:txBody>
      </p:sp>
      <p:sp>
        <p:nvSpPr>
          <p:cNvPr id="36" name="Text Placeholder 3">
            <a:extLst>
              <a:ext uri="{FF2B5EF4-FFF2-40B4-BE49-F238E27FC236}">
                <a16:creationId xmlns:a16="http://schemas.microsoft.com/office/drawing/2014/main" id="{C3D36588-F1B1-BE26-1127-309FAD60B9A0}"/>
              </a:ext>
            </a:extLst>
          </p:cNvPr>
          <p:cNvSpPr>
            <a:spLocks noGrp="1"/>
          </p:cNvSpPr>
          <p:nvPr>
            <p:ph type="body" sz="quarter" idx="19"/>
          </p:nvPr>
        </p:nvSpPr>
        <p:spPr>
          <a:xfrm>
            <a:off x="442914" y="6416675"/>
            <a:ext cx="6553310" cy="330200"/>
          </a:xfrm>
        </p:spPr>
        <p:txBody>
          <a:bodyPr/>
          <a:lstStyle/>
          <a:p>
            <a:pPr>
              <a:spcAft>
                <a:spcPts val="0"/>
              </a:spcAft>
            </a:pPr>
            <a:r>
              <a:rPr lang="en-US" dirty="0"/>
              <a:t>D4: If the Drainage and Wastewater Management Plan was on the Welsh Water website, do you think you would read the Plan? D5: The Plan comes in different parts. Which parts of the Plan do you think you are likely to read? Base: Welsh Water household customers (500)</a:t>
            </a:r>
            <a:endParaRPr lang="en-GB" dirty="0"/>
          </a:p>
        </p:txBody>
      </p:sp>
      <p:graphicFrame>
        <p:nvGraphicFramePr>
          <p:cNvPr id="2" name="Chart 1">
            <a:extLst>
              <a:ext uri="{FF2B5EF4-FFF2-40B4-BE49-F238E27FC236}">
                <a16:creationId xmlns:a16="http://schemas.microsoft.com/office/drawing/2014/main" id="{09BFA8EE-B257-A45E-DF76-A7FDDEBC5290}"/>
              </a:ext>
            </a:extLst>
          </p:cNvPr>
          <p:cNvGraphicFramePr/>
          <p:nvPr>
            <p:extLst>
              <p:ext uri="{D42A27DB-BD31-4B8C-83A1-F6EECF244321}">
                <p14:modId xmlns:p14="http://schemas.microsoft.com/office/powerpoint/2010/main" val="2323596072"/>
              </p:ext>
            </p:extLst>
          </p:nvPr>
        </p:nvGraphicFramePr>
        <p:xfrm>
          <a:off x="6178549" y="2075458"/>
          <a:ext cx="5570537" cy="42854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E4D7629-D3F2-6144-10ED-54B37FF84116}"/>
              </a:ext>
            </a:extLst>
          </p:cNvPr>
          <p:cNvGraphicFramePr/>
          <p:nvPr>
            <p:extLst>
              <p:ext uri="{D42A27DB-BD31-4B8C-83A1-F6EECF244321}">
                <p14:modId xmlns:p14="http://schemas.microsoft.com/office/powerpoint/2010/main" val="3447084041"/>
              </p:ext>
            </p:extLst>
          </p:nvPr>
        </p:nvGraphicFramePr>
        <p:xfrm>
          <a:off x="442913" y="2023002"/>
          <a:ext cx="5570537" cy="4285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BCA60ED-98F0-756B-C9DE-B89A714D54E5}"/>
              </a:ext>
            </a:extLst>
          </p:cNvPr>
          <p:cNvGraphicFramePr/>
          <p:nvPr>
            <p:extLst>
              <p:ext uri="{D42A27DB-BD31-4B8C-83A1-F6EECF244321}">
                <p14:modId xmlns:p14="http://schemas.microsoft.com/office/powerpoint/2010/main" val="57534225"/>
              </p:ext>
            </p:extLst>
          </p:nvPr>
        </p:nvGraphicFramePr>
        <p:xfrm>
          <a:off x="3996747" y="2682413"/>
          <a:ext cx="1862307" cy="1941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5C40C443-D2F4-55AF-3540-F5DEB290A9EC}"/>
              </a:ext>
            </a:extLst>
          </p:cNvPr>
          <p:cNvSpPr/>
          <p:nvPr/>
        </p:nvSpPr>
        <p:spPr>
          <a:xfrm>
            <a:off x="4071590" y="3306102"/>
            <a:ext cx="111573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5"/>
                </a:solidFill>
              </a:rPr>
              <a:t>77% </a:t>
            </a:r>
          </a:p>
          <a:p>
            <a:pPr algn="ctr"/>
            <a:r>
              <a:rPr lang="en-US" sz="1200" dirty="0">
                <a:solidFill>
                  <a:schemeClr val="tx1"/>
                </a:solidFill>
              </a:rPr>
              <a:t>Likely to read all or parts of the plan</a:t>
            </a:r>
            <a:endParaRPr lang="en-GB" sz="1200" dirty="0">
              <a:solidFill>
                <a:schemeClr val="tx1"/>
              </a:solidFill>
            </a:endParaRPr>
          </a:p>
        </p:txBody>
      </p:sp>
      <p:sp>
        <p:nvSpPr>
          <p:cNvPr id="14" name="Speech Bubble: Rectangle with Corners Rounded 13">
            <a:extLst>
              <a:ext uri="{FF2B5EF4-FFF2-40B4-BE49-F238E27FC236}">
                <a16:creationId xmlns:a16="http://schemas.microsoft.com/office/drawing/2014/main" id="{F67CAC06-F953-599C-7DE9-7DA44A86983B}"/>
              </a:ext>
            </a:extLst>
          </p:cNvPr>
          <p:cNvSpPr/>
          <p:nvPr/>
        </p:nvSpPr>
        <p:spPr>
          <a:xfrm>
            <a:off x="4082293" y="1834820"/>
            <a:ext cx="1396381" cy="589829"/>
          </a:xfrm>
          <a:prstGeom prst="wedgeRoundRectCallout">
            <a:avLst>
              <a:gd name="adj1" fmla="val -82744"/>
              <a:gd name="adj2" fmla="val 67366"/>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Strong likelihood higher among older customers</a:t>
            </a:r>
          </a:p>
        </p:txBody>
      </p:sp>
      <p:sp>
        <p:nvSpPr>
          <p:cNvPr id="15" name="Right Brace 14">
            <a:extLst>
              <a:ext uri="{FF2B5EF4-FFF2-40B4-BE49-F238E27FC236}">
                <a16:creationId xmlns:a16="http://schemas.microsoft.com/office/drawing/2014/main" id="{E07DD1F3-0EBD-A837-B3FC-E7594B9D41FF}"/>
              </a:ext>
            </a:extLst>
          </p:cNvPr>
          <p:cNvSpPr/>
          <p:nvPr/>
        </p:nvSpPr>
        <p:spPr>
          <a:xfrm>
            <a:off x="3586454" y="2023002"/>
            <a:ext cx="330740" cy="326002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Arrow: Down 19">
            <a:extLst>
              <a:ext uri="{FF2B5EF4-FFF2-40B4-BE49-F238E27FC236}">
                <a16:creationId xmlns:a16="http://schemas.microsoft.com/office/drawing/2014/main" id="{3AEEB014-C7A4-20EE-6C67-C572F408F39E}"/>
              </a:ext>
            </a:extLst>
          </p:cNvPr>
          <p:cNvSpPr/>
          <p:nvPr/>
        </p:nvSpPr>
        <p:spPr>
          <a:xfrm>
            <a:off x="4332762" y="4300979"/>
            <a:ext cx="595138" cy="700990"/>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7BFA9BD-7031-48D4-DCBB-890C88059C79}"/>
              </a:ext>
            </a:extLst>
          </p:cNvPr>
          <p:cNvSpPr txBox="1"/>
          <p:nvPr/>
        </p:nvSpPr>
        <p:spPr>
          <a:xfrm>
            <a:off x="3785338" y="5068266"/>
            <a:ext cx="1862307" cy="953253"/>
          </a:xfrm>
          <a:prstGeom prst="rect">
            <a:avLst/>
          </a:prstGeom>
          <a:noFill/>
        </p:spPr>
        <p:txBody>
          <a:bodyPr wrap="square" rtlCol="0">
            <a:noAutofit/>
          </a:bodyPr>
          <a:lstStyle/>
          <a:p>
            <a:pPr algn="ctr">
              <a:lnSpc>
                <a:spcPct val="110000"/>
              </a:lnSpc>
              <a:spcAft>
                <a:spcPts val="600"/>
              </a:spcAft>
            </a:pPr>
            <a:r>
              <a:rPr lang="en-GB" sz="1200" b="1" i="1" dirty="0">
                <a:solidFill>
                  <a:schemeClr val="tx2"/>
                </a:solidFill>
              </a:rPr>
              <a:t>When we take potential survey overclaim into account, a more realistic figure may be closer to </a:t>
            </a:r>
            <a:r>
              <a:rPr lang="en-GB" sz="1400" b="1" i="1" u="sng" dirty="0">
                <a:solidFill>
                  <a:schemeClr val="accent5"/>
                </a:solidFill>
              </a:rPr>
              <a:t>31%</a:t>
            </a:r>
            <a:r>
              <a:rPr lang="en-GB" sz="1400" i="1" dirty="0">
                <a:solidFill>
                  <a:schemeClr val="bg1">
                    <a:lumMod val="65000"/>
                  </a:schemeClr>
                </a:solidFill>
              </a:rPr>
              <a:t>* </a:t>
            </a:r>
            <a:endParaRPr lang="en-GB" sz="1200" i="1" dirty="0">
              <a:solidFill>
                <a:schemeClr val="bg1">
                  <a:lumMod val="65000"/>
                </a:schemeClr>
              </a:solidFill>
            </a:endParaRPr>
          </a:p>
        </p:txBody>
      </p:sp>
      <p:cxnSp>
        <p:nvCxnSpPr>
          <p:cNvPr id="4" name="Straight Connector 3">
            <a:extLst>
              <a:ext uri="{FF2B5EF4-FFF2-40B4-BE49-F238E27FC236}">
                <a16:creationId xmlns:a16="http://schemas.microsoft.com/office/drawing/2014/main" id="{A8CD91F9-2497-1F48-FEF4-C5F71F2B4B02}"/>
              </a:ext>
            </a:extLst>
          </p:cNvPr>
          <p:cNvCxnSpPr>
            <a:cxnSpLocks/>
          </p:cNvCxnSpPr>
          <p:nvPr/>
        </p:nvCxnSpPr>
        <p:spPr>
          <a:xfrm>
            <a:off x="5890441" y="1362552"/>
            <a:ext cx="0" cy="4900026"/>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B8A878-7B27-6546-D57B-0560B09417BB}"/>
              </a:ext>
            </a:extLst>
          </p:cNvPr>
          <p:cNvSpPr txBox="1"/>
          <p:nvPr/>
        </p:nvSpPr>
        <p:spPr>
          <a:xfrm>
            <a:off x="7325058" y="6371510"/>
            <a:ext cx="4435142" cy="497047"/>
          </a:xfrm>
          <a:prstGeom prst="rect">
            <a:avLst/>
          </a:prstGeom>
          <a:noFill/>
        </p:spPr>
        <p:txBody>
          <a:bodyPr wrap="square" rtlCol="0">
            <a:noAutofit/>
          </a:bodyPr>
          <a:lstStyle/>
          <a:p>
            <a:pPr algn="l">
              <a:lnSpc>
                <a:spcPct val="110000"/>
              </a:lnSpc>
              <a:spcAft>
                <a:spcPts val="600"/>
              </a:spcAft>
            </a:pPr>
            <a:r>
              <a:rPr lang="en-GB" sz="900" i="1" dirty="0">
                <a:solidFill>
                  <a:schemeClr val="bg1">
                    <a:lumMod val="50000"/>
                  </a:schemeClr>
                </a:solidFill>
              </a:rPr>
              <a:t>*Calculated by taking 80% of the top box and 20% of the second box score (a common calculation when we think overclaim may play a part in research results).</a:t>
            </a:r>
          </a:p>
        </p:txBody>
      </p:sp>
    </p:spTree>
    <p:extLst>
      <p:ext uri="{BB962C8B-B14F-4D97-AF65-F5344CB8AC3E}">
        <p14:creationId xmlns:p14="http://schemas.microsoft.com/office/powerpoint/2010/main" val="166665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92CC59B-531F-F248-1777-7E6CD28736D3}"/>
              </a:ext>
            </a:extLst>
          </p:cNvPr>
          <p:cNvSpPr txBox="1">
            <a:spLocks/>
          </p:cNvSpPr>
          <p:nvPr/>
        </p:nvSpPr>
        <p:spPr>
          <a:xfrm>
            <a:off x="454026" y="1273751"/>
            <a:ext cx="557053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Awareness of the DWMP</a:t>
            </a:r>
          </a:p>
        </p:txBody>
      </p:sp>
      <p:sp>
        <p:nvSpPr>
          <p:cNvPr id="9" name="Text Placeholder 3">
            <a:extLst>
              <a:ext uri="{FF2B5EF4-FFF2-40B4-BE49-F238E27FC236}">
                <a16:creationId xmlns:a16="http://schemas.microsoft.com/office/drawing/2014/main" id="{026C3467-644B-7686-3318-C6E2AB55B79B}"/>
              </a:ext>
            </a:extLst>
          </p:cNvPr>
          <p:cNvSpPr txBox="1">
            <a:spLocks/>
          </p:cNvSpPr>
          <p:nvPr/>
        </p:nvSpPr>
        <p:spPr>
          <a:xfrm>
            <a:off x="454026" y="1621475"/>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non-household customers</a:t>
            </a:r>
          </a:p>
        </p:txBody>
      </p:sp>
      <p:sp>
        <p:nvSpPr>
          <p:cNvPr id="10" name="Text Placeholder 1">
            <a:extLst>
              <a:ext uri="{FF2B5EF4-FFF2-40B4-BE49-F238E27FC236}">
                <a16:creationId xmlns:a16="http://schemas.microsoft.com/office/drawing/2014/main" id="{AF5794AE-62E5-B873-A9EE-0F7C9112E53C}"/>
              </a:ext>
            </a:extLst>
          </p:cNvPr>
          <p:cNvSpPr txBox="1">
            <a:spLocks/>
          </p:cNvSpPr>
          <p:nvPr/>
        </p:nvSpPr>
        <p:spPr>
          <a:xfrm>
            <a:off x="6178551" y="1273751"/>
            <a:ext cx="5570537" cy="347724"/>
          </a:xfrm>
          <a:prstGeom prst="rect">
            <a:avLst/>
          </a:prstGeom>
        </p:spPr>
        <p:txBody>
          <a:bodyPr vert="horz" wrap="square" lIns="91440" tIns="45720" rIns="91440" bIns="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800" b="1" kern="1200">
                <a:solidFill>
                  <a:schemeClr val="accent2"/>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Interest in the DWMP</a:t>
            </a:r>
          </a:p>
        </p:txBody>
      </p:sp>
      <p:sp>
        <p:nvSpPr>
          <p:cNvPr id="11" name="Text Placeholder 3">
            <a:extLst>
              <a:ext uri="{FF2B5EF4-FFF2-40B4-BE49-F238E27FC236}">
                <a16:creationId xmlns:a16="http://schemas.microsoft.com/office/drawing/2014/main" id="{62BD68AF-349F-3F0A-895B-189B342492CF}"/>
              </a:ext>
            </a:extLst>
          </p:cNvPr>
          <p:cNvSpPr txBox="1">
            <a:spLocks/>
          </p:cNvSpPr>
          <p:nvPr/>
        </p:nvSpPr>
        <p:spPr>
          <a:xfrm>
            <a:off x="6178551" y="1621475"/>
            <a:ext cx="5570537" cy="293350"/>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20000"/>
              </a:lnSpc>
              <a:spcBef>
                <a:spcPts val="0"/>
              </a:spcBef>
              <a:spcAft>
                <a:spcPts val="1200"/>
              </a:spcAft>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Welsh Water non-household customers</a:t>
            </a:r>
          </a:p>
        </p:txBody>
      </p:sp>
      <p:sp>
        <p:nvSpPr>
          <p:cNvPr id="2" name="Slide Number Placeholder 1">
            <a:extLst>
              <a:ext uri="{FF2B5EF4-FFF2-40B4-BE49-F238E27FC236}">
                <a16:creationId xmlns:a16="http://schemas.microsoft.com/office/drawing/2014/main" id="{AB968EDF-224A-F6AD-2581-979690F9AED0}"/>
              </a:ext>
            </a:extLst>
          </p:cNvPr>
          <p:cNvSpPr>
            <a:spLocks noGrp="1"/>
          </p:cNvSpPr>
          <p:nvPr>
            <p:ph type="sldNum" sz="quarter" idx="12"/>
          </p:nvPr>
        </p:nvSpPr>
        <p:spPr/>
        <p:txBody>
          <a:bodyPr/>
          <a:lstStyle/>
          <a:p>
            <a:fld id="{092066E3-CA02-4CFD-B2F6-56999925DBAC}" type="slidenum">
              <a:rPr lang="en-US" smtClean="0"/>
              <a:pPr/>
              <a:t>9</a:t>
            </a:fld>
            <a:endParaRPr lang="en-US" dirty="0"/>
          </a:p>
        </p:txBody>
      </p:sp>
      <p:sp>
        <p:nvSpPr>
          <p:cNvPr id="3" name="Title 2">
            <a:extLst>
              <a:ext uri="{FF2B5EF4-FFF2-40B4-BE49-F238E27FC236}">
                <a16:creationId xmlns:a16="http://schemas.microsoft.com/office/drawing/2014/main" id="{07EACE93-FD73-271E-898C-0954A4605ADE}"/>
              </a:ext>
            </a:extLst>
          </p:cNvPr>
          <p:cNvSpPr>
            <a:spLocks noGrp="1"/>
          </p:cNvSpPr>
          <p:nvPr>
            <p:ph type="title"/>
          </p:nvPr>
        </p:nvSpPr>
        <p:spPr>
          <a:xfrm>
            <a:off x="442913" y="365126"/>
            <a:ext cx="11306175" cy="545694"/>
          </a:xfrm>
        </p:spPr>
        <p:txBody>
          <a:bodyPr>
            <a:normAutofit fontScale="90000"/>
          </a:bodyPr>
          <a:lstStyle/>
          <a:p>
            <a:r>
              <a:rPr lang="en-US" dirty="0"/>
              <a:t>Among business customers, awareness is greater but interest in the DWMP is slightly reduced </a:t>
            </a:r>
            <a:endParaRPr lang="en-GB" dirty="0"/>
          </a:p>
        </p:txBody>
      </p:sp>
      <p:sp>
        <p:nvSpPr>
          <p:cNvPr id="4" name="Text Placeholder 3">
            <a:extLst>
              <a:ext uri="{FF2B5EF4-FFF2-40B4-BE49-F238E27FC236}">
                <a16:creationId xmlns:a16="http://schemas.microsoft.com/office/drawing/2014/main" id="{82203AA4-009B-FCD3-0771-D28AF799CD73}"/>
              </a:ext>
            </a:extLst>
          </p:cNvPr>
          <p:cNvSpPr>
            <a:spLocks noGrp="1"/>
          </p:cNvSpPr>
          <p:nvPr>
            <p:ph type="body" sz="quarter" idx="19"/>
          </p:nvPr>
        </p:nvSpPr>
        <p:spPr/>
        <p:txBody>
          <a:bodyPr/>
          <a:lstStyle/>
          <a:p>
            <a:pPr>
              <a:spcAft>
                <a:spcPts val="0"/>
              </a:spcAft>
            </a:pPr>
            <a:r>
              <a:rPr lang="en-US" dirty="0"/>
              <a:t>D1: Before today, have you ever heard of the Drainage and Wastewater Management Plan? D2: How interested are you in finding out what is in this Drainage and Wastewater Management Plan?</a:t>
            </a:r>
          </a:p>
          <a:p>
            <a:r>
              <a:rPr lang="en-US" dirty="0"/>
              <a:t>Base: Welsh Water non-household customers (100) </a:t>
            </a:r>
            <a:endParaRPr lang="en-GB" dirty="0"/>
          </a:p>
        </p:txBody>
      </p:sp>
      <p:graphicFrame>
        <p:nvGraphicFramePr>
          <p:cNvPr id="12" name="Chart 11">
            <a:extLst>
              <a:ext uri="{FF2B5EF4-FFF2-40B4-BE49-F238E27FC236}">
                <a16:creationId xmlns:a16="http://schemas.microsoft.com/office/drawing/2014/main" id="{E1ED1AC1-5A41-C7C1-56C6-5FF2F0560E20}"/>
              </a:ext>
            </a:extLst>
          </p:cNvPr>
          <p:cNvGraphicFramePr/>
          <p:nvPr>
            <p:extLst>
              <p:ext uri="{D42A27DB-BD31-4B8C-83A1-F6EECF244321}">
                <p14:modId xmlns:p14="http://schemas.microsoft.com/office/powerpoint/2010/main" val="3596703851"/>
              </p:ext>
            </p:extLst>
          </p:nvPr>
        </p:nvGraphicFramePr>
        <p:xfrm>
          <a:off x="454027" y="1969199"/>
          <a:ext cx="5266290" cy="41541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CD0D8998-D9A0-CAD1-72AC-25E7FEC95C76}"/>
              </a:ext>
            </a:extLst>
          </p:cNvPr>
          <p:cNvGraphicFramePr/>
          <p:nvPr>
            <p:extLst>
              <p:ext uri="{D42A27DB-BD31-4B8C-83A1-F6EECF244321}">
                <p14:modId xmlns:p14="http://schemas.microsoft.com/office/powerpoint/2010/main" val="3495289682"/>
              </p:ext>
            </p:extLst>
          </p:nvPr>
        </p:nvGraphicFramePr>
        <p:xfrm>
          <a:off x="6122225" y="2011232"/>
          <a:ext cx="5570537" cy="41995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509DD53-6263-437D-D1C5-3619C06789DC}"/>
              </a:ext>
            </a:extLst>
          </p:cNvPr>
          <p:cNvGraphicFramePr/>
          <p:nvPr>
            <p:extLst>
              <p:ext uri="{D42A27DB-BD31-4B8C-83A1-F6EECF244321}">
                <p14:modId xmlns:p14="http://schemas.microsoft.com/office/powerpoint/2010/main" val="2480308495"/>
              </p:ext>
            </p:extLst>
          </p:nvPr>
        </p:nvGraphicFramePr>
        <p:xfrm>
          <a:off x="9753611" y="2407465"/>
          <a:ext cx="1862307" cy="1941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Right Brace 15">
            <a:extLst>
              <a:ext uri="{FF2B5EF4-FFF2-40B4-BE49-F238E27FC236}">
                <a16:creationId xmlns:a16="http://schemas.microsoft.com/office/drawing/2014/main" id="{3D2A4D58-FE7D-DAD0-9B73-D88380F511CA}"/>
              </a:ext>
            </a:extLst>
          </p:cNvPr>
          <p:cNvSpPr/>
          <p:nvPr/>
        </p:nvSpPr>
        <p:spPr>
          <a:xfrm>
            <a:off x="9348124" y="2080350"/>
            <a:ext cx="330740" cy="25503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D798B25-CBB1-F5B7-829F-FC1D6677F512}"/>
              </a:ext>
            </a:extLst>
          </p:cNvPr>
          <p:cNvSpPr/>
          <p:nvPr/>
        </p:nvSpPr>
        <p:spPr>
          <a:xfrm>
            <a:off x="9915402" y="2971800"/>
            <a:ext cx="111573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rPr>
              <a:t>61% </a:t>
            </a:r>
          </a:p>
          <a:p>
            <a:pPr algn="ctr"/>
            <a:r>
              <a:rPr lang="en-US" sz="1200" dirty="0">
                <a:solidFill>
                  <a:schemeClr val="tx1"/>
                </a:solidFill>
              </a:rPr>
              <a:t>Quite or very interested in the DWMP</a:t>
            </a:r>
            <a:endParaRPr lang="en-GB" sz="1200" dirty="0">
              <a:solidFill>
                <a:schemeClr val="tx1"/>
              </a:solidFill>
            </a:endParaRPr>
          </a:p>
        </p:txBody>
      </p:sp>
      <p:sp>
        <p:nvSpPr>
          <p:cNvPr id="5" name="Speech Bubble: Rectangle with Corners Rounded 4">
            <a:extLst>
              <a:ext uri="{FF2B5EF4-FFF2-40B4-BE49-F238E27FC236}">
                <a16:creationId xmlns:a16="http://schemas.microsoft.com/office/drawing/2014/main" id="{19A04388-E050-18A7-4E49-BFC287228CF1}"/>
              </a:ext>
            </a:extLst>
          </p:cNvPr>
          <p:cNvSpPr/>
          <p:nvPr/>
        </p:nvSpPr>
        <p:spPr>
          <a:xfrm>
            <a:off x="9753611" y="4297236"/>
            <a:ext cx="1597148" cy="295263"/>
          </a:xfrm>
          <a:prstGeom prst="wedgeRoundRectCallout">
            <a:avLst>
              <a:gd name="adj1" fmla="val -9342"/>
              <a:gd name="adj2" fmla="val -147688"/>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rPr>
              <a:t>66% </a:t>
            </a:r>
            <a:r>
              <a:rPr lang="en-US" sz="1000" i="1" dirty="0">
                <a:solidFill>
                  <a:schemeClr val="tx1"/>
                </a:solidFill>
              </a:rPr>
              <a:t>among HH sample</a:t>
            </a:r>
            <a:endParaRPr lang="en-GB" sz="1000" i="1" dirty="0">
              <a:solidFill>
                <a:schemeClr val="tx1"/>
              </a:solidFill>
            </a:endParaRPr>
          </a:p>
        </p:txBody>
      </p:sp>
      <p:sp>
        <p:nvSpPr>
          <p:cNvPr id="6" name="TextBox 5">
            <a:extLst>
              <a:ext uri="{FF2B5EF4-FFF2-40B4-BE49-F238E27FC236}">
                <a16:creationId xmlns:a16="http://schemas.microsoft.com/office/drawing/2014/main" id="{1AB66E87-7A04-55C7-066A-9197C0EA0D26}"/>
              </a:ext>
            </a:extLst>
          </p:cNvPr>
          <p:cNvSpPr txBox="1"/>
          <p:nvPr/>
        </p:nvSpPr>
        <p:spPr>
          <a:xfrm>
            <a:off x="3583172" y="2971800"/>
            <a:ext cx="723014" cy="340242"/>
          </a:xfrm>
          <a:prstGeom prst="rect">
            <a:avLst/>
          </a:prstGeom>
          <a:noFill/>
        </p:spPr>
        <p:txBody>
          <a:bodyPr wrap="none" rtlCol="0">
            <a:noAutofit/>
          </a:bodyPr>
          <a:lstStyle/>
          <a:p>
            <a:pPr algn="l">
              <a:lnSpc>
                <a:spcPct val="110000"/>
              </a:lnSpc>
              <a:spcAft>
                <a:spcPts val="600"/>
              </a:spcAft>
            </a:pPr>
            <a:r>
              <a:rPr lang="en-GB" sz="1400" b="1" dirty="0">
                <a:solidFill>
                  <a:schemeClr val="bg1"/>
                </a:solidFill>
              </a:rPr>
              <a:t>Aware</a:t>
            </a:r>
          </a:p>
        </p:txBody>
      </p:sp>
      <p:sp>
        <p:nvSpPr>
          <p:cNvPr id="7" name="TextBox 6">
            <a:extLst>
              <a:ext uri="{FF2B5EF4-FFF2-40B4-BE49-F238E27FC236}">
                <a16:creationId xmlns:a16="http://schemas.microsoft.com/office/drawing/2014/main" id="{501E572B-E94F-4BC7-34CD-139BDDF1C4BE}"/>
              </a:ext>
            </a:extLst>
          </p:cNvPr>
          <p:cNvSpPr txBox="1"/>
          <p:nvPr/>
        </p:nvSpPr>
        <p:spPr>
          <a:xfrm>
            <a:off x="2715032" y="5140828"/>
            <a:ext cx="723014" cy="340242"/>
          </a:xfrm>
          <a:prstGeom prst="rect">
            <a:avLst/>
          </a:prstGeom>
          <a:noFill/>
        </p:spPr>
        <p:txBody>
          <a:bodyPr wrap="none" rtlCol="0">
            <a:noAutofit/>
          </a:bodyPr>
          <a:lstStyle/>
          <a:p>
            <a:pPr algn="l">
              <a:lnSpc>
                <a:spcPct val="110000"/>
              </a:lnSpc>
              <a:spcAft>
                <a:spcPts val="600"/>
              </a:spcAft>
            </a:pPr>
            <a:r>
              <a:rPr lang="en-GB" sz="1400" b="1" dirty="0">
                <a:solidFill>
                  <a:schemeClr val="bg1"/>
                </a:solidFill>
              </a:rPr>
              <a:t>Unaware</a:t>
            </a:r>
          </a:p>
        </p:txBody>
      </p:sp>
      <p:sp>
        <p:nvSpPr>
          <p:cNvPr id="13" name="TextBox 12">
            <a:extLst>
              <a:ext uri="{FF2B5EF4-FFF2-40B4-BE49-F238E27FC236}">
                <a16:creationId xmlns:a16="http://schemas.microsoft.com/office/drawing/2014/main" id="{39332BD3-8699-C78E-FB74-FCD559E84308}"/>
              </a:ext>
            </a:extLst>
          </p:cNvPr>
          <p:cNvSpPr txBox="1"/>
          <p:nvPr/>
        </p:nvSpPr>
        <p:spPr>
          <a:xfrm>
            <a:off x="1925555" y="2067223"/>
            <a:ext cx="1012954" cy="340242"/>
          </a:xfrm>
          <a:prstGeom prst="rect">
            <a:avLst/>
          </a:prstGeom>
          <a:noFill/>
        </p:spPr>
        <p:txBody>
          <a:bodyPr wrap="none" rtlCol="0">
            <a:noAutofit/>
          </a:bodyPr>
          <a:lstStyle/>
          <a:p>
            <a:pPr algn="l">
              <a:lnSpc>
                <a:spcPct val="110000"/>
              </a:lnSpc>
              <a:spcAft>
                <a:spcPts val="600"/>
              </a:spcAft>
            </a:pPr>
            <a:r>
              <a:rPr lang="en-GB" sz="1200" b="1" dirty="0">
                <a:solidFill>
                  <a:schemeClr val="tx1">
                    <a:lumMod val="85000"/>
                    <a:lumOff val="15000"/>
                  </a:schemeClr>
                </a:solidFill>
              </a:rPr>
              <a:t>Don’t know</a:t>
            </a:r>
          </a:p>
        </p:txBody>
      </p:sp>
      <p:cxnSp>
        <p:nvCxnSpPr>
          <p:cNvPr id="18" name="Straight Connector 17">
            <a:extLst>
              <a:ext uri="{FF2B5EF4-FFF2-40B4-BE49-F238E27FC236}">
                <a16:creationId xmlns:a16="http://schemas.microsoft.com/office/drawing/2014/main" id="{484A5C52-A560-BE80-8F7E-0B01ED9EB613}"/>
              </a:ext>
            </a:extLst>
          </p:cNvPr>
          <p:cNvCxnSpPr>
            <a:cxnSpLocks/>
          </p:cNvCxnSpPr>
          <p:nvPr/>
        </p:nvCxnSpPr>
        <p:spPr>
          <a:xfrm>
            <a:off x="5890441" y="1362552"/>
            <a:ext cx="0" cy="4900026"/>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959835"/>
      </p:ext>
    </p:extLst>
  </p:cSld>
  <p:clrMapOvr>
    <a:masterClrMapping/>
  </p:clrMapOvr>
</p:sld>
</file>

<file path=ppt/theme/theme1.xml><?xml version="1.0" encoding="utf-8"?>
<a:theme xmlns:a="http://schemas.openxmlformats.org/drawingml/2006/main" name="Office Theme">
  <a:themeElements>
    <a:clrScheme name="We Are Relish">
      <a:dk1>
        <a:srgbClr val="000000"/>
      </a:dk1>
      <a:lt1>
        <a:srgbClr val="FFFFFF"/>
      </a:lt1>
      <a:dk2>
        <a:srgbClr val="7F7F7F"/>
      </a:dk2>
      <a:lt2>
        <a:srgbClr val="D8D8D8"/>
      </a:lt2>
      <a:accent1>
        <a:srgbClr val="142C5B"/>
      </a:accent1>
      <a:accent2>
        <a:srgbClr val="EF7128"/>
      </a:accent2>
      <a:accent3>
        <a:srgbClr val="ED3F2F"/>
      </a:accent3>
      <a:accent4>
        <a:srgbClr val="20D0DD"/>
      </a:accent4>
      <a:accent5>
        <a:srgbClr val="00B050"/>
      </a:accent5>
      <a:accent6>
        <a:srgbClr val="D10000"/>
      </a:accent6>
      <a:hlink>
        <a:srgbClr val="0563C1"/>
      </a:hlink>
      <a:folHlink>
        <a:srgbClr val="954F72"/>
      </a:folHlink>
    </a:clrScheme>
    <a:fontScheme name="Gadugi">
      <a:majorFont>
        <a:latin typeface="Gadug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dug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lnSpc>
            <a:spcPct val="110000"/>
          </a:lnSpc>
          <a:spcAft>
            <a:spcPts val="600"/>
          </a:spcAft>
          <a:defRPr sz="1600" dirty="0"/>
        </a:defPPr>
      </a:lstStyle>
    </a:txDef>
  </a:objectDefaults>
  <a:extraClrSchemeLst/>
  <a:extLst>
    <a:ext uri="{05A4C25C-085E-4340-85A3-A5531E510DB2}">
      <thm15:themeFamily xmlns:thm15="http://schemas.microsoft.com/office/thememl/2012/main" name="Presentation4" id="{8C26E4AC-4710-47A2-A2AF-F0B3FDE93CE1}" vid="{87F00FA4-8A21-4F09-B959-00435C0E2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Blockages Campaign - Draft Report from Relish v2</Template>
  <TotalTime>7548</TotalTime>
  <Words>7739</Words>
  <Application>Microsoft Office PowerPoint</Application>
  <PresentationFormat>Widescreen</PresentationFormat>
  <Paragraphs>579</Paragraphs>
  <Slides>45</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Gadugi</vt:lpstr>
      <vt:lpstr>Office Theme</vt:lpstr>
      <vt:lpstr>DWMP Research debrief</vt:lpstr>
      <vt:lpstr>Research objectives</vt:lpstr>
      <vt:lpstr>Research approach</vt:lpstr>
      <vt:lpstr>This debrief comprises of four sections…</vt:lpstr>
      <vt:lpstr>PowerPoint Presentation</vt:lpstr>
      <vt:lpstr>PowerPoint Presentation</vt:lpstr>
      <vt:lpstr>Upon reading context around the plan, there are strong feelings towards its importance</vt:lpstr>
      <vt:lpstr>This is reflected in the fact that most claim to be likely to read the plan. Among those, each section holds equal interest</vt:lpstr>
      <vt:lpstr>Among business customers, awareness is greater but interest in the DWMP is slightly reduced </vt:lpstr>
      <vt:lpstr>The DWMP does resonate, though some elements could be made more specific – and interest increases when local areas are covered</vt:lpstr>
      <vt:lpstr>This is because it is clear that many taking part feel a close connection to the water in their local environment</vt:lpstr>
      <vt:lpstr>A map identifying risks provides a ‘wake-up’ moment for customers and provides justification for having a comprehensive and long term plans</vt:lpstr>
      <vt:lpstr>PowerPoint Presentation</vt:lpstr>
      <vt:lpstr>When considering storm risk, most favour an approach that benefits the largest number of people and communities</vt:lpstr>
      <vt:lpstr>The DCWW ‘preferred approach’ of incremental improvement with an element of targeted small zone is felt to be a sensible hybrid</vt:lpstr>
      <vt:lpstr>In terms of possible spills from storm overflows, zero spills feels an apt end goal – but due to cost implications, many are willing to compromise</vt:lpstr>
      <vt:lpstr>However, there is only room for compromise on spills affecting homes and businesses during continuous downpours / serious storms</vt:lpstr>
      <vt:lpstr>Business customers are less accepting of spills than household customers in all types of weather</vt:lpstr>
      <vt:lpstr>Informed customers want to get to zero spills in about 50 years on average; but they want evidence of improvements much sooner than this</vt:lpstr>
      <vt:lpstr>Informed customers accept bills will increase to keep the timescales palatable, but are cautious about advocating any sizeable increases during a cost of living crisis</vt:lpstr>
      <vt:lpstr>PowerPoint Presentation</vt:lpstr>
      <vt:lpstr>We used a trade-off approach called a conjoint to assess preference for DWMP options in a way in which prevented information overload</vt:lpstr>
      <vt:lpstr>Plan areas and investment levels tested:</vt:lpstr>
      <vt:lpstr>Of the eight areas covered, preventing water leaking into pipes is most important; managing rainwater and educating customers is least important</vt:lpstr>
      <vt:lpstr>Informed customer reasoning helps to explain this order of importance; some believe that the lower importance areas may be quicker wins</vt:lpstr>
      <vt:lpstr>Across the (perceived) more important areas of the plan, household customers favor high investment</vt:lpstr>
      <vt:lpstr>Across less important areas of the plan, opinion is more evenly split across high, medium and low investment options</vt:lpstr>
      <vt:lpstr>A plan that is contains a majority of high investment options, along with a few medium / low options, would result in a high share of preference</vt:lpstr>
      <vt:lpstr>Customers want an approach that balances value and affordability with long term sustainability</vt:lpstr>
      <vt:lpstr>In looking at results of our conjoint exercise among household customers, we see groups of customers that are focused on different solutions</vt:lpstr>
      <vt:lpstr>Hierarchy of solutions varies across customer group </vt:lpstr>
      <vt:lpstr>The importance of treating the source of the problem was clear in our qualitative research, as this reflects a long term perspective </vt:lpstr>
      <vt:lpstr>Those with a ‘flood prevention’ focus were also reflected in our qualitative research</vt:lpstr>
      <vt:lpstr>For non-household customers, increasing pipe sizes is most important; educating customers is least important</vt:lpstr>
      <vt:lpstr>Non-household customers are more strongly in favor of high investment option across all plan areas, compared to Household customers</vt:lpstr>
      <vt:lpstr>PowerPoint Presentation</vt:lpstr>
      <vt:lpstr>PowerPoint Presentation</vt:lpstr>
      <vt:lpstr>Amongst our informed customers, there has been a high level of desire to engage further in the DWMP as the plans are developed and implemented</vt:lpstr>
      <vt:lpstr>The rationale from these informed customers for future involvement is about transparency and having a say in what directly involves them </vt:lpstr>
      <vt:lpstr>Even among more uninformed customers, yearly updates to the DWMP are favoured and many claim they will read at least key parts</vt:lpstr>
      <vt:lpstr>The Digitally Disengaged however seem more removed from the DWMP and will often find 5 yearly updates acceptable</vt:lpstr>
      <vt:lpstr>PowerPoint Presentation</vt:lpstr>
      <vt:lpstr>Summary findings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Effectiveness</dc:title>
  <dc:creator>Megan Hammersley</dc:creator>
  <cp:lastModifiedBy>Jo Mason</cp:lastModifiedBy>
  <cp:revision>451</cp:revision>
  <dcterms:created xsi:type="dcterms:W3CDTF">2022-02-14T16:54:09Z</dcterms:created>
  <dcterms:modified xsi:type="dcterms:W3CDTF">2022-09-23T10:41:27Z</dcterms:modified>
</cp:coreProperties>
</file>