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84"/>
  </p:notesMasterIdLst>
  <p:handoutMasterIdLst>
    <p:handoutMasterId r:id="rId85"/>
  </p:handoutMasterIdLst>
  <p:sldIdLst>
    <p:sldId id="1638" r:id="rId2"/>
    <p:sldId id="2014" r:id="rId3"/>
    <p:sldId id="2086" r:id="rId4"/>
    <p:sldId id="2088" r:id="rId5"/>
    <p:sldId id="2087" r:id="rId6"/>
    <p:sldId id="2083" r:id="rId7"/>
    <p:sldId id="1893" r:id="rId8"/>
    <p:sldId id="2042" r:id="rId9"/>
    <p:sldId id="1963" r:id="rId10"/>
    <p:sldId id="1965" r:id="rId11"/>
    <p:sldId id="2076" r:id="rId12"/>
    <p:sldId id="2015" r:id="rId13"/>
    <p:sldId id="2018" r:id="rId14"/>
    <p:sldId id="2060" r:id="rId15"/>
    <p:sldId id="2059" r:id="rId16"/>
    <p:sldId id="2062" r:id="rId17"/>
    <p:sldId id="2068" r:id="rId18"/>
    <p:sldId id="2063" r:id="rId19"/>
    <p:sldId id="2026" r:id="rId20"/>
    <p:sldId id="2061" r:id="rId21"/>
    <p:sldId id="2064" r:id="rId22"/>
    <p:sldId id="2069" r:id="rId23"/>
    <p:sldId id="2081" r:id="rId24"/>
    <p:sldId id="2082" r:id="rId25"/>
    <p:sldId id="2084" r:id="rId26"/>
    <p:sldId id="2071" r:id="rId27"/>
    <p:sldId id="1976" r:id="rId28"/>
    <p:sldId id="2067" r:id="rId29"/>
    <p:sldId id="2080" r:id="rId30"/>
    <p:sldId id="2034" r:id="rId31"/>
    <p:sldId id="2037" r:id="rId32"/>
    <p:sldId id="2035" r:id="rId33"/>
    <p:sldId id="2036" r:id="rId34"/>
    <p:sldId id="2090" r:id="rId35"/>
    <p:sldId id="2012" r:id="rId36"/>
    <p:sldId id="2038" r:id="rId37"/>
    <p:sldId id="2039" r:id="rId38"/>
    <p:sldId id="2040" r:id="rId39"/>
    <p:sldId id="2041" r:id="rId40"/>
    <p:sldId id="2077" r:id="rId41"/>
    <p:sldId id="2057" r:id="rId42"/>
    <p:sldId id="2048" r:id="rId43"/>
    <p:sldId id="2046" r:id="rId44"/>
    <p:sldId id="2049" r:id="rId45"/>
    <p:sldId id="2053" r:id="rId46"/>
    <p:sldId id="2055" r:id="rId47"/>
    <p:sldId id="2058" r:id="rId48"/>
    <p:sldId id="2050" r:id="rId49"/>
    <p:sldId id="2078" r:id="rId50"/>
    <p:sldId id="2045" r:id="rId51"/>
    <p:sldId id="2047" r:id="rId52"/>
    <p:sldId id="2051" r:id="rId53"/>
    <p:sldId id="2052" r:id="rId54"/>
    <p:sldId id="2056" r:id="rId55"/>
    <p:sldId id="2079" r:id="rId56"/>
    <p:sldId id="2054" r:id="rId57"/>
    <p:sldId id="2085" r:id="rId58"/>
    <p:sldId id="2094" r:id="rId59"/>
    <p:sldId id="2092" r:id="rId60"/>
    <p:sldId id="2093" r:id="rId61"/>
    <p:sldId id="1917" r:id="rId62"/>
    <p:sldId id="2073" r:id="rId63"/>
    <p:sldId id="2074" r:id="rId64"/>
    <p:sldId id="2089" r:id="rId65"/>
    <p:sldId id="1975" r:id="rId66"/>
    <p:sldId id="1993" r:id="rId67"/>
    <p:sldId id="1994" r:id="rId68"/>
    <p:sldId id="1995" r:id="rId69"/>
    <p:sldId id="1996" r:id="rId70"/>
    <p:sldId id="1997" r:id="rId71"/>
    <p:sldId id="1998" r:id="rId72"/>
    <p:sldId id="1999" r:id="rId73"/>
    <p:sldId id="2000" r:id="rId74"/>
    <p:sldId id="2001" r:id="rId75"/>
    <p:sldId id="2002" r:id="rId76"/>
    <p:sldId id="2003" r:id="rId77"/>
    <p:sldId id="2004" r:id="rId78"/>
    <p:sldId id="2005" r:id="rId79"/>
    <p:sldId id="2006" r:id="rId80"/>
    <p:sldId id="2007" r:id="rId81"/>
    <p:sldId id="2008" r:id="rId82"/>
    <p:sldId id="707" r:id="rId83"/>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1" userDrawn="1">
          <p15:clr>
            <a:srgbClr val="A4A3A4"/>
          </p15:clr>
        </p15:guide>
        <p15:guide id="2" pos="121" userDrawn="1">
          <p15:clr>
            <a:srgbClr val="A4A3A4"/>
          </p15:clr>
        </p15:guide>
        <p15:guide id="3" orient="horz" pos="4320" userDrawn="1">
          <p15:clr>
            <a:srgbClr val="A4A3A4"/>
          </p15:clr>
        </p15:guide>
        <p15:guide id="4" pos="3840" userDrawn="1">
          <p15:clr>
            <a:srgbClr val="A4A3A4"/>
          </p15:clr>
        </p15:guide>
      </p15:sldGuideLst>
    </p:ext>
    <p:ext uri="{2D200454-40CA-4A62-9FC3-DE9A4176ACB9}">
      <p15:notesGuideLst xmlns:p15="http://schemas.microsoft.com/office/powerpoint/2012/main">
        <p15:guide id="1" orient="horz" pos="2367" userDrawn="1">
          <p15:clr>
            <a:srgbClr val="A4A3A4"/>
          </p15:clr>
        </p15:guide>
        <p15:guide id="2" pos="2893" userDrawn="1">
          <p15:clr>
            <a:srgbClr val="A4A3A4"/>
          </p15:clr>
        </p15:guide>
        <p15:guide id="3" orient="horz" pos="3156" userDrawn="1">
          <p15:clr>
            <a:srgbClr val="A4A3A4"/>
          </p15:clr>
        </p15:guide>
        <p15:guide id="4"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imitrios Xenias" initials="DX" lastIdx="23" clrIdx="6">
    <p:extLst>
      <p:ext uri="{19B8F6BF-5375-455C-9EA6-DF929625EA0E}">
        <p15:presenceInfo xmlns:p15="http://schemas.microsoft.com/office/powerpoint/2012/main" userId="Dimitrios Xenias" providerId="None"/>
      </p:ext>
    </p:extLst>
  </p:cmAuthor>
  <p:cmAuthor id="1" name="lynne tinsley" initials="LT" lastIdx="1" clrIdx="0"/>
  <p:cmAuthor id="2" name="Riddick Anna" initials="RA" lastIdx="48" clrIdx="1">
    <p:extLst>
      <p:ext uri="{19B8F6BF-5375-455C-9EA6-DF929625EA0E}">
        <p15:presenceInfo xmlns:p15="http://schemas.microsoft.com/office/powerpoint/2012/main" userId="S::Anna.Riddick@dwrcymru.com::751a1591-9eba-445d-8e03-9c60866e7593" providerId="AD"/>
      </p:ext>
    </p:extLst>
  </p:cmAuthor>
  <p:cmAuthor id="3" name="Tom Clarkson" initials="TC" lastIdx="73" clrIdx="2">
    <p:extLst>
      <p:ext uri="{19B8F6BF-5375-455C-9EA6-DF929625EA0E}">
        <p15:presenceInfo xmlns:p15="http://schemas.microsoft.com/office/powerpoint/2012/main" userId="S::tom@bluemarbleresearch.co.uk::5d71c2e0-f4d5-4732-a707-a97ce97fad05" providerId="AD"/>
      </p:ext>
    </p:extLst>
  </p:cmAuthor>
  <p:cmAuthor id="4" name="Edwards Alison" initials="EA" lastIdx="64" clrIdx="3">
    <p:extLst>
      <p:ext uri="{19B8F6BF-5375-455C-9EA6-DF929625EA0E}">
        <p15:presenceInfo xmlns:p15="http://schemas.microsoft.com/office/powerpoint/2012/main" userId="S-1-5-21-495394234-389925317-1365242217-28928" providerId="AD"/>
      </p:ext>
    </p:extLst>
  </p:cmAuthor>
  <p:cmAuthor id="5" name="Emma Partridge" initials="EP" lastIdx="18" clrIdx="4">
    <p:extLst>
      <p:ext uri="{19B8F6BF-5375-455C-9EA6-DF929625EA0E}">
        <p15:presenceInfo xmlns:p15="http://schemas.microsoft.com/office/powerpoint/2012/main" userId="S::Emma@bluemarbleresearch.co.uk::770d8f20-3d67-47ae-9825-c640e8c74a37" providerId="AD"/>
      </p:ext>
    </p:extLst>
  </p:cmAuthor>
  <p:cmAuthor id="6" name="Lia Moutselou" initials="LM" lastIdx="13" clrIdx="5">
    <p:extLst>
      <p:ext uri="{19B8F6BF-5375-455C-9EA6-DF929625EA0E}">
        <p15:presenceInfo xmlns:p15="http://schemas.microsoft.com/office/powerpoint/2012/main" userId="Lia Moutselo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276F8B"/>
    <a:srgbClr val="92D050"/>
    <a:srgbClr val="F1AE27"/>
    <a:srgbClr val="00B0F0"/>
    <a:srgbClr val="EE6B7E"/>
    <a:srgbClr val="7F7B9A"/>
    <a:srgbClr val="84ACB6"/>
    <a:srgbClr val="04A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9" autoAdjust="0"/>
    <p:restoredTop sz="93725" autoAdjust="0"/>
  </p:normalViewPr>
  <p:slideViewPr>
    <p:cSldViewPr>
      <p:cViewPr varScale="1">
        <p:scale>
          <a:sx n="68" d="100"/>
          <a:sy n="68" d="100"/>
        </p:scale>
        <p:origin x="528" y="72"/>
      </p:cViewPr>
      <p:guideLst>
        <p:guide orient="horz" pos="2931"/>
        <p:guide pos="121"/>
        <p:guide orient="horz" pos="4320"/>
        <p:guide pos="3840"/>
      </p:guideLst>
    </p:cSldViewPr>
  </p:slideViewPr>
  <p:outlineViewPr>
    <p:cViewPr>
      <p:scale>
        <a:sx n="33" d="100"/>
        <a:sy n="33" d="100"/>
      </p:scale>
      <p:origin x="0" y="1212"/>
    </p:cViewPr>
  </p:outlineViewPr>
  <p:notesTextViewPr>
    <p:cViewPr>
      <p:scale>
        <a:sx n="300" d="100"/>
        <a:sy n="300" d="100"/>
      </p:scale>
      <p:origin x="0" y="0"/>
    </p:cViewPr>
  </p:notesTextViewPr>
  <p:sorterViewPr>
    <p:cViewPr varScale="1">
      <p:scale>
        <a:sx n="1" d="1"/>
        <a:sy n="1" d="1"/>
      </p:scale>
      <p:origin x="0" y="-1315"/>
    </p:cViewPr>
  </p:sorterViewPr>
  <p:notesViewPr>
    <p:cSldViewPr>
      <p:cViewPr varScale="1">
        <p:scale>
          <a:sx n="57" d="100"/>
          <a:sy n="57" d="100"/>
        </p:scale>
        <p:origin x="2078" y="58"/>
      </p:cViewPr>
      <p:guideLst>
        <p:guide orient="horz" pos="2367"/>
        <p:guide pos="2893"/>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2108" tIns="46054" rIns="92108" bIns="46054" rtlCol="0"/>
          <a:lstStyle>
            <a:lvl1pPr algn="l">
              <a:defRPr sz="1200"/>
            </a:lvl1pPr>
          </a:lstStyle>
          <a:p>
            <a:endParaRPr lang="en-GB" dirty="0"/>
          </a:p>
        </p:txBody>
      </p:sp>
      <p:sp>
        <p:nvSpPr>
          <p:cNvPr id="3" name="Date Placeholder 2"/>
          <p:cNvSpPr>
            <a:spLocks noGrp="1"/>
          </p:cNvSpPr>
          <p:nvPr>
            <p:ph type="dt" sz="quarter" idx="1"/>
          </p:nvPr>
        </p:nvSpPr>
        <p:spPr>
          <a:xfrm>
            <a:off x="3902597" y="0"/>
            <a:ext cx="2985558" cy="500936"/>
          </a:xfrm>
          <a:prstGeom prst="rect">
            <a:avLst/>
          </a:prstGeom>
        </p:spPr>
        <p:txBody>
          <a:bodyPr vert="horz" lIns="92108" tIns="46054" rIns="92108" bIns="46054" rtlCol="0"/>
          <a:lstStyle>
            <a:lvl1pPr algn="r">
              <a:defRPr sz="1200"/>
            </a:lvl1pPr>
          </a:lstStyle>
          <a:p>
            <a:fld id="{9B41DF03-8371-4F7B-A7A5-12E77431B7FA}" type="datetimeFigureOut">
              <a:rPr lang="en-GB" smtClean="0"/>
              <a:pPr/>
              <a:t>09/09/2020</a:t>
            </a:fld>
            <a:endParaRPr lang="en-GB" dirty="0"/>
          </a:p>
        </p:txBody>
      </p:sp>
      <p:sp>
        <p:nvSpPr>
          <p:cNvPr id="4" name="Footer Placeholder 3"/>
          <p:cNvSpPr>
            <a:spLocks noGrp="1"/>
          </p:cNvSpPr>
          <p:nvPr>
            <p:ph type="ftr" sz="quarter" idx="2"/>
          </p:nvPr>
        </p:nvSpPr>
        <p:spPr>
          <a:xfrm>
            <a:off x="0" y="9516038"/>
            <a:ext cx="2985558" cy="500936"/>
          </a:xfrm>
          <a:prstGeom prst="rect">
            <a:avLst/>
          </a:prstGeom>
        </p:spPr>
        <p:txBody>
          <a:bodyPr vert="horz" lIns="92108" tIns="46054" rIns="92108" bIns="4605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2597" y="9516038"/>
            <a:ext cx="2985558" cy="500936"/>
          </a:xfrm>
          <a:prstGeom prst="rect">
            <a:avLst/>
          </a:prstGeom>
        </p:spPr>
        <p:txBody>
          <a:bodyPr vert="horz" lIns="92108" tIns="46054" rIns="92108" bIns="46054" rtlCol="0" anchor="b"/>
          <a:lstStyle>
            <a:lvl1pPr algn="r">
              <a:defRPr sz="1200"/>
            </a:lvl1pPr>
          </a:lstStyle>
          <a:p>
            <a:fld id="{C50995AA-0DE5-4062-8F3C-8570E8EED814}" type="slidenum">
              <a:rPr lang="en-GB" smtClean="0"/>
              <a:pPr/>
              <a:t>‹#›</a:t>
            </a:fld>
            <a:endParaRPr lang="en-GB" dirty="0"/>
          </a:p>
        </p:txBody>
      </p:sp>
    </p:spTree>
    <p:extLst>
      <p:ext uri="{BB962C8B-B14F-4D97-AF65-F5344CB8AC3E}">
        <p14:creationId xmlns:p14="http://schemas.microsoft.com/office/powerpoint/2010/main" val="1710678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2108" tIns="46054" rIns="92108" bIns="46054" rtlCol="0"/>
          <a:lstStyle>
            <a:lvl1pPr algn="l">
              <a:defRPr sz="1200"/>
            </a:lvl1pPr>
          </a:lstStyle>
          <a:p>
            <a:endParaRPr lang="en-GB" dirty="0"/>
          </a:p>
        </p:txBody>
      </p:sp>
      <p:sp>
        <p:nvSpPr>
          <p:cNvPr id="3" name="Date Placeholder 2"/>
          <p:cNvSpPr>
            <a:spLocks noGrp="1"/>
          </p:cNvSpPr>
          <p:nvPr>
            <p:ph type="dt" idx="1"/>
          </p:nvPr>
        </p:nvSpPr>
        <p:spPr>
          <a:xfrm>
            <a:off x="3902597" y="0"/>
            <a:ext cx="2985558" cy="500936"/>
          </a:xfrm>
          <a:prstGeom prst="rect">
            <a:avLst/>
          </a:prstGeom>
        </p:spPr>
        <p:txBody>
          <a:bodyPr vert="horz" lIns="92108" tIns="46054" rIns="92108" bIns="46054" rtlCol="0"/>
          <a:lstStyle>
            <a:lvl1pPr algn="r">
              <a:defRPr sz="1200"/>
            </a:lvl1pPr>
          </a:lstStyle>
          <a:p>
            <a:fld id="{ADED7C70-71C6-40E2-A8EE-F434C09B2AA0}" type="datetimeFigureOut">
              <a:rPr lang="en-GB" smtClean="0"/>
              <a:pPr/>
              <a:t>09/09/2020</a:t>
            </a:fld>
            <a:endParaRPr lang="en-GB" dirty="0"/>
          </a:p>
        </p:txBody>
      </p:sp>
      <p:sp>
        <p:nvSpPr>
          <p:cNvPr id="4" name="Slide Image Placeholder 3"/>
          <p:cNvSpPr>
            <a:spLocks noGrp="1" noRot="1" noChangeAspect="1"/>
          </p:cNvSpPr>
          <p:nvPr>
            <p:ph type="sldImg" idx="2"/>
          </p:nvPr>
        </p:nvSpPr>
        <p:spPr>
          <a:xfrm>
            <a:off x="104775" y="750888"/>
            <a:ext cx="6680200" cy="3757612"/>
          </a:xfrm>
          <a:prstGeom prst="rect">
            <a:avLst/>
          </a:prstGeom>
          <a:noFill/>
          <a:ln w="12700">
            <a:solidFill>
              <a:prstClr val="black"/>
            </a:solidFill>
          </a:ln>
        </p:spPr>
        <p:txBody>
          <a:bodyPr vert="horz" lIns="92108" tIns="46054" rIns="92108" bIns="46054" rtlCol="0" anchor="ctr"/>
          <a:lstStyle/>
          <a:p>
            <a:endParaRPr lang="en-GB" dirty="0"/>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2108" tIns="46054" rIns="92108" bIns="460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8"/>
            <a:ext cx="2985558" cy="500936"/>
          </a:xfrm>
          <a:prstGeom prst="rect">
            <a:avLst/>
          </a:prstGeom>
        </p:spPr>
        <p:txBody>
          <a:bodyPr vert="horz" lIns="92108" tIns="46054" rIns="92108" bIns="4605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2108" tIns="46054" rIns="92108" bIns="46054" rtlCol="0" anchor="b"/>
          <a:lstStyle>
            <a:lvl1pPr algn="r">
              <a:defRPr sz="1200"/>
            </a:lvl1pPr>
          </a:lstStyle>
          <a:p>
            <a:fld id="{2B0EA460-87A8-4EC4-9CF5-107A85B66D77}" type="slidenum">
              <a:rPr lang="en-GB" smtClean="0"/>
              <a:pPr/>
              <a:t>‹#›</a:t>
            </a:fld>
            <a:endParaRPr lang="en-GB" dirty="0"/>
          </a:p>
        </p:txBody>
      </p:sp>
    </p:spTree>
    <p:extLst>
      <p:ext uri="{BB962C8B-B14F-4D97-AF65-F5344CB8AC3E}">
        <p14:creationId xmlns:p14="http://schemas.microsoft.com/office/powerpoint/2010/main" val="333637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a:t>
            </a:fld>
            <a:endParaRPr lang="en-GB" dirty="0"/>
          </a:p>
        </p:txBody>
      </p:sp>
    </p:spTree>
    <p:extLst>
      <p:ext uri="{BB962C8B-B14F-4D97-AF65-F5344CB8AC3E}">
        <p14:creationId xmlns:p14="http://schemas.microsoft.com/office/powerpoint/2010/main" val="93784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11</a:t>
            </a:fld>
            <a:endParaRPr lang="en-GB" dirty="0"/>
          </a:p>
        </p:txBody>
      </p:sp>
    </p:spTree>
    <p:extLst>
      <p:ext uri="{BB962C8B-B14F-4D97-AF65-F5344CB8AC3E}">
        <p14:creationId xmlns:p14="http://schemas.microsoft.com/office/powerpoint/2010/main" val="343117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12</a:t>
            </a:fld>
            <a:endParaRPr lang="en-GB" dirty="0"/>
          </a:p>
        </p:txBody>
      </p:sp>
    </p:spTree>
    <p:extLst>
      <p:ext uri="{BB962C8B-B14F-4D97-AF65-F5344CB8AC3E}">
        <p14:creationId xmlns:p14="http://schemas.microsoft.com/office/powerpoint/2010/main" val="327306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13</a:t>
            </a:fld>
            <a:endParaRPr lang="en-GB" dirty="0"/>
          </a:p>
        </p:txBody>
      </p:sp>
    </p:spTree>
    <p:extLst>
      <p:ext uri="{BB962C8B-B14F-4D97-AF65-F5344CB8AC3E}">
        <p14:creationId xmlns:p14="http://schemas.microsoft.com/office/powerpoint/2010/main" val="126872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14</a:t>
            </a:fld>
            <a:endParaRPr lang="en-GB" dirty="0"/>
          </a:p>
        </p:txBody>
      </p:sp>
    </p:spTree>
    <p:extLst>
      <p:ext uri="{BB962C8B-B14F-4D97-AF65-F5344CB8AC3E}">
        <p14:creationId xmlns:p14="http://schemas.microsoft.com/office/powerpoint/2010/main" val="2687785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15</a:t>
            </a:fld>
            <a:endParaRPr lang="en-GB" dirty="0"/>
          </a:p>
        </p:txBody>
      </p:sp>
    </p:spTree>
    <p:extLst>
      <p:ext uri="{BB962C8B-B14F-4D97-AF65-F5344CB8AC3E}">
        <p14:creationId xmlns:p14="http://schemas.microsoft.com/office/powerpoint/2010/main" val="118547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16</a:t>
            </a:fld>
            <a:endParaRPr lang="en-GB" dirty="0"/>
          </a:p>
        </p:txBody>
      </p:sp>
    </p:spTree>
    <p:extLst>
      <p:ext uri="{BB962C8B-B14F-4D97-AF65-F5344CB8AC3E}">
        <p14:creationId xmlns:p14="http://schemas.microsoft.com/office/powerpoint/2010/main" val="24589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17</a:t>
            </a:fld>
            <a:endParaRPr lang="en-GB" dirty="0"/>
          </a:p>
        </p:txBody>
      </p:sp>
    </p:spTree>
    <p:extLst>
      <p:ext uri="{BB962C8B-B14F-4D97-AF65-F5344CB8AC3E}">
        <p14:creationId xmlns:p14="http://schemas.microsoft.com/office/powerpoint/2010/main" val="77903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18</a:t>
            </a:fld>
            <a:endParaRPr lang="en-GB" dirty="0"/>
          </a:p>
        </p:txBody>
      </p:sp>
    </p:spTree>
    <p:extLst>
      <p:ext uri="{BB962C8B-B14F-4D97-AF65-F5344CB8AC3E}">
        <p14:creationId xmlns:p14="http://schemas.microsoft.com/office/powerpoint/2010/main" val="1731368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19</a:t>
            </a:fld>
            <a:endParaRPr lang="en-GB" dirty="0"/>
          </a:p>
        </p:txBody>
      </p:sp>
    </p:spTree>
    <p:extLst>
      <p:ext uri="{BB962C8B-B14F-4D97-AF65-F5344CB8AC3E}">
        <p14:creationId xmlns:p14="http://schemas.microsoft.com/office/powerpoint/2010/main" val="10495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20</a:t>
            </a:fld>
            <a:endParaRPr lang="en-GB" dirty="0"/>
          </a:p>
        </p:txBody>
      </p:sp>
    </p:spTree>
    <p:extLst>
      <p:ext uri="{BB962C8B-B14F-4D97-AF65-F5344CB8AC3E}">
        <p14:creationId xmlns:p14="http://schemas.microsoft.com/office/powerpoint/2010/main" val="246365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a:t>
            </a:fld>
            <a:endParaRPr lang="en-GB" dirty="0"/>
          </a:p>
        </p:txBody>
      </p:sp>
    </p:spTree>
    <p:extLst>
      <p:ext uri="{BB962C8B-B14F-4D97-AF65-F5344CB8AC3E}">
        <p14:creationId xmlns:p14="http://schemas.microsoft.com/office/powerpoint/2010/main" val="4184297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21</a:t>
            </a:fld>
            <a:endParaRPr lang="en-GB" dirty="0"/>
          </a:p>
        </p:txBody>
      </p:sp>
    </p:spTree>
    <p:extLst>
      <p:ext uri="{BB962C8B-B14F-4D97-AF65-F5344CB8AC3E}">
        <p14:creationId xmlns:p14="http://schemas.microsoft.com/office/powerpoint/2010/main" val="3153962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22</a:t>
            </a:fld>
            <a:endParaRPr lang="en-GB" dirty="0"/>
          </a:p>
        </p:txBody>
      </p:sp>
    </p:spTree>
    <p:extLst>
      <p:ext uri="{BB962C8B-B14F-4D97-AF65-F5344CB8AC3E}">
        <p14:creationId xmlns:p14="http://schemas.microsoft.com/office/powerpoint/2010/main" val="300754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23</a:t>
            </a:fld>
            <a:endParaRPr lang="en-GB" dirty="0"/>
          </a:p>
        </p:txBody>
      </p:sp>
    </p:spTree>
    <p:extLst>
      <p:ext uri="{BB962C8B-B14F-4D97-AF65-F5344CB8AC3E}">
        <p14:creationId xmlns:p14="http://schemas.microsoft.com/office/powerpoint/2010/main" val="3918314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24</a:t>
            </a:fld>
            <a:endParaRPr lang="en-GB" dirty="0"/>
          </a:p>
        </p:txBody>
      </p:sp>
    </p:spTree>
    <p:extLst>
      <p:ext uri="{BB962C8B-B14F-4D97-AF65-F5344CB8AC3E}">
        <p14:creationId xmlns:p14="http://schemas.microsoft.com/office/powerpoint/2010/main" val="1343076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25</a:t>
            </a:fld>
            <a:endParaRPr lang="en-GB" dirty="0"/>
          </a:p>
        </p:txBody>
      </p:sp>
    </p:spTree>
    <p:extLst>
      <p:ext uri="{BB962C8B-B14F-4D97-AF65-F5344CB8AC3E}">
        <p14:creationId xmlns:p14="http://schemas.microsoft.com/office/powerpoint/2010/main" val="1619375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26</a:t>
            </a:fld>
            <a:endParaRPr lang="en-GB" dirty="0"/>
          </a:p>
        </p:txBody>
      </p:sp>
    </p:spTree>
    <p:extLst>
      <p:ext uri="{BB962C8B-B14F-4D97-AF65-F5344CB8AC3E}">
        <p14:creationId xmlns:p14="http://schemas.microsoft.com/office/powerpoint/2010/main" val="3707380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Section 4: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a:lnSpc>
                <a:spcPct val="107000"/>
              </a:lnSpc>
              <a:spcAft>
                <a:spcPts val="800"/>
              </a:spcAft>
            </a:pPr>
            <a:r>
              <a:rPr lang="en-GB" b="0"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We’ve now looked at a few different decisions facing Welsh Water. Thinking back on everything we’ve looked at…</a:t>
            </a:r>
          </a:p>
          <a:p>
            <a:pPr marL="285750" indent="-285750">
              <a:lnSpc>
                <a:spcPct val="107000"/>
              </a:lnSpc>
              <a:spcAft>
                <a:spcPts val="800"/>
              </a:spcAft>
              <a:buFontTx/>
              <a:buChar char="-"/>
            </a:pPr>
            <a:endParaRPr lang="en-GB"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GB"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What do you want Welsh Water to prioritise as it plans for the next 25 years?</a:t>
            </a:r>
          </a:p>
          <a:p>
            <a:pPr marL="285750" indent="-285750">
              <a:lnSpc>
                <a:spcPct val="107000"/>
              </a:lnSpc>
              <a:spcAft>
                <a:spcPts val="800"/>
              </a:spcAft>
              <a:buFontTx/>
              <a:buChar char="-"/>
            </a:pPr>
            <a:r>
              <a:rPr lang="en-GB"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Which, if any, of the options that we looked at felt very important to prioritise? Why?</a:t>
            </a:r>
          </a:p>
          <a:p>
            <a:pPr marL="285750" indent="-285750">
              <a:lnSpc>
                <a:spcPct val="107000"/>
              </a:lnSpc>
              <a:spcAft>
                <a:spcPts val="800"/>
              </a:spcAft>
              <a:buFontTx/>
              <a:buChar char="-"/>
            </a:pPr>
            <a:r>
              <a:rPr lang="en-GB" b="1"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And which, if any, felt very important to avoid? Why?</a:t>
            </a:r>
            <a:endParaRPr lang="en-GB" b="1" dirty="0">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27</a:t>
            </a:fld>
            <a:endParaRPr lang="en-GB" dirty="0"/>
          </a:p>
        </p:txBody>
      </p:sp>
    </p:spTree>
    <p:extLst>
      <p:ext uri="{BB962C8B-B14F-4D97-AF65-F5344CB8AC3E}">
        <p14:creationId xmlns:p14="http://schemas.microsoft.com/office/powerpoint/2010/main" val="4001938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28</a:t>
            </a:fld>
            <a:endParaRPr lang="en-GB" dirty="0"/>
          </a:p>
        </p:txBody>
      </p:sp>
    </p:spTree>
    <p:extLst>
      <p:ext uri="{BB962C8B-B14F-4D97-AF65-F5344CB8AC3E}">
        <p14:creationId xmlns:p14="http://schemas.microsoft.com/office/powerpoint/2010/main" val="1142293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29</a:t>
            </a:fld>
            <a:endParaRPr lang="en-GB" dirty="0"/>
          </a:p>
        </p:txBody>
      </p:sp>
    </p:spTree>
    <p:extLst>
      <p:ext uri="{BB962C8B-B14F-4D97-AF65-F5344CB8AC3E}">
        <p14:creationId xmlns:p14="http://schemas.microsoft.com/office/powerpoint/2010/main" val="1104353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30</a:t>
            </a:fld>
            <a:endParaRPr lang="en-GB" dirty="0"/>
          </a:p>
        </p:txBody>
      </p:sp>
    </p:spTree>
    <p:extLst>
      <p:ext uri="{BB962C8B-B14F-4D97-AF65-F5344CB8AC3E}">
        <p14:creationId xmlns:p14="http://schemas.microsoft.com/office/powerpoint/2010/main" val="356613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4</a:t>
            </a:fld>
            <a:endParaRPr lang="en-GB" dirty="0"/>
          </a:p>
        </p:txBody>
      </p:sp>
    </p:spTree>
    <p:extLst>
      <p:ext uri="{BB962C8B-B14F-4D97-AF65-F5344CB8AC3E}">
        <p14:creationId xmlns:p14="http://schemas.microsoft.com/office/powerpoint/2010/main" val="2425017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31</a:t>
            </a:fld>
            <a:endParaRPr lang="en-GB" dirty="0"/>
          </a:p>
        </p:txBody>
      </p:sp>
    </p:spTree>
    <p:extLst>
      <p:ext uri="{BB962C8B-B14F-4D97-AF65-F5344CB8AC3E}">
        <p14:creationId xmlns:p14="http://schemas.microsoft.com/office/powerpoint/2010/main" val="562275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32</a:t>
            </a:fld>
            <a:endParaRPr lang="en-GB" dirty="0"/>
          </a:p>
        </p:txBody>
      </p:sp>
    </p:spTree>
    <p:extLst>
      <p:ext uri="{BB962C8B-B14F-4D97-AF65-F5344CB8AC3E}">
        <p14:creationId xmlns:p14="http://schemas.microsoft.com/office/powerpoint/2010/main" val="1874807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33</a:t>
            </a:fld>
            <a:endParaRPr lang="en-GB" dirty="0"/>
          </a:p>
        </p:txBody>
      </p:sp>
    </p:spTree>
    <p:extLst>
      <p:ext uri="{BB962C8B-B14F-4D97-AF65-F5344CB8AC3E}">
        <p14:creationId xmlns:p14="http://schemas.microsoft.com/office/powerpoint/2010/main" val="3438793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34</a:t>
            </a:fld>
            <a:endParaRPr lang="en-GB" dirty="0"/>
          </a:p>
        </p:txBody>
      </p:sp>
    </p:spTree>
    <p:extLst>
      <p:ext uri="{BB962C8B-B14F-4D97-AF65-F5344CB8AC3E}">
        <p14:creationId xmlns:p14="http://schemas.microsoft.com/office/powerpoint/2010/main" val="3442944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35</a:t>
            </a:fld>
            <a:endParaRPr lang="en-GB" dirty="0"/>
          </a:p>
        </p:txBody>
      </p:sp>
    </p:spTree>
    <p:extLst>
      <p:ext uri="{BB962C8B-B14F-4D97-AF65-F5344CB8AC3E}">
        <p14:creationId xmlns:p14="http://schemas.microsoft.com/office/powerpoint/2010/main" val="858305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36</a:t>
            </a:fld>
            <a:endParaRPr lang="en-GB" dirty="0"/>
          </a:p>
        </p:txBody>
      </p:sp>
    </p:spTree>
    <p:extLst>
      <p:ext uri="{BB962C8B-B14F-4D97-AF65-F5344CB8AC3E}">
        <p14:creationId xmlns:p14="http://schemas.microsoft.com/office/powerpoint/2010/main" val="877958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37</a:t>
            </a:fld>
            <a:endParaRPr lang="en-GB" dirty="0"/>
          </a:p>
        </p:txBody>
      </p:sp>
    </p:spTree>
    <p:extLst>
      <p:ext uri="{BB962C8B-B14F-4D97-AF65-F5344CB8AC3E}">
        <p14:creationId xmlns:p14="http://schemas.microsoft.com/office/powerpoint/2010/main" val="4282577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38</a:t>
            </a:fld>
            <a:endParaRPr lang="en-GB" dirty="0"/>
          </a:p>
        </p:txBody>
      </p:sp>
    </p:spTree>
    <p:extLst>
      <p:ext uri="{BB962C8B-B14F-4D97-AF65-F5344CB8AC3E}">
        <p14:creationId xmlns:p14="http://schemas.microsoft.com/office/powerpoint/2010/main" val="3250836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39</a:t>
            </a:fld>
            <a:endParaRPr lang="en-GB" dirty="0"/>
          </a:p>
        </p:txBody>
      </p:sp>
    </p:spTree>
    <p:extLst>
      <p:ext uri="{BB962C8B-B14F-4D97-AF65-F5344CB8AC3E}">
        <p14:creationId xmlns:p14="http://schemas.microsoft.com/office/powerpoint/2010/main" val="3530241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40</a:t>
            </a:fld>
            <a:endParaRPr lang="en-GB" dirty="0"/>
          </a:p>
        </p:txBody>
      </p:sp>
    </p:spTree>
    <p:extLst>
      <p:ext uri="{BB962C8B-B14F-4D97-AF65-F5344CB8AC3E}">
        <p14:creationId xmlns:p14="http://schemas.microsoft.com/office/powerpoint/2010/main" val="108733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5</a:t>
            </a:fld>
            <a:endParaRPr lang="en-GB" dirty="0"/>
          </a:p>
        </p:txBody>
      </p:sp>
    </p:spTree>
    <p:extLst>
      <p:ext uri="{BB962C8B-B14F-4D97-AF65-F5344CB8AC3E}">
        <p14:creationId xmlns:p14="http://schemas.microsoft.com/office/powerpoint/2010/main" val="3177014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EA460-87A8-4EC4-9CF5-107A85B66D7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278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42</a:t>
            </a:fld>
            <a:endParaRPr lang="en-GB" dirty="0"/>
          </a:p>
        </p:txBody>
      </p:sp>
    </p:spTree>
    <p:extLst>
      <p:ext uri="{BB962C8B-B14F-4D97-AF65-F5344CB8AC3E}">
        <p14:creationId xmlns:p14="http://schemas.microsoft.com/office/powerpoint/2010/main" val="1428207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43</a:t>
            </a:fld>
            <a:endParaRPr lang="en-GB" dirty="0"/>
          </a:p>
        </p:txBody>
      </p:sp>
    </p:spTree>
    <p:extLst>
      <p:ext uri="{BB962C8B-B14F-4D97-AF65-F5344CB8AC3E}">
        <p14:creationId xmlns:p14="http://schemas.microsoft.com/office/powerpoint/2010/main" val="3678147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44</a:t>
            </a:fld>
            <a:endParaRPr lang="en-GB" dirty="0"/>
          </a:p>
        </p:txBody>
      </p:sp>
    </p:spTree>
    <p:extLst>
      <p:ext uri="{BB962C8B-B14F-4D97-AF65-F5344CB8AC3E}">
        <p14:creationId xmlns:p14="http://schemas.microsoft.com/office/powerpoint/2010/main" val="2771504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45</a:t>
            </a:fld>
            <a:endParaRPr lang="en-GB" dirty="0"/>
          </a:p>
        </p:txBody>
      </p:sp>
    </p:spTree>
    <p:extLst>
      <p:ext uri="{BB962C8B-B14F-4D97-AF65-F5344CB8AC3E}">
        <p14:creationId xmlns:p14="http://schemas.microsoft.com/office/powerpoint/2010/main" val="298021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46</a:t>
            </a:fld>
            <a:endParaRPr lang="en-GB" dirty="0"/>
          </a:p>
        </p:txBody>
      </p:sp>
    </p:spTree>
    <p:extLst>
      <p:ext uri="{BB962C8B-B14F-4D97-AF65-F5344CB8AC3E}">
        <p14:creationId xmlns:p14="http://schemas.microsoft.com/office/powerpoint/2010/main" val="1948600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47</a:t>
            </a:fld>
            <a:endParaRPr lang="en-GB" dirty="0"/>
          </a:p>
        </p:txBody>
      </p:sp>
    </p:spTree>
    <p:extLst>
      <p:ext uri="{BB962C8B-B14F-4D97-AF65-F5344CB8AC3E}">
        <p14:creationId xmlns:p14="http://schemas.microsoft.com/office/powerpoint/2010/main" val="2548288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48</a:t>
            </a:fld>
            <a:endParaRPr lang="en-GB" dirty="0"/>
          </a:p>
        </p:txBody>
      </p:sp>
    </p:spTree>
    <p:extLst>
      <p:ext uri="{BB962C8B-B14F-4D97-AF65-F5344CB8AC3E}">
        <p14:creationId xmlns:p14="http://schemas.microsoft.com/office/powerpoint/2010/main" val="2249132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49</a:t>
            </a:fld>
            <a:endParaRPr lang="en-GB" dirty="0"/>
          </a:p>
        </p:txBody>
      </p:sp>
    </p:spTree>
    <p:extLst>
      <p:ext uri="{BB962C8B-B14F-4D97-AF65-F5344CB8AC3E}">
        <p14:creationId xmlns:p14="http://schemas.microsoft.com/office/powerpoint/2010/main" val="1428333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50</a:t>
            </a:fld>
            <a:endParaRPr lang="en-GB" dirty="0"/>
          </a:p>
        </p:txBody>
      </p:sp>
    </p:spTree>
    <p:extLst>
      <p:ext uri="{BB962C8B-B14F-4D97-AF65-F5344CB8AC3E}">
        <p14:creationId xmlns:p14="http://schemas.microsoft.com/office/powerpoint/2010/main" val="851002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6</a:t>
            </a:fld>
            <a:endParaRPr lang="en-GB" dirty="0"/>
          </a:p>
        </p:txBody>
      </p:sp>
    </p:spTree>
    <p:extLst>
      <p:ext uri="{BB962C8B-B14F-4D97-AF65-F5344CB8AC3E}">
        <p14:creationId xmlns:p14="http://schemas.microsoft.com/office/powerpoint/2010/main" val="3277331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51</a:t>
            </a:fld>
            <a:endParaRPr lang="en-GB" dirty="0"/>
          </a:p>
        </p:txBody>
      </p:sp>
    </p:spTree>
    <p:extLst>
      <p:ext uri="{BB962C8B-B14F-4D97-AF65-F5344CB8AC3E}">
        <p14:creationId xmlns:p14="http://schemas.microsoft.com/office/powerpoint/2010/main" val="14825530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1"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52</a:t>
            </a:fld>
            <a:endParaRPr lang="en-GB" dirty="0"/>
          </a:p>
        </p:txBody>
      </p:sp>
    </p:spTree>
    <p:extLst>
      <p:ext uri="{BB962C8B-B14F-4D97-AF65-F5344CB8AC3E}">
        <p14:creationId xmlns:p14="http://schemas.microsoft.com/office/powerpoint/2010/main" val="450205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53</a:t>
            </a:fld>
            <a:endParaRPr lang="en-GB" dirty="0"/>
          </a:p>
        </p:txBody>
      </p:sp>
    </p:spTree>
    <p:extLst>
      <p:ext uri="{BB962C8B-B14F-4D97-AF65-F5344CB8AC3E}">
        <p14:creationId xmlns:p14="http://schemas.microsoft.com/office/powerpoint/2010/main" val="27357528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1"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54</a:t>
            </a:fld>
            <a:endParaRPr lang="en-GB" dirty="0"/>
          </a:p>
        </p:txBody>
      </p:sp>
    </p:spTree>
    <p:extLst>
      <p:ext uri="{BB962C8B-B14F-4D97-AF65-F5344CB8AC3E}">
        <p14:creationId xmlns:p14="http://schemas.microsoft.com/office/powerpoint/2010/main" val="3520870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55</a:t>
            </a:fld>
            <a:endParaRPr lang="en-GB" dirty="0"/>
          </a:p>
        </p:txBody>
      </p:sp>
    </p:spTree>
    <p:extLst>
      <p:ext uri="{BB962C8B-B14F-4D97-AF65-F5344CB8AC3E}">
        <p14:creationId xmlns:p14="http://schemas.microsoft.com/office/powerpoint/2010/main" val="28422517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EA460-87A8-4EC4-9CF5-107A85B66D7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47770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57</a:t>
            </a:fld>
            <a:endParaRPr lang="en-GB" dirty="0"/>
          </a:p>
        </p:txBody>
      </p:sp>
    </p:spTree>
    <p:extLst>
      <p:ext uri="{BB962C8B-B14F-4D97-AF65-F5344CB8AC3E}">
        <p14:creationId xmlns:p14="http://schemas.microsoft.com/office/powerpoint/2010/main" val="4583509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58</a:t>
            </a:fld>
            <a:endParaRPr lang="en-GB" dirty="0"/>
          </a:p>
        </p:txBody>
      </p:sp>
    </p:spTree>
    <p:extLst>
      <p:ext uri="{BB962C8B-B14F-4D97-AF65-F5344CB8AC3E}">
        <p14:creationId xmlns:p14="http://schemas.microsoft.com/office/powerpoint/2010/main" val="3538632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59</a:t>
            </a:fld>
            <a:endParaRPr lang="en-GB" dirty="0"/>
          </a:p>
        </p:txBody>
      </p:sp>
    </p:spTree>
    <p:extLst>
      <p:ext uri="{BB962C8B-B14F-4D97-AF65-F5344CB8AC3E}">
        <p14:creationId xmlns:p14="http://schemas.microsoft.com/office/powerpoint/2010/main" val="26352062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60</a:t>
            </a:fld>
            <a:endParaRPr lang="en-GB" dirty="0"/>
          </a:p>
        </p:txBody>
      </p:sp>
    </p:spTree>
    <p:extLst>
      <p:ext uri="{BB962C8B-B14F-4D97-AF65-F5344CB8AC3E}">
        <p14:creationId xmlns:p14="http://schemas.microsoft.com/office/powerpoint/2010/main" val="408494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7</a:t>
            </a:fld>
            <a:endParaRPr lang="en-GB" dirty="0"/>
          </a:p>
        </p:txBody>
      </p:sp>
    </p:spTree>
    <p:extLst>
      <p:ext uri="{BB962C8B-B14F-4D97-AF65-F5344CB8AC3E}">
        <p14:creationId xmlns:p14="http://schemas.microsoft.com/office/powerpoint/2010/main" val="31713802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61</a:t>
            </a:fld>
            <a:endParaRPr lang="en-GB" dirty="0"/>
          </a:p>
        </p:txBody>
      </p:sp>
    </p:spTree>
    <p:extLst>
      <p:ext uri="{BB962C8B-B14F-4D97-AF65-F5344CB8AC3E}">
        <p14:creationId xmlns:p14="http://schemas.microsoft.com/office/powerpoint/2010/main" val="9477517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62</a:t>
            </a:fld>
            <a:endParaRPr lang="en-GB" dirty="0"/>
          </a:p>
        </p:txBody>
      </p:sp>
    </p:spTree>
    <p:extLst>
      <p:ext uri="{BB962C8B-B14F-4D97-AF65-F5344CB8AC3E}">
        <p14:creationId xmlns:p14="http://schemas.microsoft.com/office/powerpoint/2010/main" val="3183202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63</a:t>
            </a:fld>
            <a:endParaRPr lang="en-GB" dirty="0"/>
          </a:p>
        </p:txBody>
      </p:sp>
    </p:spTree>
    <p:extLst>
      <p:ext uri="{BB962C8B-B14F-4D97-AF65-F5344CB8AC3E}">
        <p14:creationId xmlns:p14="http://schemas.microsoft.com/office/powerpoint/2010/main" val="32855939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64</a:t>
            </a:fld>
            <a:endParaRPr lang="en-GB" dirty="0"/>
          </a:p>
        </p:txBody>
      </p:sp>
    </p:spTree>
    <p:extLst>
      <p:ext uri="{BB962C8B-B14F-4D97-AF65-F5344CB8AC3E}">
        <p14:creationId xmlns:p14="http://schemas.microsoft.com/office/powerpoint/2010/main" val="37815630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65</a:t>
            </a:fld>
            <a:endParaRPr lang="en-GB" dirty="0"/>
          </a:p>
        </p:txBody>
      </p:sp>
    </p:spTree>
    <p:extLst>
      <p:ext uri="{BB962C8B-B14F-4D97-AF65-F5344CB8AC3E}">
        <p14:creationId xmlns:p14="http://schemas.microsoft.com/office/powerpoint/2010/main" val="16671555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66</a:t>
            </a:fld>
            <a:endParaRPr lang="en-GB" dirty="0"/>
          </a:p>
        </p:txBody>
      </p:sp>
    </p:spTree>
    <p:extLst>
      <p:ext uri="{BB962C8B-B14F-4D97-AF65-F5344CB8AC3E}">
        <p14:creationId xmlns:p14="http://schemas.microsoft.com/office/powerpoint/2010/main" val="25771997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67</a:t>
            </a:fld>
            <a:endParaRPr lang="en-GB" dirty="0"/>
          </a:p>
        </p:txBody>
      </p:sp>
    </p:spTree>
    <p:extLst>
      <p:ext uri="{BB962C8B-B14F-4D97-AF65-F5344CB8AC3E}">
        <p14:creationId xmlns:p14="http://schemas.microsoft.com/office/powerpoint/2010/main" val="20274166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68</a:t>
            </a:fld>
            <a:endParaRPr lang="en-GB" dirty="0"/>
          </a:p>
        </p:txBody>
      </p:sp>
    </p:spTree>
    <p:extLst>
      <p:ext uri="{BB962C8B-B14F-4D97-AF65-F5344CB8AC3E}">
        <p14:creationId xmlns:p14="http://schemas.microsoft.com/office/powerpoint/2010/main" val="25566685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69</a:t>
            </a:fld>
            <a:endParaRPr lang="en-GB" dirty="0"/>
          </a:p>
        </p:txBody>
      </p:sp>
    </p:spTree>
    <p:extLst>
      <p:ext uri="{BB962C8B-B14F-4D97-AF65-F5344CB8AC3E}">
        <p14:creationId xmlns:p14="http://schemas.microsoft.com/office/powerpoint/2010/main" val="27079087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70</a:t>
            </a:fld>
            <a:endParaRPr lang="en-GB" dirty="0"/>
          </a:p>
        </p:txBody>
      </p:sp>
    </p:spTree>
    <p:extLst>
      <p:ext uri="{BB962C8B-B14F-4D97-AF65-F5344CB8AC3E}">
        <p14:creationId xmlns:p14="http://schemas.microsoft.com/office/powerpoint/2010/main" val="300039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8</a:t>
            </a:fld>
            <a:endParaRPr lang="en-GB" dirty="0"/>
          </a:p>
        </p:txBody>
      </p:sp>
    </p:spTree>
    <p:extLst>
      <p:ext uri="{BB962C8B-B14F-4D97-AF65-F5344CB8AC3E}">
        <p14:creationId xmlns:p14="http://schemas.microsoft.com/office/powerpoint/2010/main" val="2469588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71</a:t>
            </a:fld>
            <a:endParaRPr lang="en-GB" dirty="0"/>
          </a:p>
        </p:txBody>
      </p:sp>
    </p:spTree>
    <p:extLst>
      <p:ext uri="{BB962C8B-B14F-4D97-AF65-F5344CB8AC3E}">
        <p14:creationId xmlns:p14="http://schemas.microsoft.com/office/powerpoint/2010/main" val="17394397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72</a:t>
            </a:fld>
            <a:endParaRPr lang="en-GB" dirty="0"/>
          </a:p>
        </p:txBody>
      </p:sp>
    </p:spTree>
    <p:extLst>
      <p:ext uri="{BB962C8B-B14F-4D97-AF65-F5344CB8AC3E}">
        <p14:creationId xmlns:p14="http://schemas.microsoft.com/office/powerpoint/2010/main" val="17282452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1"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73</a:t>
            </a:fld>
            <a:endParaRPr lang="en-GB" dirty="0"/>
          </a:p>
        </p:txBody>
      </p:sp>
    </p:spTree>
    <p:extLst>
      <p:ext uri="{BB962C8B-B14F-4D97-AF65-F5344CB8AC3E}">
        <p14:creationId xmlns:p14="http://schemas.microsoft.com/office/powerpoint/2010/main" val="12197132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74</a:t>
            </a:fld>
            <a:endParaRPr lang="en-GB" dirty="0"/>
          </a:p>
        </p:txBody>
      </p:sp>
    </p:spTree>
    <p:extLst>
      <p:ext uri="{BB962C8B-B14F-4D97-AF65-F5344CB8AC3E}">
        <p14:creationId xmlns:p14="http://schemas.microsoft.com/office/powerpoint/2010/main" val="25624553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75</a:t>
            </a:fld>
            <a:endParaRPr lang="en-GB" dirty="0"/>
          </a:p>
        </p:txBody>
      </p:sp>
    </p:spTree>
    <p:extLst>
      <p:ext uri="{BB962C8B-B14F-4D97-AF65-F5344CB8AC3E}">
        <p14:creationId xmlns:p14="http://schemas.microsoft.com/office/powerpoint/2010/main" val="16146711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EA460-87A8-4EC4-9CF5-107A85B66D7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9327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EA460-87A8-4EC4-9CF5-107A85B66D7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4488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78</a:t>
            </a:fld>
            <a:endParaRPr lang="en-GB" dirty="0"/>
          </a:p>
        </p:txBody>
      </p:sp>
    </p:spTree>
    <p:extLst>
      <p:ext uri="{BB962C8B-B14F-4D97-AF65-F5344CB8AC3E}">
        <p14:creationId xmlns:p14="http://schemas.microsoft.com/office/powerpoint/2010/main" val="24246098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1"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79</a:t>
            </a:fld>
            <a:endParaRPr lang="en-GB" dirty="0"/>
          </a:p>
        </p:txBody>
      </p:sp>
    </p:spTree>
    <p:extLst>
      <p:ext uri="{BB962C8B-B14F-4D97-AF65-F5344CB8AC3E}">
        <p14:creationId xmlns:p14="http://schemas.microsoft.com/office/powerpoint/2010/main" val="841891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80</a:t>
            </a:fld>
            <a:endParaRPr lang="en-GB" dirty="0"/>
          </a:p>
        </p:txBody>
      </p:sp>
    </p:spTree>
    <p:extLst>
      <p:ext uri="{BB962C8B-B14F-4D97-AF65-F5344CB8AC3E}">
        <p14:creationId xmlns:p14="http://schemas.microsoft.com/office/powerpoint/2010/main" val="104460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9</a:t>
            </a:fld>
            <a:endParaRPr lang="en-GB" dirty="0"/>
          </a:p>
        </p:txBody>
      </p:sp>
    </p:spTree>
    <p:extLst>
      <p:ext uri="{BB962C8B-B14F-4D97-AF65-F5344CB8AC3E}">
        <p14:creationId xmlns:p14="http://schemas.microsoft.com/office/powerpoint/2010/main" val="33369251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b="0" i="0" u="none" strike="noStrike" kern="1200" dirty="0">
              <a:solidFill>
                <a:srgbClr val="000000"/>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2B0EA460-87A8-4EC4-9CF5-107A85B66D77}" type="slidenum">
              <a:rPr lang="en-GB" smtClean="0"/>
              <a:pPr/>
              <a:t>81</a:t>
            </a:fld>
            <a:endParaRPr lang="en-GB" dirty="0"/>
          </a:p>
        </p:txBody>
      </p:sp>
    </p:spTree>
    <p:extLst>
      <p:ext uri="{BB962C8B-B14F-4D97-AF65-F5344CB8AC3E}">
        <p14:creationId xmlns:p14="http://schemas.microsoft.com/office/powerpoint/2010/main" val="21882113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1075" fontAlgn="base">
              <a:spcBef>
                <a:spcPct val="0"/>
              </a:spcBef>
              <a:spcAft>
                <a:spcPct val="0"/>
              </a:spcAft>
              <a:defRPr/>
            </a:pPr>
            <a:fld id="{E4864354-41BB-43E6-9352-0EE655DA0527}" type="slidenum">
              <a:rPr lang="en-US">
                <a:solidFill>
                  <a:prstClr val="black"/>
                </a:solidFill>
                <a:latin typeface="Calibri"/>
              </a:rPr>
              <a:pPr defTabSz="921075" fontAlgn="base">
                <a:spcBef>
                  <a:spcPct val="0"/>
                </a:spcBef>
                <a:spcAft>
                  <a:spcPct val="0"/>
                </a:spcAft>
                <a:defRPr/>
              </a:pPr>
              <a:t>82</a:t>
            </a:fld>
            <a:endParaRPr lang="en-US" dirty="0">
              <a:solidFill>
                <a:prstClr val="black"/>
              </a:solidFill>
              <a:latin typeface="Calibri"/>
            </a:endParaRPr>
          </a:p>
        </p:txBody>
      </p:sp>
      <p:sp>
        <p:nvSpPr>
          <p:cNvPr id="13315" name="Rectangle 2"/>
          <p:cNvSpPr>
            <a:spLocks noGrp="1" noRot="1" noChangeAspect="1" noChangeArrowheads="1" noTextEdit="1"/>
          </p:cNvSpPr>
          <p:nvPr>
            <p:ph type="sldImg"/>
          </p:nvPr>
        </p:nvSpPr>
        <p:spPr bwMode="auto">
          <a:xfrm>
            <a:off x="104775" y="750888"/>
            <a:ext cx="6680200" cy="3757612"/>
          </a:xfrm>
          <a:noFill/>
          <a:ln>
            <a:solidFill>
              <a:srgbClr val="000000"/>
            </a:solidFill>
            <a:miter lim="800000"/>
            <a:headEnd/>
            <a:tailEnd/>
          </a:ln>
        </p:spPr>
      </p:sp>
      <p:sp>
        <p:nvSpPr>
          <p:cNvPr id="24580" name="Rectangle 3"/>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GB" sz="1400" dirty="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418405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10</a:t>
            </a:fld>
            <a:endParaRPr lang="en-GB" dirty="0"/>
          </a:p>
        </p:txBody>
      </p:sp>
    </p:spTree>
    <p:extLst>
      <p:ext uri="{BB962C8B-B14F-4D97-AF65-F5344CB8AC3E}">
        <p14:creationId xmlns:p14="http://schemas.microsoft.com/office/powerpoint/2010/main" val="85839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40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3pPr>
              <a:buClr>
                <a:srgbClr val="58889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02F4A4AA-605D-42BB-AE0F-306864A0F86B}" type="datetime1">
              <a:rPr lang="en-GB" smtClean="0">
                <a:solidFill>
                  <a:prstClr val="black">
                    <a:tint val="75000"/>
                  </a:prstClr>
                </a:solidFill>
              </a:rPr>
              <a:pPr/>
              <a:t>09/09/2020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101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lvl3pPr>
              <a:buClr>
                <a:srgbClr val="58889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D74D8A4-8410-4017-BC31-A732F2DCDC47}" type="datetime1">
              <a:rPr lang="en-GB" smtClean="0">
                <a:solidFill>
                  <a:prstClr val="black">
                    <a:tint val="75000"/>
                  </a:prstClr>
                </a:solidFill>
              </a:rPr>
              <a:pPr/>
              <a:t>09/09/2020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62773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8" name="Content Placeholder 2"/>
          <p:cNvSpPr>
            <a:spLocks noGrp="1"/>
          </p:cNvSpPr>
          <p:nvPr>
            <p:ph idx="1"/>
          </p:nvPr>
        </p:nvSpPr>
        <p:spPr>
          <a:xfrm>
            <a:off x="609600" y="1600203"/>
            <a:ext cx="10972800" cy="4525963"/>
          </a:xfrm>
          <a:prstGeom prst="rect">
            <a:avLst/>
          </a:prstGeom>
        </p:spPr>
        <p:txBody>
          <a:bodyPr/>
          <a:lstStyle>
            <a:lvl3pPr>
              <a:buClr>
                <a:srgbClr val="58889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0"/>
          </p:nvPr>
        </p:nvSpPr>
        <p:spPr>
          <a:xfrm>
            <a:off x="4662311" y="6347222"/>
            <a:ext cx="2844800" cy="365522"/>
          </a:xfrm>
          <a:prstGeom prst="rect">
            <a:avLst/>
          </a:prstGeom>
        </p:spPr>
        <p:txBody>
          <a:bodyPr/>
          <a:lstStyle>
            <a:lvl1pPr algn="ctr" fontAlgn="auto">
              <a:spcBef>
                <a:spcPts val="0"/>
              </a:spcBef>
              <a:spcAft>
                <a:spcPts val="0"/>
              </a:spcAft>
              <a:defRPr>
                <a:latin typeface="+mn-lt"/>
                <a:cs typeface="+mn-cs"/>
              </a:defRPr>
            </a:lvl1pPr>
          </a:lstStyle>
          <a:p>
            <a:pPr>
              <a:defRPr/>
            </a:pPr>
            <a:fld id="{41A38E25-AC8E-48A0-999D-541F19B88CF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30060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marL="0" indent="0">
              <a:buClr>
                <a:srgbClr val="588894"/>
              </a:buClr>
              <a:buFont typeface="Arial" panose="020B0604020202020204" pitchFamily="34" charset="0"/>
              <a:buNone/>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532666-37D2-44E1-8A01-BA970281337D}" type="datetimeFigureOut">
              <a:rPr lang="en-GB" smtClean="0"/>
              <a:pPr/>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D28CB5-C03A-46BC-AD31-F64E7C5E2242}" type="slidenum">
              <a:rPr lang="en-GB" smtClean="0"/>
              <a:pPr/>
              <a:t>‹#›</a:t>
            </a:fld>
            <a:endParaRPr lang="en-GB"/>
          </a:p>
        </p:txBody>
      </p:sp>
    </p:spTree>
    <p:extLst>
      <p:ext uri="{BB962C8B-B14F-4D97-AF65-F5344CB8AC3E}">
        <p14:creationId xmlns:p14="http://schemas.microsoft.com/office/powerpoint/2010/main" val="428224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buClr>
                <a:srgbClr val="58889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BA223CAD-4DC2-4020-84BD-7083824C225F}" type="datetime1">
              <a:rPr lang="en-GB" smtClean="0">
                <a:solidFill>
                  <a:prstClr val="black">
                    <a:tint val="75000"/>
                  </a:prstClr>
                </a:solidFill>
              </a:rPr>
              <a:pPr/>
              <a:t>09/09/2020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0379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29A12-8DFB-4675-B7C2-0642CBBAB28D}" type="datetime1">
              <a:rPr lang="en-GB" smtClean="0">
                <a:solidFill>
                  <a:prstClr val="black">
                    <a:tint val="75000"/>
                  </a:prstClr>
                </a:solidFill>
              </a:rPr>
              <a:pPr/>
              <a:t>09/09/2020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2379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buClr>
                <a:srgbClr val="588894"/>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buClr>
                <a:srgbClr val="588894"/>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B99BE773-8BDE-4FDA-9EFB-C2175072FA39}" type="datetime1">
              <a:rPr lang="en-GB" smtClean="0">
                <a:solidFill>
                  <a:prstClr val="black">
                    <a:tint val="75000"/>
                  </a:prstClr>
                </a:solidFill>
              </a:rPr>
              <a:pPr/>
              <a:t>09/09/2020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8331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buClr>
                <a:srgbClr val="588894"/>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buClr>
                <a:srgbClr val="588894"/>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AF9A38EA-87F4-414C-ABD3-ABEA625B79CC}" type="datetime1">
              <a:rPr lang="en-GB" smtClean="0">
                <a:solidFill>
                  <a:prstClr val="black">
                    <a:tint val="75000"/>
                  </a:prstClr>
                </a:solidFill>
              </a:rPr>
              <a:pPr/>
              <a:t>09/09/2020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80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254B83-38B0-4D04-9AC2-B225C7323C38}" type="datetime1">
              <a:rPr lang="en-GB" smtClean="0">
                <a:solidFill>
                  <a:prstClr val="black">
                    <a:tint val="75000"/>
                  </a:prstClr>
                </a:solidFill>
              </a:rPr>
              <a:pPr/>
              <a:t>09/09/2020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260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6EA59-0CBE-4C9A-8CAF-B548F68AA930}" type="datetime1">
              <a:rPr lang="en-GB" smtClean="0">
                <a:solidFill>
                  <a:prstClr val="black">
                    <a:tint val="75000"/>
                  </a:prstClr>
                </a:solidFill>
              </a:rPr>
              <a:pPr/>
              <a:t>09/09/2020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cxnSp>
        <p:nvCxnSpPr>
          <p:cNvPr id="5" name="Straight Connector 4"/>
          <p:cNvCxnSpPr/>
          <p:nvPr userDrawn="1"/>
        </p:nvCxnSpPr>
        <p:spPr>
          <a:xfrm>
            <a:off x="719403" y="512676"/>
            <a:ext cx="10625180"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77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buClr>
                <a:srgbClr val="588894"/>
              </a:buCl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C8EA2B-F7BE-4ABC-8333-085F2EF65C2C}" type="datetime1">
              <a:rPr lang="en-GB" smtClean="0">
                <a:solidFill>
                  <a:prstClr val="black">
                    <a:tint val="75000"/>
                  </a:prstClr>
                </a:solidFill>
              </a:rPr>
              <a:pPr/>
              <a:t>09/09/2020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332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73A2F-B6F0-479C-92DD-6F1DA75C4BC9}" type="datetime1">
              <a:rPr lang="en-GB" smtClean="0">
                <a:solidFill>
                  <a:prstClr val="black">
                    <a:tint val="75000"/>
                  </a:prstClr>
                </a:solidFill>
              </a:rPr>
              <a:pPr/>
              <a:t>09/09/2020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890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53419-F3F5-4B57-ABB1-752373D5872D}" type="datetime1">
              <a:rPr lang="en-GB" smtClean="0">
                <a:solidFill>
                  <a:prstClr val="black">
                    <a:tint val="75000"/>
                  </a:prstClr>
                </a:solidFill>
              </a:rPr>
              <a:pPr/>
              <a:t>09/09/2020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8D841-10F4-40E8-A336-526569BA732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979304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rgbClr val="588894"/>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58889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sv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18" Type="http://schemas.openxmlformats.org/officeDocument/2006/relationships/image" Target="../media/image62.png"/><Relationship Id="rId3" Type="http://schemas.openxmlformats.org/officeDocument/2006/relationships/image" Target="../media/image5.png"/><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notesSlide" Target="../notesSlides/notesSlide29.xml"/><Relationship Id="rId16"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6.sv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9.sv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68.sv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png"/><Relationship Id="rId7" Type="http://schemas.openxmlformats.org/officeDocument/2006/relationships/image" Target="../media/image71.sv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3.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5.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notesSlide" Target="../notesSlides/notesSlide35.xml"/><Relationship Id="rId16" Type="http://schemas.openxmlformats.org/officeDocument/2006/relationships/image" Target="../media/image86.png"/><Relationship Id="rId1" Type="http://schemas.openxmlformats.org/officeDocument/2006/relationships/slideLayout" Target="../slideLayouts/slideLayout13.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19" Type="http://schemas.openxmlformats.org/officeDocument/2006/relationships/image" Target="../media/image89.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3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5.png"/><Relationship Id="rId7"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76.png"/><Relationship Id="rId11" Type="http://schemas.openxmlformats.org/officeDocument/2006/relationships/image" Target="../media/image89.png"/><Relationship Id="rId5" Type="http://schemas.openxmlformats.org/officeDocument/2006/relationships/image" Target="../media/image75.png"/><Relationship Id="rId10" Type="http://schemas.openxmlformats.org/officeDocument/2006/relationships/image" Target="../media/image81.png"/><Relationship Id="rId4" Type="http://schemas.openxmlformats.org/officeDocument/2006/relationships/image" Target="../media/image74.png"/><Relationship Id="rId9" Type="http://schemas.openxmlformats.org/officeDocument/2006/relationships/image" Target="../media/image80.png"/></Relationships>
</file>

<file path=ppt/slides/_rels/slide3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5.png"/><Relationship Id="rId7"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85.png"/><Relationship Id="rId5" Type="http://schemas.openxmlformats.org/officeDocument/2006/relationships/image" Target="../media/image83.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84.png"/><Relationship Id="rId5" Type="http://schemas.openxmlformats.org/officeDocument/2006/relationships/image" Target="../media/image88.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72.png"/><Relationship Id="rId3" Type="http://schemas.openxmlformats.org/officeDocument/2006/relationships/image" Target="../media/image5.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2.png"/><Relationship Id="rId2" Type="http://schemas.openxmlformats.org/officeDocument/2006/relationships/notesSlide" Target="../notesSlides/notesSlide40.xml"/><Relationship Id="rId16" Type="http://schemas.openxmlformats.org/officeDocument/2006/relationships/image" Target="../media/image61.svg"/><Relationship Id="rId1" Type="http://schemas.openxmlformats.org/officeDocument/2006/relationships/slideLayout" Target="../slideLayouts/slideLayout13.xml"/><Relationship Id="rId6" Type="http://schemas.openxmlformats.org/officeDocument/2006/relationships/image" Target="../media/image92.svg"/><Relationship Id="rId11" Type="http://schemas.openxmlformats.org/officeDocument/2006/relationships/image" Target="../media/image56.png"/><Relationship Id="rId5" Type="http://schemas.openxmlformats.org/officeDocument/2006/relationships/image" Target="../media/image91.png"/><Relationship Id="rId15" Type="http://schemas.openxmlformats.org/officeDocument/2006/relationships/image" Target="../media/image60.png"/><Relationship Id="rId10" Type="http://schemas.openxmlformats.org/officeDocument/2006/relationships/image" Target="../media/image94.svg"/><Relationship Id="rId4" Type="http://schemas.openxmlformats.org/officeDocument/2006/relationships/image" Target="../media/image90.jpeg"/><Relationship Id="rId9" Type="http://schemas.openxmlformats.org/officeDocument/2006/relationships/image" Target="../media/image93.png"/><Relationship Id="rId14" Type="http://schemas.openxmlformats.org/officeDocument/2006/relationships/image" Target="../media/image73.svg"/></Relationships>
</file>

<file path=ppt/slides/_rels/slide42.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5.png"/><Relationship Id="rId7" Type="http://schemas.openxmlformats.org/officeDocument/2006/relationships/image" Target="../media/image93.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96.svg"/><Relationship Id="rId5" Type="http://schemas.openxmlformats.org/officeDocument/2006/relationships/image" Target="../media/image65.png"/><Relationship Id="rId4" Type="http://schemas.openxmlformats.org/officeDocument/2006/relationships/image" Target="../media/image95.jpeg"/></Relationships>
</file>

<file path=ppt/slides/_rels/slide4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png"/><Relationship Id="rId7"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94.svg"/><Relationship Id="rId4" Type="http://schemas.openxmlformats.org/officeDocument/2006/relationships/image" Target="../media/image98.jpeg"/><Relationship Id="rId9" Type="http://schemas.openxmlformats.org/officeDocument/2006/relationships/image" Target="../media/image93.png"/></Relationships>
</file>

<file path=ppt/slides/_rels/slide4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5.png"/><Relationship Id="rId7"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96.svg"/><Relationship Id="rId11" Type="http://schemas.openxmlformats.org/officeDocument/2006/relationships/image" Target="../media/image62.png"/><Relationship Id="rId5" Type="http://schemas.openxmlformats.org/officeDocument/2006/relationships/image" Target="../media/image65.png"/><Relationship Id="rId10" Type="http://schemas.openxmlformats.org/officeDocument/2006/relationships/image" Target="../media/image94.svg"/><Relationship Id="rId4" Type="http://schemas.openxmlformats.org/officeDocument/2006/relationships/image" Target="../media/image99.jpeg"/><Relationship Id="rId9" Type="http://schemas.openxmlformats.org/officeDocument/2006/relationships/image" Target="../media/image93.png"/></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1.svg"/><Relationship Id="rId3" Type="http://schemas.openxmlformats.org/officeDocument/2006/relationships/image" Target="../media/image5.png"/><Relationship Id="rId7" Type="http://schemas.openxmlformats.org/officeDocument/2006/relationships/image" Target="../media/image92.svg"/><Relationship Id="rId12"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91.png"/><Relationship Id="rId11" Type="http://schemas.openxmlformats.org/officeDocument/2006/relationships/image" Target="../media/image94.svg"/><Relationship Id="rId5" Type="http://schemas.openxmlformats.org/officeDocument/2006/relationships/image" Target="../media/image101.png"/><Relationship Id="rId10" Type="http://schemas.openxmlformats.org/officeDocument/2006/relationships/image" Target="../media/image93.png"/><Relationship Id="rId4" Type="http://schemas.openxmlformats.org/officeDocument/2006/relationships/image" Target="../media/image100.jpeg"/><Relationship Id="rId9" Type="http://schemas.openxmlformats.org/officeDocument/2006/relationships/image" Target="../media/image53.svg"/></Relationships>
</file>

<file path=ppt/slides/_rels/slide46.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png"/><Relationship Id="rId7"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94.svg"/><Relationship Id="rId5" Type="http://schemas.openxmlformats.org/officeDocument/2006/relationships/image" Target="../media/image93.png"/><Relationship Id="rId10" Type="http://schemas.openxmlformats.org/officeDocument/2006/relationships/image" Target="../media/image96.svg"/><Relationship Id="rId4" Type="http://schemas.openxmlformats.org/officeDocument/2006/relationships/image" Target="../media/image102.png"/><Relationship Id="rId9" Type="http://schemas.openxmlformats.org/officeDocument/2006/relationships/image" Target="../media/image65.png"/></Relationships>
</file>

<file path=ppt/slides/_rels/slide47.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5.png"/><Relationship Id="rId7"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103.jpeg"/><Relationship Id="rId9" Type="http://schemas.openxmlformats.org/officeDocument/2006/relationships/image" Target="../media/image62.png"/></Relationships>
</file>

<file path=ppt/slides/_rels/slide48.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5.png"/><Relationship Id="rId7" Type="http://schemas.openxmlformats.org/officeDocument/2006/relationships/image" Target="../media/image93.pn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92.svg"/><Relationship Id="rId5" Type="http://schemas.openxmlformats.org/officeDocument/2006/relationships/image" Target="../media/image91.png"/><Relationship Id="rId10" Type="http://schemas.openxmlformats.org/officeDocument/2006/relationships/image" Target="../media/image96.svg"/><Relationship Id="rId4" Type="http://schemas.openxmlformats.org/officeDocument/2006/relationships/image" Target="../media/image104.jpeg"/><Relationship Id="rId9"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0.jpeg"/></Relationships>
</file>

<file path=ppt/slides/_rels/slide5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92.svg"/><Relationship Id="rId5" Type="http://schemas.openxmlformats.org/officeDocument/2006/relationships/image" Target="../media/image91.png"/><Relationship Id="rId10" Type="http://schemas.openxmlformats.org/officeDocument/2006/relationships/image" Target="../media/image61.svg"/><Relationship Id="rId4" Type="http://schemas.openxmlformats.org/officeDocument/2006/relationships/image" Target="../media/image107.png"/><Relationship Id="rId9"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108.jpeg"/></Relationships>
</file>

<file path=ppt/slides/_rels/slide53.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5.png"/><Relationship Id="rId7" Type="http://schemas.openxmlformats.org/officeDocument/2006/relationships/image" Target="../media/image93.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109.jpeg"/><Relationship Id="rId9"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10.jpe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11.jpeg"/></Relationships>
</file>

<file path=ppt/slides/_rels/slide57.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5.png"/><Relationship Id="rId7"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104.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113.jpe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114.jpe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107.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9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115.jpe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116.jpe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116.jpe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117.jpe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118.jpe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119.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120.jpe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120.jpeg"/></Relationships>
</file>

<file path=ppt/slides/_rels/slide7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image" Target="../media/image122.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13.xml"/><Relationship Id="rId4" Type="http://schemas.openxmlformats.org/officeDocument/2006/relationships/image" Target="../media/image12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13.xml"/><Relationship Id="rId5" Type="http://schemas.openxmlformats.org/officeDocument/2006/relationships/image" Target="../media/image125.jpeg"/><Relationship Id="rId4" Type="http://schemas.openxmlformats.org/officeDocument/2006/relationships/image" Target="../media/image124.jpe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image" Target="../media/image126.jpeg"/></Relationships>
</file>

<file path=ppt/slides/_rels/slide82.xml.rels><?xml version="1.0" encoding="UTF-8" standalone="yes"?>
<Relationships xmlns="http://schemas.openxmlformats.org/package/2006/relationships"><Relationship Id="rId3" Type="http://schemas.openxmlformats.org/officeDocument/2006/relationships/hyperlink" Target="http://upload.wikimedia.org/wikipedia/commons/9/97/The_Earth_seen_from_Apollo_17.jpg" TargetMode="External"/><Relationship Id="rId7" Type="http://schemas.openxmlformats.org/officeDocument/2006/relationships/hyperlink" Target="mailto:tom@bluemarbleresearch.co.uk"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mailto:emma@bluemarbleresearch.co.uk" TargetMode="External"/><Relationship Id="rId5" Type="http://schemas.openxmlformats.org/officeDocument/2006/relationships/hyperlink" Target="http://www.bluemarbleresearch.co.uk/" TargetMode="External"/><Relationship Id="rId4" Type="http://schemas.openxmlformats.org/officeDocument/2006/relationships/image" Target="../media/image127.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wales seaside">
            <a:extLst>
              <a:ext uri="{FF2B5EF4-FFF2-40B4-BE49-F238E27FC236}">
                <a16:creationId xmlns:a16="http://schemas.microsoft.com/office/drawing/2014/main" id="{AD8E24B5-75B9-4D53-9EB8-8196C8A9D71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471" y="0"/>
            <a:ext cx="12186265" cy="68498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45A0280-E8CA-4CA2-8F88-7D910BC12353}"/>
              </a:ext>
            </a:extLst>
          </p:cNvPr>
          <p:cNvSpPr/>
          <p:nvPr/>
        </p:nvSpPr>
        <p:spPr>
          <a:xfrm>
            <a:off x="2478" y="1340768"/>
            <a:ext cx="12192000" cy="1512168"/>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8EC54EF-1119-4DEB-9080-EBB9A7A08962}"/>
              </a:ext>
            </a:extLst>
          </p:cNvPr>
          <p:cNvSpPr/>
          <p:nvPr/>
        </p:nvSpPr>
        <p:spPr>
          <a:xfrm>
            <a:off x="9274690" y="2096852"/>
            <a:ext cx="2808312" cy="461665"/>
          </a:xfrm>
          <a:prstGeom prst="rect">
            <a:avLst/>
          </a:prstGeom>
        </p:spPr>
        <p:txBody>
          <a:bodyPr wrap="square">
            <a:spAutoFit/>
          </a:bodyPr>
          <a:lstStyle/>
          <a:p>
            <a:pPr algn="r">
              <a:defRPr/>
            </a:pPr>
            <a:r>
              <a:rPr lang="en-GB" sz="2400" b="1">
                <a:solidFill>
                  <a:schemeClr val="bg1"/>
                </a:solidFill>
                <a:latin typeface="Century Gothic" panose="020B0502020202020204" pitchFamily="34" charset="0"/>
              </a:rPr>
              <a:t>September </a:t>
            </a:r>
            <a:r>
              <a:rPr lang="en-GB" sz="2400" b="1" dirty="0">
                <a:solidFill>
                  <a:schemeClr val="bg1"/>
                </a:solidFill>
                <a:latin typeface="Century Gothic" panose="020B0502020202020204" pitchFamily="34" charset="0"/>
              </a:rPr>
              <a:t>2020</a:t>
            </a:r>
            <a:endParaRPr lang="en-GB" b="1" dirty="0">
              <a:solidFill>
                <a:schemeClr val="bg1"/>
              </a:solidFill>
              <a:latin typeface="Century Gothic" panose="020B0502020202020204" pitchFamily="34" charset="0"/>
            </a:endParaRPr>
          </a:p>
        </p:txBody>
      </p:sp>
      <p:sp>
        <p:nvSpPr>
          <p:cNvPr id="15" name="Rectangle 14">
            <a:extLst>
              <a:ext uri="{FF2B5EF4-FFF2-40B4-BE49-F238E27FC236}">
                <a16:creationId xmlns:a16="http://schemas.microsoft.com/office/drawing/2014/main" id="{8F16C736-2991-41E6-B843-5EAD7EC4BA8E}"/>
              </a:ext>
            </a:extLst>
          </p:cNvPr>
          <p:cNvSpPr/>
          <p:nvPr/>
        </p:nvSpPr>
        <p:spPr>
          <a:xfrm>
            <a:off x="108998" y="1564928"/>
            <a:ext cx="9638967" cy="954107"/>
          </a:xfrm>
          <a:prstGeom prst="rect">
            <a:avLst/>
          </a:prstGeom>
        </p:spPr>
        <p:txBody>
          <a:bodyPr wrap="square">
            <a:spAutoFit/>
          </a:bodyPr>
          <a:lstStyle/>
          <a:p>
            <a:pPr>
              <a:defRPr/>
            </a:pPr>
            <a:r>
              <a:rPr lang="en-GB" sz="3200" b="1" dirty="0">
                <a:solidFill>
                  <a:schemeClr val="bg1"/>
                </a:solidFill>
                <a:effectLst>
                  <a:outerShdw blurRad="38100" dist="38100" dir="2700000" algn="tl">
                    <a:srgbClr val="000000">
                      <a:alpha val="43137"/>
                    </a:srgbClr>
                  </a:outerShdw>
                </a:effectLst>
                <a:latin typeface="Century Gothic" panose="020B0502020202020204" pitchFamily="34" charset="0"/>
              </a:rPr>
              <a:t>Drainage and Wastewater Management Plan</a:t>
            </a:r>
          </a:p>
          <a:p>
            <a:pPr>
              <a:defRPr/>
            </a:pPr>
            <a:r>
              <a:rPr lang="en-GB" sz="2400" dirty="0">
                <a:solidFill>
                  <a:schemeClr val="bg1"/>
                </a:solidFill>
                <a:latin typeface="Century Gothic" panose="020B0502020202020204" pitchFamily="34" charset="0"/>
              </a:rPr>
              <a:t>Report on customer research</a:t>
            </a:r>
          </a:p>
        </p:txBody>
      </p:sp>
      <p:pic>
        <p:nvPicPr>
          <p:cNvPr id="16" name="Picture 15">
            <a:extLst>
              <a:ext uri="{FF2B5EF4-FFF2-40B4-BE49-F238E27FC236}">
                <a16:creationId xmlns:a16="http://schemas.microsoft.com/office/drawing/2014/main" id="{124635C6-9386-4E34-9642-3759497287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46884" y="188640"/>
            <a:ext cx="2136118" cy="665758"/>
          </a:xfrm>
          <a:prstGeom prst="rect">
            <a:avLst/>
          </a:prstGeom>
        </p:spPr>
      </p:pic>
    </p:spTree>
    <p:extLst>
      <p:ext uri="{BB962C8B-B14F-4D97-AF65-F5344CB8AC3E}">
        <p14:creationId xmlns:p14="http://schemas.microsoft.com/office/powerpoint/2010/main" val="276925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The impact of Covid-19</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10</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88680" y="548780"/>
            <a:ext cx="12014640" cy="1506951"/>
          </a:xfrm>
          <a:prstGeom prst="rect">
            <a:avLst/>
          </a:prstGeom>
          <a:noFill/>
        </p:spPr>
        <p:txBody>
          <a:bodyPr wrap="square">
            <a:spAutoFit/>
          </a:bodyPr>
          <a:lstStyle/>
          <a:p>
            <a:pPr algn="ctr">
              <a:lnSpc>
                <a:spcPct val="107000"/>
              </a:lnSpc>
              <a:spcAft>
                <a:spcPts val="800"/>
              </a:spcAft>
            </a:pPr>
            <a:r>
              <a:rPr lang="en-GB" b="1" u="sng"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Revised approach for the deliberative workshops</a:t>
            </a:r>
          </a:p>
          <a:p>
            <a:pPr marL="285750" lvl="0" indent="-285750">
              <a:buFont typeface="Arial" panose="020B0604020202020204" pitchFamily="34" charset="0"/>
              <a:buChar char="•"/>
            </a:pPr>
            <a:r>
              <a:rPr lang="en-GB" sz="1600" dirty="0">
                <a:latin typeface="Century Gothic" panose="020B0502020202020204" pitchFamily="34" charset="0"/>
                <a:cs typeface="Lucida Sans Unicode" panose="020B0602030504020204" pitchFamily="34" charset="0"/>
              </a:rPr>
              <a:t>12 x ‘virtual workshops’, each with 3-4 </a:t>
            </a:r>
            <a:r>
              <a:rPr lang="en-GB" sz="1600" b="1" dirty="0">
                <a:latin typeface="Century Gothic" panose="020B0502020202020204" pitchFamily="34" charset="0"/>
                <a:cs typeface="Lucida Sans Unicode" panose="020B0602030504020204" pitchFamily="34" charset="0"/>
              </a:rPr>
              <a:t>household customers</a:t>
            </a:r>
          </a:p>
          <a:p>
            <a:pPr marL="285750" lvl="0" indent="-285750">
              <a:buFont typeface="Arial" panose="020B0604020202020204" pitchFamily="34" charset="0"/>
              <a:buChar char="•"/>
            </a:pPr>
            <a:r>
              <a:rPr lang="en-GB" sz="1600" dirty="0">
                <a:latin typeface="Century Gothic" panose="020B0502020202020204" pitchFamily="34" charset="0"/>
                <a:cs typeface="Lucida Sans Unicode" panose="020B0602030504020204" pitchFamily="34" charset="0"/>
              </a:rPr>
              <a:t>4 x ‘virtual workshops’, each with 3-4 </a:t>
            </a:r>
            <a:r>
              <a:rPr lang="en-GB" sz="1600" b="1" dirty="0">
                <a:latin typeface="Century Gothic" panose="020B0502020202020204" pitchFamily="34" charset="0"/>
                <a:cs typeface="Lucida Sans Unicode" panose="020B0602030504020204" pitchFamily="34" charset="0"/>
              </a:rPr>
              <a:t>non-household customers</a:t>
            </a:r>
          </a:p>
          <a:p>
            <a:pPr marL="285750" lvl="0" indent="-285750">
              <a:buFont typeface="Arial" panose="020B0604020202020204" pitchFamily="34" charset="0"/>
              <a:buChar char="•"/>
            </a:pPr>
            <a:endParaRPr lang="en-GB" sz="1600" dirty="0">
              <a:latin typeface="Century Gothic" panose="020B0502020202020204" pitchFamily="34" charset="0"/>
              <a:cs typeface="Lucida Sans Unicode" panose="020B0602030504020204" pitchFamily="34" charset="0"/>
            </a:endParaRPr>
          </a:p>
          <a:p>
            <a:pPr lvl="0"/>
            <a:r>
              <a:rPr lang="en-GB" sz="1600" i="1" dirty="0">
                <a:latin typeface="Century Gothic" panose="020B0502020202020204" pitchFamily="34" charset="0"/>
                <a:cs typeface="Lucida Sans Unicode" panose="020B0602030504020204" pitchFamily="34" charset="0"/>
              </a:rPr>
              <a:t>Each workshop followed this structure:</a:t>
            </a:r>
          </a:p>
        </p:txBody>
      </p:sp>
      <p:sp>
        <p:nvSpPr>
          <p:cNvPr id="7" name="Rectangle 6">
            <a:extLst>
              <a:ext uri="{FF2B5EF4-FFF2-40B4-BE49-F238E27FC236}">
                <a16:creationId xmlns:a16="http://schemas.microsoft.com/office/drawing/2014/main" id="{A884665D-3810-4E6A-BDC6-ED96EBD346F8}"/>
              </a:ext>
            </a:extLst>
          </p:cNvPr>
          <p:cNvSpPr/>
          <p:nvPr/>
        </p:nvSpPr>
        <p:spPr>
          <a:xfrm>
            <a:off x="487700" y="2451064"/>
            <a:ext cx="3149094" cy="1854252"/>
          </a:xfrm>
          <a:prstGeom prst="rect">
            <a:avLst/>
          </a:prstGeom>
          <a:solidFill>
            <a:schemeClr val="accent1">
              <a:lumMod val="60000"/>
              <a:lumOff val="40000"/>
            </a:schemeClr>
          </a:solidFill>
          <a:ln w="76200">
            <a:noFill/>
          </a:ln>
        </p:spPr>
        <p:txBody>
          <a:bodyPr wrap="square" rtlCol="0" anchor="ctr">
            <a:noAutofit/>
          </a:bodyPr>
          <a:lstStyle/>
          <a:p>
            <a:pPr algn="ctr"/>
            <a:r>
              <a:rPr lang="en-GB" sz="1600" b="1" dirty="0">
                <a:latin typeface="Century Gothic" panose="020B0502020202020204" pitchFamily="34" charset="0"/>
              </a:rPr>
              <a:t>1hr group discussion </a:t>
            </a:r>
          </a:p>
          <a:p>
            <a:pPr algn="ctr"/>
            <a:r>
              <a:rPr lang="en-GB" sz="1600" dirty="0">
                <a:latin typeface="Century Gothic" panose="020B0502020202020204" pitchFamily="34" charset="0"/>
              </a:rPr>
              <a:t>conducted via video call and moderated by a Blue Marble researcher. </a:t>
            </a:r>
          </a:p>
        </p:txBody>
      </p:sp>
      <p:sp>
        <p:nvSpPr>
          <p:cNvPr id="8" name="Rectangle 7">
            <a:extLst>
              <a:ext uri="{FF2B5EF4-FFF2-40B4-BE49-F238E27FC236}">
                <a16:creationId xmlns:a16="http://schemas.microsoft.com/office/drawing/2014/main" id="{0DC46DD5-B726-4865-8562-7D2B8DF402C1}"/>
              </a:ext>
            </a:extLst>
          </p:cNvPr>
          <p:cNvSpPr/>
          <p:nvPr/>
        </p:nvSpPr>
        <p:spPr>
          <a:xfrm>
            <a:off x="4741639" y="2451064"/>
            <a:ext cx="3149094" cy="1854252"/>
          </a:xfrm>
          <a:prstGeom prst="rect">
            <a:avLst/>
          </a:prstGeom>
          <a:solidFill>
            <a:srgbClr val="276F8B"/>
          </a:solidFill>
          <a:ln w="76200">
            <a:noFill/>
          </a:ln>
        </p:spPr>
        <p:txBody>
          <a:bodyPr wrap="square" rtlCol="0" anchor="ctr">
            <a:noAutofit/>
          </a:bodyPr>
          <a:lstStyle/>
          <a:p>
            <a:pPr algn="ctr"/>
            <a:r>
              <a:rPr lang="en-GB" sz="1600" b="1" dirty="0">
                <a:solidFill>
                  <a:schemeClr val="bg1"/>
                </a:solidFill>
                <a:latin typeface="Century Gothic" panose="020B0502020202020204" pitchFamily="34" charset="0"/>
              </a:rPr>
              <a:t>‘Homework’ set at the end of the 1st video group discussion. </a:t>
            </a:r>
          </a:p>
          <a:p>
            <a:pPr algn="ctr"/>
            <a:r>
              <a:rPr lang="en-GB" sz="1600" dirty="0">
                <a:solidFill>
                  <a:schemeClr val="bg1"/>
                </a:solidFill>
                <a:latin typeface="Century Gothic" panose="020B0502020202020204" pitchFamily="34" charset="0"/>
              </a:rPr>
              <a:t>Taking up to 1hr to complete. </a:t>
            </a:r>
          </a:p>
        </p:txBody>
      </p:sp>
      <p:sp>
        <p:nvSpPr>
          <p:cNvPr id="9" name="Rectangle 8">
            <a:extLst>
              <a:ext uri="{FF2B5EF4-FFF2-40B4-BE49-F238E27FC236}">
                <a16:creationId xmlns:a16="http://schemas.microsoft.com/office/drawing/2014/main" id="{73DFE3BD-B3AE-4DB7-893F-92B7BB56E7FD}"/>
              </a:ext>
            </a:extLst>
          </p:cNvPr>
          <p:cNvSpPr/>
          <p:nvPr/>
        </p:nvSpPr>
        <p:spPr>
          <a:xfrm>
            <a:off x="8995578" y="2451064"/>
            <a:ext cx="3149094" cy="1854252"/>
          </a:xfrm>
          <a:prstGeom prst="rect">
            <a:avLst/>
          </a:prstGeom>
          <a:solidFill>
            <a:schemeClr val="accent1">
              <a:lumMod val="50000"/>
            </a:schemeClr>
          </a:solidFill>
          <a:ln w="76200">
            <a:noFill/>
          </a:ln>
        </p:spPr>
        <p:txBody>
          <a:bodyPr wrap="square" rtlCol="0" anchor="ctr">
            <a:noAutofit/>
          </a:bodyPr>
          <a:lstStyle/>
          <a:p>
            <a:pPr algn="ctr"/>
            <a:r>
              <a:rPr lang="en-GB" sz="1600" b="1" dirty="0">
                <a:solidFill>
                  <a:schemeClr val="bg1"/>
                </a:solidFill>
                <a:latin typeface="Century Gothic" panose="020B0502020202020204" pitchFamily="34" charset="0"/>
              </a:rPr>
              <a:t>1hr follow-up group discussion </a:t>
            </a:r>
            <a:r>
              <a:rPr lang="en-GB" sz="1600" dirty="0">
                <a:solidFill>
                  <a:schemeClr val="bg1"/>
                </a:solidFill>
                <a:latin typeface="Century Gothic" panose="020B0502020202020204" pitchFamily="34" charset="0"/>
              </a:rPr>
              <a:t>conducted via video call – exploring responses to the homework exercise and building on what had already been discussed.</a:t>
            </a:r>
          </a:p>
        </p:txBody>
      </p:sp>
      <p:sp>
        <p:nvSpPr>
          <p:cNvPr id="4" name="Isosceles Triangle 3">
            <a:extLst>
              <a:ext uri="{FF2B5EF4-FFF2-40B4-BE49-F238E27FC236}">
                <a16:creationId xmlns:a16="http://schemas.microsoft.com/office/drawing/2014/main" id="{39F3243A-1DE6-4829-BBCD-9498CF80F9B2}"/>
              </a:ext>
            </a:extLst>
          </p:cNvPr>
          <p:cNvSpPr/>
          <p:nvPr/>
        </p:nvSpPr>
        <p:spPr>
          <a:xfrm rot="5400000">
            <a:off x="3290690" y="3200903"/>
            <a:ext cx="1854251" cy="354573"/>
          </a:xfrm>
          <a:prstGeom prst="triangle">
            <a:avLst/>
          </a:prstGeom>
          <a:solidFill>
            <a:schemeClr val="bg1">
              <a:lumMod val="85000"/>
            </a:schemeClr>
          </a:solidFill>
        </p:spPr>
        <p:txBody>
          <a:bodyPr wrap="square" rtlCol="0" anchor="ctr">
            <a:noAutofit/>
          </a:bodyPr>
          <a:lstStyle/>
          <a:p>
            <a:pPr algn="l"/>
            <a:endParaRPr lang="en-GB" sz="1400" b="1" dirty="0">
              <a:latin typeface="Century Gothic" panose="020B0502020202020204" pitchFamily="34" charset="0"/>
            </a:endParaRPr>
          </a:p>
        </p:txBody>
      </p:sp>
      <p:sp>
        <p:nvSpPr>
          <p:cNvPr id="11" name="Isosceles Triangle 10">
            <a:extLst>
              <a:ext uri="{FF2B5EF4-FFF2-40B4-BE49-F238E27FC236}">
                <a16:creationId xmlns:a16="http://schemas.microsoft.com/office/drawing/2014/main" id="{2658D9D6-EFF1-46C9-9D98-6CF8A3273C21}"/>
              </a:ext>
            </a:extLst>
          </p:cNvPr>
          <p:cNvSpPr/>
          <p:nvPr/>
        </p:nvSpPr>
        <p:spPr>
          <a:xfrm rot="5400000">
            <a:off x="7516029" y="3176887"/>
            <a:ext cx="1854251" cy="354573"/>
          </a:xfrm>
          <a:prstGeom prst="triangle">
            <a:avLst/>
          </a:prstGeom>
          <a:solidFill>
            <a:schemeClr val="bg1">
              <a:lumMod val="85000"/>
            </a:schemeClr>
          </a:solidFill>
        </p:spPr>
        <p:txBody>
          <a:bodyPr wrap="square" rtlCol="0" anchor="ctr">
            <a:noAutofit/>
          </a:bodyPr>
          <a:lstStyle/>
          <a:p>
            <a:pPr algn="l"/>
            <a:endParaRPr lang="en-GB" sz="1400" b="1" dirty="0">
              <a:latin typeface="Century Gothic" panose="020B0502020202020204" pitchFamily="34" charset="0"/>
            </a:endParaRPr>
          </a:p>
        </p:txBody>
      </p:sp>
      <p:sp>
        <p:nvSpPr>
          <p:cNvPr id="12" name="Oval 11">
            <a:extLst>
              <a:ext uri="{FF2B5EF4-FFF2-40B4-BE49-F238E27FC236}">
                <a16:creationId xmlns:a16="http://schemas.microsoft.com/office/drawing/2014/main" id="{88E6F089-136B-4E85-A73A-240A28352222}"/>
              </a:ext>
            </a:extLst>
          </p:cNvPr>
          <p:cNvSpPr/>
          <p:nvPr/>
        </p:nvSpPr>
        <p:spPr>
          <a:xfrm>
            <a:off x="4421239" y="2180332"/>
            <a:ext cx="640800" cy="640074"/>
          </a:xfrm>
          <a:prstGeom prst="ellipse">
            <a:avLst/>
          </a:pr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a:t>
            </a:r>
          </a:p>
        </p:txBody>
      </p:sp>
      <p:sp>
        <p:nvSpPr>
          <p:cNvPr id="13" name="Oval 12">
            <a:extLst>
              <a:ext uri="{FF2B5EF4-FFF2-40B4-BE49-F238E27FC236}">
                <a16:creationId xmlns:a16="http://schemas.microsoft.com/office/drawing/2014/main" id="{1FB43899-9654-47D3-9575-DA2A419638DD}"/>
              </a:ext>
            </a:extLst>
          </p:cNvPr>
          <p:cNvSpPr/>
          <p:nvPr/>
        </p:nvSpPr>
        <p:spPr>
          <a:xfrm>
            <a:off x="8675176" y="2131027"/>
            <a:ext cx="640800" cy="640074"/>
          </a:xfrm>
          <a:prstGeom prst="ellipse">
            <a:avLst/>
          </a:pr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a:t>
            </a:r>
          </a:p>
        </p:txBody>
      </p:sp>
      <p:sp>
        <p:nvSpPr>
          <p:cNvPr id="14" name="Oval 13">
            <a:extLst>
              <a:ext uri="{FF2B5EF4-FFF2-40B4-BE49-F238E27FC236}">
                <a16:creationId xmlns:a16="http://schemas.microsoft.com/office/drawing/2014/main" id="{106C5C26-13B9-4AC5-9BDD-BDCC7022EB26}"/>
              </a:ext>
            </a:extLst>
          </p:cNvPr>
          <p:cNvSpPr/>
          <p:nvPr/>
        </p:nvSpPr>
        <p:spPr>
          <a:xfrm>
            <a:off x="167300" y="2180332"/>
            <a:ext cx="640800" cy="640074"/>
          </a:xfrm>
          <a:prstGeom prst="ellipse">
            <a:avLst/>
          </a:pr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a:t>
            </a:r>
          </a:p>
        </p:txBody>
      </p:sp>
      <p:sp>
        <p:nvSpPr>
          <p:cNvPr id="15" name="Rectangle 14">
            <a:extLst>
              <a:ext uri="{FF2B5EF4-FFF2-40B4-BE49-F238E27FC236}">
                <a16:creationId xmlns:a16="http://schemas.microsoft.com/office/drawing/2014/main" id="{4FF89D36-381E-4E5C-AFAC-E787DE67EDD4}"/>
              </a:ext>
            </a:extLst>
          </p:cNvPr>
          <p:cNvSpPr/>
          <p:nvPr/>
        </p:nvSpPr>
        <p:spPr>
          <a:xfrm>
            <a:off x="164509" y="4493438"/>
            <a:ext cx="11986051" cy="1815882"/>
          </a:xfrm>
          <a:prstGeom prst="rect">
            <a:avLst/>
          </a:prstGeom>
          <a:solidFill>
            <a:schemeClr val="accent2"/>
          </a:solidFill>
          <a:ln w="76200">
            <a:noFill/>
          </a:ln>
        </p:spPr>
        <p:txBody>
          <a:bodyPr wrap="square" rtlCol="0" anchor="ctr">
            <a:spAutoFit/>
          </a:bodyPr>
          <a:lstStyle/>
          <a:p>
            <a:pPr algn="ctr"/>
            <a:r>
              <a:rPr lang="en-GB" sz="1600" b="1" dirty="0">
                <a:latin typeface="Century Gothic" panose="020B0502020202020204" pitchFamily="34" charset="0"/>
              </a:rPr>
              <a:t>The impact of the methodological changes:</a:t>
            </a:r>
          </a:p>
          <a:p>
            <a:r>
              <a:rPr lang="en-GB" sz="1600" dirty="0">
                <a:latin typeface="Century Gothic" panose="020B0502020202020204" pitchFamily="34" charset="0"/>
              </a:rPr>
              <a:t>The online format for the deliberative workshops was a success – respondents were engaged throughout and the bitesize format may have aided this. Comprehension was generally good – customers rarely reported any significant comprehension issues through all 3 stages of the workshops.</a:t>
            </a:r>
          </a:p>
          <a:p>
            <a:endParaRPr lang="en-GB" sz="1600" dirty="0">
              <a:latin typeface="Century Gothic" panose="020B0502020202020204" pitchFamily="34" charset="0"/>
            </a:endParaRPr>
          </a:p>
          <a:p>
            <a:r>
              <a:rPr lang="en-GB" sz="1600" dirty="0">
                <a:latin typeface="Century Gothic" panose="020B0502020202020204" pitchFamily="34" charset="0"/>
              </a:rPr>
              <a:t>It was slightly more difficult to establish a consensus via the online format than it might have been face-to-face – hence the range of customer expectations and principles for investment that are reported later in this document.</a:t>
            </a:r>
          </a:p>
        </p:txBody>
      </p:sp>
    </p:spTree>
    <p:extLst>
      <p:ext uri="{BB962C8B-B14F-4D97-AF65-F5344CB8AC3E}">
        <p14:creationId xmlns:p14="http://schemas.microsoft.com/office/powerpoint/2010/main" val="280308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Fieldwork timings and sample overview </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11</a:t>
            </a:fld>
            <a:endParaRPr lang="en-GB" b="1"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86CCD99A-AD78-40D4-B6B9-C57141885D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graphicFrame>
        <p:nvGraphicFramePr>
          <p:cNvPr id="2" name="Table 2">
            <a:extLst>
              <a:ext uri="{FF2B5EF4-FFF2-40B4-BE49-F238E27FC236}">
                <a16:creationId xmlns:a16="http://schemas.microsoft.com/office/drawing/2014/main" id="{496538AE-4C2F-4879-9BE7-5C68CA56C0B8}"/>
              </a:ext>
            </a:extLst>
          </p:cNvPr>
          <p:cNvGraphicFramePr>
            <a:graphicFrameLocks noGrp="1"/>
          </p:cNvGraphicFramePr>
          <p:nvPr>
            <p:extLst>
              <p:ext uri="{D42A27DB-BD31-4B8C-83A1-F6EECF244321}">
                <p14:modId xmlns:p14="http://schemas.microsoft.com/office/powerpoint/2010/main" val="3760623495"/>
              </p:ext>
            </p:extLst>
          </p:nvPr>
        </p:nvGraphicFramePr>
        <p:xfrm>
          <a:off x="1559496" y="2948384"/>
          <a:ext cx="3657600" cy="39370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341777051"/>
                    </a:ext>
                  </a:extLst>
                </a:gridCol>
                <a:gridCol w="2438400">
                  <a:extLst>
                    <a:ext uri="{9D8B030D-6E8A-4147-A177-3AD203B41FA5}">
                      <a16:colId xmlns:a16="http://schemas.microsoft.com/office/drawing/2014/main" val="1121825004"/>
                    </a:ext>
                  </a:extLst>
                </a:gridCol>
              </a:tblGrid>
              <a:tr h="370840">
                <a:tc gridSpan="2">
                  <a:txBody>
                    <a:bodyPr/>
                    <a:lstStyle/>
                    <a:p>
                      <a:pPr algn="ctr"/>
                      <a:r>
                        <a:rPr lang="en-GB" sz="1600" dirty="0">
                          <a:latin typeface="Century Gothic" panose="020B0502020202020204" pitchFamily="34" charset="0"/>
                        </a:rPr>
                        <a:t>44 household (HH) customers</a:t>
                      </a:r>
                      <a:endParaRPr lang="en-US" sz="1600" dirty="0">
                        <a:latin typeface="Century Gothic" panose="020B0502020202020204" pitchFamily="34" charset="0"/>
                      </a:endParaRPr>
                    </a:p>
                  </a:txBody>
                  <a:tcPr/>
                </a:tc>
                <a:tc hMerge="1">
                  <a:txBody>
                    <a:bodyPr/>
                    <a:lstStyle/>
                    <a:p>
                      <a:endParaRPr lang="en-US" dirty="0"/>
                    </a:p>
                  </a:txBody>
                  <a:tcPr/>
                </a:tc>
                <a:extLst>
                  <a:ext uri="{0D108BD9-81ED-4DB2-BD59-A6C34878D82A}">
                    <a16:rowId xmlns:a16="http://schemas.microsoft.com/office/drawing/2014/main" val="824671279"/>
                  </a:ext>
                </a:extLst>
              </a:tr>
              <a:tr h="370840">
                <a:tc>
                  <a:txBody>
                    <a:bodyPr/>
                    <a:lstStyle/>
                    <a:p>
                      <a:r>
                        <a:rPr lang="en-GB" sz="1200" dirty="0">
                          <a:latin typeface="Century Gothic" panose="020B0502020202020204" pitchFamily="34" charset="0"/>
                        </a:rPr>
                        <a:t>Locations</a:t>
                      </a:r>
                      <a:endParaRPr lang="en-US" sz="120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6 x Swansea</a:t>
                      </a: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6 x Cardiff</a:t>
                      </a:r>
                    </a:p>
                    <a:p>
                      <a:r>
                        <a:rPr lang="en-GB" sz="1200" dirty="0">
                          <a:latin typeface="Century Gothic" panose="020B0502020202020204" pitchFamily="34" charset="0"/>
                        </a:rPr>
                        <a:t>5 x Bangor</a:t>
                      </a:r>
                    </a:p>
                    <a:p>
                      <a:r>
                        <a:rPr lang="en-GB" sz="1200" dirty="0">
                          <a:latin typeface="Century Gothic" panose="020B0502020202020204" pitchFamily="34" charset="0"/>
                        </a:rPr>
                        <a:t>5 x Hereford</a:t>
                      </a:r>
                    </a:p>
                    <a:p>
                      <a:r>
                        <a:rPr lang="en-GB" sz="1200" dirty="0">
                          <a:latin typeface="Century Gothic" panose="020B0502020202020204" pitchFamily="34" charset="0"/>
                        </a:rPr>
                        <a:t>5 x Newport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5 x Rhyl</a:t>
                      </a:r>
                    </a:p>
                    <a:p>
                      <a:r>
                        <a:rPr lang="en-GB" sz="1200" dirty="0">
                          <a:latin typeface="Century Gothic" panose="020B0502020202020204" pitchFamily="34" charset="0"/>
                        </a:rPr>
                        <a:t>4 x Abergavenny</a:t>
                      </a:r>
                    </a:p>
                    <a:p>
                      <a:r>
                        <a:rPr lang="en-GB" sz="1200" dirty="0">
                          <a:latin typeface="Century Gothic" panose="020B0502020202020204" pitchFamily="34" charset="0"/>
                        </a:rPr>
                        <a:t>4 x Aberystwyth</a:t>
                      </a:r>
                    </a:p>
                    <a:p>
                      <a:r>
                        <a:rPr lang="en-GB" sz="1200" dirty="0">
                          <a:latin typeface="Century Gothic" panose="020B0502020202020204" pitchFamily="34" charset="0"/>
                        </a:rPr>
                        <a:t>4 x Pembroke</a:t>
                      </a:r>
                    </a:p>
                  </a:txBody>
                  <a:tcPr/>
                </a:tc>
                <a:extLst>
                  <a:ext uri="{0D108BD9-81ED-4DB2-BD59-A6C34878D82A}">
                    <a16:rowId xmlns:a16="http://schemas.microsoft.com/office/drawing/2014/main" val="1808587556"/>
                  </a:ext>
                </a:extLst>
              </a:tr>
              <a:tr h="370840">
                <a:tc>
                  <a:txBody>
                    <a:bodyPr/>
                    <a:lstStyle/>
                    <a:p>
                      <a:r>
                        <a:rPr lang="en-GB" sz="1200" dirty="0">
                          <a:latin typeface="Century Gothic" panose="020B0502020202020204" pitchFamily="34" charset="0"/>
                        </a:rPr>
                        <a:t>Billing</a:t>
                      </a:r>
                      <a:endParaRPr lang="en-US" sz="1200" dirty="0">
                        <a:latin typeface="Century Gothic" panose="020B0502020202020204" pitchFamily="34" charset="0"/>
                      </a:endParaRPr>
                    </a:p>
                  </a:txBody>
                  <a:tcPr/>
                </a:tc>
                <a:tc>
                  <a:txBody>
                    <a:bodyPr/>
                    <a:lstStyle/>
                    <a:p>
                      <a:r>
                        <a:rPr lang="en-GB" sz="1200" dirty="0">
                          <a:latin typeface="Century Gothic" panose="020B0502020202020204" pitchFamily="34" charset="0"/>
                        </a:rPr>
                        <a:t>Mix of metered and non-metered</a:t>
                      </a:r>
                      <a:endParaRPr lang="en-US" sz="1200" i="1" dirty="0">
                        <a:highlight>
                          <a:srgbClr val="FFFF00"/>
                        </a:highlight>
                        <a:latin typeface="Century Gothic" panose="020B0502020202020204" pitchFamily="34" charset="0"/>
                      </a:endParaRPr>
                    </a:p>
                  </a:txBody>
                  <a:tcPr/>
                </a:tc>
                <a:extLst>
                  <a:ext uri="{0D108BD9-81ED-4DB2-BD59-A6C34878D82A}">
                    <a16:rowId xmlns:a16="http://schemas.microsoft.com/office/drawing/2014/main" val="25488609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Social grade</a:t>
                      </a:r>
                    </a:p>
                  </a:txBody>
                  <a:tcPr/>
                </a:tc>
                <a:tc>
                  <a:txBody>
                    <a:bodyPr/>
                    <a:lstStyle/>
                    <a:p>
                      <a:r>
                        <a:rPr lang="en-GB" sz="1200" dirty="0">
                          <a:latin typeface="Century Gothic" panose="020B0502020202020204" pitchFamily="34" charset="0"/>
                        </a:rPr>
                        <a:t>25 x ABC1</a:t>
                      </a:r>
                    </a:p>
                    <a:p>
                      <a:r>
                        <a:rPr lang="en-GB" sz="1200" dirty="0">
                          <a:latin typeface="Century Gothic" panose="020B0502020202020204" pitchFamily="34" charset="0"/>
                        </a:rPr>
                        <a:t>19 x C2DE</a:t>
                      </a:r>
                    </a:p>
                  </a:txBody>
                  <a:tcPr/>
                </a:tc>
                <a:extLst>
                  <a:ext uri="{0D108BD9-81ED-4DB2-BD59-A6C34878D82A}">
                    <a16:rowId xmlns:a16="http://schemas.microsoft.com/office/drawing/2014/main" val="2586351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Age </a:t>
                      </a:r>
                    </a:p>
                  </a:txBody>
                  <a:tcPr/>
                </a:tc>
                <a:tc>
                  <a:txBody>
                    <a:bodyPr/>
                    <a:lstStyle/>
                    <a:p>
                      <a:r>
                        <a:rPr lang="en-GB" sz="1200" dirty="0">
                          <a:latin typeface="Century Gothic" panose="020B0502020202020204" pitchFamily="34" charset="0"/>
                        </a:rPr>
                        <a:t>A broad range between 28 and 70 </a:t>
                      </a:r>
                      <a:endParaRPr lang="en-US" sz="1200" dirty="0">
                        <a:latin typeface="Century Gothic" panose="020B0502020202020204" pitchFamily="34" charset="0"/>
                      </a:endParaRPr>
                    </a:p>
                  </a:txBody>
                  <a:tcPr/>
                </a:tc>
                <a:extLst>
                  <a:ext uri="{0D108BD9-81ED-4DB2-BD59-A6C34878D82A}">
                    <a16:rowId xmlns:a16="http://schemas.microsoft.com/office/drawing/2014/main" val="3555606688"/>
                  </a:ext>
                </a:extLst>
              </a:tr>
              <a:tr h="370840">
                <a:tc>
                  <a:txBody>
                    <a:bodyPr/>
                    <a:lstStyle/>
                    <a:p>
                      <a:r>
                        <a:rPr lang="en-GB" sz="1200" dirty="0">
                          <a:latin typeface="Century Gothic" panose="020B0502020202020204" pitchFamily="34" charset="0"/>
                        </a:rPr>
                        <a:t>Gender</a:t>
                      </a:r>
                      <a:endParaRPr lang="en-US" sz="1200" dirty="0">
                        <a:latin typeface="Century Gothic" panose="020B0502020202020204" pitchFamily="34" charset="0"/>
                      </a:endParaRPr>
                    </a:p>
                  </a:txBody>
                  <a:tcPr/>
                </a:tc>
                <a:tc>
                  <a:txBody>
                    <a:bodyPr/>
                    <a:lstStyle/>
                    <a:p>
                      <a:r>
                        <a:rPr lang="en-GB" sz="1200" dirty="0">
                          <a:latin typeface="Century Gothic" panose="020B0502020202020204" pitchFamily="34" charset="0"/>
                        </a:rPr>
                        <a:t>24 x women</a:t>
                      </a:r>
                    </a:p>
                    <a:p>
                      <a:r>
                        <a:rPr lang="en-GB" sz="1200" dirty="0">
                          <a:latin typeface="Century Gothic" panose="020B0502020202020204" pitchFamily="34" charset="0"/>
                        </a:rPr>
                        <a:t>20 x men</a:t>
                      </a:r>
                      <a:endParaRPr lang="en-US" sz="1200" dirty="0">
                        <a:latin typeface="Century Gothic" panose="020B0502020202020204" pitchFamily="34" charset="0"/>
                      </a:endParaRPr>
                    </a:p>
                  </a:txBody>
                  <a:tcPr/>
                </a:tc>
                <a:extLst>
                  <a:ext uri="{0D108BD9-81ED-4DB2-BD59-A6C34878D82A}">
                    <a16:rowId xmlns:a16="http://schemas.microsoft.com/office/drawing/2014/main" val="3901629634"/>
                  </a:ext>
                </a:extLst>
              </a:tr>
            </a:tbl>
          </a:graphicData>
        </a:graphic>
      </p:graphicFrame>
      <p:graphicFrame>
        <p:nvGraphicFramePr>
          <p:cNvPr id="3" name="Table 2">
            <a:extLst>
              <a:ext uri="{FF2B5EF4-FFF2-40B4-BE49-F238E27FC236}">
                <a16:creationId xmlns:a16="http://schemas.microsoft.com/office/drawing/2014/main" id="{35CCE17B-A475-479D-8EDC-28EEB2CB91E4}"/>
              </a:ext>
            </a:extLst>
          </p:cNvPr>
          <p:cNvGraphicFramePr>
            <a:graphicFrameLocks noGrp="1"/>
          </p:cNvGraphicFramePr>
          <p:nvPr>
            <p:extLst>
              <p:ext uri="{D42A27DB-BD31-4B8C-83A1-F6EECF244321}">
                <p14:modId xmlns:p14="http://schemas.microsoft.com/office/powerpoint/2010/main" val="2389712660"/>
              </p:ext>
            </p:extLst>
          </p:nvPr>
        </p:nvGraphicFramePr>
        <p:xfrm>
          <a:off x="7392144" y="2948384"/>
          <a:ext cx="3657600" cy="3870960"/>
        </p:xfrm>
        <a:graphic>
          <a:graphicData uri="http://schemas.openxmlformats.org/drawingml/2006/table">
            <a:tbl>
              <a:tblPr firstRow="1" bandRow="1">
                <a:tableStyleId>{5C22544A-7EE6-4342-B048-85BDC9FD1C3A}</a:tableStyleId>
              </a:tblPr>
              <a:tblGrid>
                <a:gridCol w="1053676">
                  <a:extLst>
                    <a:ext uri="{9D8B030D-6E8A-4147-A177-3AD203B41FA5}">
                      <a16:colId xmlns:a16="http://schemas.microsoft.com/office/drawing/2014/main" val="1121825004"/>
                    </a:ext>
                  </a:extLst>
                </a:gridCol>
                <a:gridCol w="2603924">
                  <a:extLst>
                    <a:ext uri="{9D8B030D-6E8A-4147-A177-3AD203B41FA5}">
                      <a16:colId xmlns:a16="http://schemas.microsoft.com/office/drawing/2014/main" val="4177978539"/>
                    </a:ext>
                  </a:extLst>
                </a:gridCol>
              </a:tblGrid>
              <a:tr h="370840">
                <a:tc gridSpan="2">
                  <a:txBody>
                    <a:bodyPr/>
                    <a:lstStyle/>
                    <a:p>
                      <a:pPr marL="0" algn="ctr" defTabSz="914400" rtl="0" eaLnBrk="1" latinLnBrk="0" hangingPunct="1"/>
                      <a:r>
                        <a:rPr lang="en-GB" sz="1600" b="1" kern="1200" dirty="0">
                          <a:solidFill>
                            <a:schemeClr val="lt1"/>
                          </a:solidFill>
                          <a:latin typeface="Century Gothic" panose="020B0502020202020204" pitchFamily="34" charset="0"/>
                          <a:ea typeface="+mn-ea"/>
                          <a:cs typeface="+mn-cs"/>
                        </a:rPr>
                        <a:t>15 non-household (NHH) customers </a:t>
                      </a:r>
                      <a:endParaRPr lang="en-US" sz="1600" b="1" kern="1200" dirty="0">
                        <a:solidFill>
                          <a:schemeClr val="lt1"/>
                        </a:solidFill>
                        <a:latin typeface="Century Gothic" panose="020B0502020202020204" pitchFamily="34" charset="0"/>
                        <a:ea typeface="+mn-ea"/>
                        <a:cs typeface="+mn-cs"/>
                      </a:endParaRPr>
                    </a:p>
                  </a:txBody>
                  <a:tcPr/>
                </a:tc>
                <a:tc hMerge="1">
                  <a:txBody>
                    <a:bodyPr/>
                    <a:lstStyle/>
                    <a:p>
                      <a:endParaRPr lang="en-US"/>
                    </a:p>
                  </a:txBody>
                  <a:tcPr/>
                </a:tc>
                <a:extLst>
                  <a:ext uri="{0D108BD9-81ED-4DB2-BD59-A6C34878D82A}">
                    <a16:rowId xmlns:a16="http://schemas.microsoft.com/office/drawing/2014/main" val="824671279"/>
                  </a:ext>
                </a:extLst>
              </a:tr>
              <a:tr h="370840">
                <a:tc>
                  <a:txBody>
                    <a:bodyPr/>
                    <a:lstStyle/>
                    <a:p>
                      <a:pPr marL="0" algn="l" defTabSz="914400" rtl="0" eaLnBrk="1" latinLnBrk="0" hangingPunct="1"/>
                      <a:r>
                        <a:rPr lang="en-GB" sz="1200" kern="1200" dirty="0">
                          <a:solidFill>
                            <a:schemeClr val="dk1"/>
                          </a:solidFill>
                          <a:latin typeface="Century Gothic" panose="020B0502020202020204" pitchFamily="34" charset="0"/>
                          <a:ea typeface="+mn-ea"/>
                          <a:cs typeface="+mn-cs"/>
                        </a:rPr>
                        <a:t>Locations</a:t>
                      </a:r>
                      <a:endParaRPr lang="en-US" sz="1200" kern="1200" dirty="0">
                        <a:solidFill>
                          <a:schemeClr val="dk1"/>
                        </a:solidFill>
                        <a:latin typeface="Century Gothic" panose="020B0502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Century Gothic" panose="020B0502020202020204" pitchFamily="34" charset="0"/>
                          <a:ea typeface="+mn-ea"/>
                          <a:cs typeface="+mn-cs"/>
                        </a:rPr>
                        <a:t>3 x Cardiff</a:t>
                      </a:r>
                    </a:p>
                    <a:p>
                      <a:pPr marL="0" algn="l" defTabSz="914400" rtl="0" eaLnBrk="1" latinLnBrk="0" hangingPunct="1"/>
                      <a:r>
                        <a:rPr lang="en-GB" sz="1200" kern="1200" dirty="0">
                          <a:solidFill>
                            <a:schemeClr val="dk1"/>
                          </a:solidFill>
                          <a:latin typeface="Century Gothic" panose="020B0502020202020204" pitchFamily="34" charset="0"/>
                          <a:ea typeface="+mn-ea"/>
                          <a:cs typeface="+mn-cs"/>
                        </a:rPr>
                        <a:t>3 x Hereford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Century Gothic" panose="020B0502020202020204" pitchFamily="34" charset="0"/>
                          <a:ea typeface="+mn-ea"/>
                          <a:cs typeface="+mn-cs"/>
                        </a:rPr>
                        <a:t>3 x Swansea</a:t>
                      </a:r>
                    </a:p>
                    <a:p>
                      <a:pPr marL="0" algn="l" defTabSz="914400" rtl="0" eaLnBrk="1" latinLnBrk="0" hangingPunct="1"/>
                      <a:r>
                        <a:rPr lang="en-GB" sz="1200" kern="1200" dirty="0">
                          <a:solidFill>
                            <a:schemeClr val="dk1"/>
                          </a:solidFill>
                          <a:latin typeface="Century Gothic" panose="020B0502020202020204" pitchFamily="34" charset="0"/>
                          <a:ea typeface="+mn-ea"/>
                          <a:cs typeface="+mn-cs"/>
                        </a:rPr>
                        <a:t>2 x Bangor </a:t>
                      </a:r>
                    </a:p>
                    <a:p>
                      <a:pPr marL="0" algn="l" defTabSz="914400" rtl="0" eaLnBrk="1" latinLnBrk="0" hangingPunct="1"/>
                      <a:r>
                        <a:rPr lang="en-GB" sz="1200" kern="1200" dirty="0">
                          <a:solidFill>
                            <a:schemeClr val="dk1"/>
                          </a:solidFill>
                          <a:latin typeface="Century Gothic" panose="020B0502020202020204" pitchFamily="34" charset="0"/>
                          <a:ea typeface="+mn-ea"/>
                          <a:cs typeface="+mn-cs"/>
                        </a:rPr>
                        <a:t>2 x Llandudno/ Colwyn Bay</a:t>
                      </a:r>
                    </a:p>
                    <a:p>
                      <a:pPr marL="0" algn="l" defTabSz="914400" rtl="0" eaLnBrk="1" latinLnBrk="0" hangingPunct="1"/>
                      <a:r>
                        <a:rPr lang="en-GB" sz="1200" kern="1200" dirty="0">
                          <a:solidFill>
                            <a:schemeClr val="dk1"/>
                          </a:solidFill>
                          <a:latin typeface="Century Gothic" panose="020B0502020202020204" pitchFamily="34" charset="0"/>
                          <a:ea typeface="+mn-ea"/>
                          <a:cs typeface="+mn-cs"/>
                        </a:rPr>
                        <a:t>1 x Newport</a:t>
                      </a:r>
                    </a:p>
                    <a:p>
                      <a:pPr marL="0" algn="l" defTabSz="914400" rtl="0" eaLnBrk="1" latinLnBrk="0" hangingPunct="1"/>
                      <a:r>
                        <a:rPr lang="en-GB" sz="1200" kern="1200" dirty="0">
                          <a:solidFill>
                            <a:schemeClr val="dk1"/>
                          </a:solidFill>
                          <a:latin typeface="Century Gothic" panose="020B0502020202020204" pitchFamily="34" charset="0"/>
                          <a:ea typeface="+mn-ea"/>
                          <a:cs typeface="+mn-cs"/>
                        </a:rPr>
                        <a:t>1 x Pembroke</a:t>
                      </a:r>
                    </a:p>
                  </a:txBody>
                  <a:tcPr/>
                </a:tc>
                <a:extLst>
                  <a:ext uri="{0D108BD9-81ED-4DB2-BD59-A6C34878D82A}">
                    <a16:rowId xmlns:a16="http://schemas.microsoft.com/office/drawing/2014/main" val="1808587556"/>
                  </a:ext>
                </a:extLst>
              </a:tr>
              <a:tr h="370840">
                <a:tc>
                  <a:txBody>
                    <a:bodyPr/>
                    <a:lstStyle/>
                    <a:p>
                      <a:pPr marL="0" algn="l" defTabSz="914400" rtl="0" eaLnBrk="1" latinLnBrk="0" hangingPunct="1"/>
                      <a:r>
                        <a:rPr lang="en-GB" sz="1200" kern="1200" dirty="0">
                          <a:solidFill>
                            <a:schemeClr val="dk1"/>
                          </a:solidFill>
                          <a:latin typeface="Century Gothic" panose="020B0502020202020204" pitchFamily="34" charset="0"/>
                          <a:ea typeface="+mn-ea"/>
                          <a:cs typeface="+mn-cs"/>
                        </a:rPr>
                        <a:t>Number of employees</a:t>
                      </a:r>
                      <a:endParaRPr lang="en-US" sz="1200" kern="1200" dirty="0">
                        <a:solidFill>
                          <a:schemeClr val="dk1"/>
                        </a:solidFill>
                        <a:latin typeface="Century Gothic" panose="020B0502020202020204" pitchFamily="34" charset="0"/>
                        <a:ea typeface="+mn-ea"/>
                        <a:cs typeface="+mn-cs"/>
                      </a:endParaRPr>
                    </a:p>
                  </a:txBody>
                  <a:tcPr/>
                </a:tc>
                <a:tc>
                  <a:txBody>
                    <a:bodyPr/>
                    <a:lstStyle/>
                    <a:p>
                      <a:pPr marL="0" algn="l" defTabSz="914400" rtl="0" eaLnBrk="1" latinLnBrk="0" hangingPunct="1"/>
                      <a:r>
                        <a:rPr lang="en-GB" sz="1200" kern="1200" dirty="0">
                          <a:solidFill>
                            <a:schemeClr val="dk1"/>
                          </a:solidFill>
                          <a:latin typeface="Century Gothic" panose="020B0502020202020204" pitchFamily="34" charset="0"/>
                          <a:ea typeface="+mn-ea"/>
                          <a:cs typeface="+mn-cs"/>
                        </a:rPr>
                        <a:t>1 x 250</a:t>
                      </a:r>
                    </a:p>
                    <a:p>
                      <a:pPr marL="0" algn="l" defTabSz="914400" rtl="0" eaLnBrk="1" latinLnBrk="0" hangingPunct="1"/>
                      <a:r>
                        <a:rPr lang="en-GB" sz="1200" kern="1200" dirty="0">
                          <a:solidFill>
                            <a:schemeClr val="dk1"/>
                          </a:solidFill>
                          <a:latin typeface="Century Gothic" panose="020B0502020202020204" pitchFamily="34" charset="0"/>
                          <a:ea typeface="+mn-ea"/>
                          <a:cs typeface="+mn-cs"/>
                        </a:rPr>
                        <a:t>2 x 10-49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Century Gothic" panose="020B0502020202020204" pitchFamily="34" charset="0"/>
                          <a:ea typeface="+mn-ea"/>
                          <a:cs typeface="+mn-cs"/>
                        </a:rPr>
                        <a:t>12 x 1-9</a:t>
                      </a:r>
                      <a:endParaRPr lang="en-US" sz="1200" kern="1200" dirty="0">
                        <a:solidFill>
                          <a:schemeClr val="dk1"/>
                        </a:solidFill>
                        <a:latin typeface="Century Gothic" panose="020B0502020202020204" pitchFamily="34" charset="0"/>
                        <a:ea typeface="+mn-ea"/>
                        <a:cs typeface="+mn-cs"/>
                      </a:endParaRPr>
                    </a:p>
                  </a:txBody>
                  <a:tcPr/>
                </a:tc>
                <a:extLst>
                  <a:ext uri="{0D108BD9-81ED-4DB2-BD59-A6C34878D82A}">
                    <a16:rowId xmlns:a16="http://schemas.microsoft.com/office/drawing/2014/main" val="53888960"/>
                  </a:ext>
                </a:extLst>
              </a:tr>
              <a:tr h="370840">
                <a:tc>
                  <a:txBody>
                    <a:bodyPr/>
                    <a:lstStyle/>
                    <a:p>
                      <a:pPr marL="0" algn="l" defTabSz="914400" rtl="0" eaLnBrk="1" latinLnBrk="0" hangingPunct="1"/>
                      <a:r>
                        <a:rPr lang="en-GB" sz="1200" kern="1200" dirty="0">
                          <a:solidFill>
                            <a:schemeClr val="dk1"/>
                          </a:solidFill>
                          <a:latin typeface="Century Gothic" panose="020B0502020202020204" pitchFamily="34" charset="0"/>
                          <a:ea typeface="+mn-ea"/>
                          <a:cs typeface="+mn-cs"/>
                        </a:rPr>
                        <a:t>Estimated annual water bill</a:t>
                      </a:r>
                      <a:endParaRPr lang="en-US" sz="1200" kern="1200" dirty="0">
                        <a:solidFill>
                          <a:schemeClr val="dk1"/>
                        </a:solidFill>
                        <a:latin typeface="Century Gothic" panose="020B0502020202020204" pitchFamily="34" charset="0"/>
                        <a:ea typeface="+mn-ea"/>
                        <a:cs typeface="+mn-cs"/>
                      </a:endParaRPr>
                    </a:p>
                  </a:txBody>
                  <a:tcPr/>
                </a:tc>
                <a:tc>
                  <a:txBody>
                    <a:bodyPr/>
                    <a:lstStyle/>
                    <a:p>
                      <a:pPr marL="0" algn="l" defTabSz="914400" rtl="0" eaLnBrk="1" latinLnBrk="0" hangingPunct="1"/>
                      <a:r>
                        <a:rPr lang="en-GB" sz="1200" kern="1200" dirty="0">
                          <a:solidFill>
                            <a:schemeClr val="dk1"/>
                          </a:solidFill>
                          <a:latin typeface="Century Gothic" panose="020B0502020202020204" pitchFamily="34" charset="0"/>
                          <a:ea typeface="+mn-ea"/>
                          <a:cs typeface="+mn-cs"/>
                        </a:rPr>
                        <a:t>3 x over £5,000 (all over £12,000)</a:t>
                      </a:r>
                    </a:p>
                    <a:p>
                      <a:pPr marL="0" algn="l" defTabSz="914400" rtl="0" eaLnBrk="1" latinLnBrk="0" hangingPunct="1"/>
                      <a:r>
                        <a:rPr lang="en-GB" sz="1200" kern="1200" dirty="0">
                          <a:solidFill>
                            <a:schemeClr val="dk1"/>
                          </a:solidFill>
                          <a:latin typeface="Century Gothic" panose="020B0502020202020204" pitchFamily="34" charset="0"/>
                          <a:ea typeface="+mn-ea"/>
                          <a:cs typeface="+mn-cs"/>
                        </a:rPr>
                        <a:t>6 x £1,000-£5,000</a:t>
                      </a:r>
                    </a:p>
                    <a:p>
                      <a:pPr marL="0" algn="l" defTabSz="914400" rtl="0" eaLnBrk="1" latinLnBrk="0" hangingPunct="1"/>
                      <a:r>
                        <a:rPr lang="en-GB" sz="1200" kern="1200" dirty="0">
                          <a:solidFill>
                            <a:schemeClr val="dk1"/>
                          </a:solidFill>
                          <a:latin typeface="Century Gothic" panose="020B0502020202020204" pitchFamily="34" charset="0"/>
                          <a:ea typeface="+mn-ea"/>
                          <a:cs typeface="+mn-cs"/>
                        </a:rPr>
                        <a:t>6 x under £1,000</a:t>
                      </a:r>
                      <a:endParaRPr lang="en-US" sz="1200" kern="1200" dirty="0">
                        <a:solidFill>
                          <a:schemeClr val="dk1"/>
                        </a:solidFill>
                        <a:latin typeface="Century Gothic" panose="020B0502020202020204" pitchFamily="34" charset="0"/>
                        <a:ea typeface="+mn-ea"/>
                        <a:cs typeface="+mn-cs"/>
                      </a:endParaRPr>
                    </a:p>
                  </a:txBody>
                  <a:tcPr/>
                </a:tc>
                <a:extLst>
                  <a:ext uri="{0D108BD9-81ED-4DB2-BD59-A6C34878D82A}">
                    <a16:rowId xmlns:a16="http://schemas.microsoft.com/office/drawing/2014/main" val="2767667559"/>
                  </a:ext>
                </a:extLst>
              </a:tr>
              <a:tr h="370840">
                <a:tc>
                  <a:txBody>
                    <a:bodyPr/>
                    <a:lstStyle/>
                    <a:p>
                      <a:pPr marL="0" algn="l" defTabSz="914400" rtl="0" eaLnBrk="1" latinLnBrk="0" hangingPunct="1"/>
                      <a:r>
                        <a:rPr lang="en-GB" sz="1200" kern="1200" dirty="0">
                          <a:solidFill>
                            <a:schemeClr val="dk1"/>
                          </a:solidFill>
                          <a:latin typeface="Century Gothic" panose="020B0502020202020204" pitchFamily="34" charset="0"/>
                          <a:ea typeface="+mn-ea"/>
                          <a:cs typeface="+mn-cs"/>
                        </a:rPr>
                        <a:t>Types of sectors </a:t>
                      </a:r>
                      <a:endParaRPr lang="en-US" sz="1200" kern="1200" dirty="0">
                        <a:solidFill>
                          <a:schemeClr val="dk1"/>
                        </a:solidFill>
                        <a:latin typeface="Century Gothic" panose="020B0502020202020204" pitchFamily="34" charset="0"/>
                        <a:ea typeface="+mn-ea"/>
                        <a:cs typeface="+mn-cs"/>
                      </a:endParaRPr>
                    </a:p>
                  </a:txBody>
                  <a:tcPr/>
                </a:tc>
                <a:tc>
                  <a:txBody>
                    <a:bodyPr/>
                    <a:lstStyle/>
                    <a:p>
                      <a:pPr marL="0" algn="l" defTabSz="914400" rtl="0" eaLnBrk="1" latinLnBrk="0" hangingPunct="1"/>
                      <a:r>
                        <a:rPr lang="en-GB" sz="1200" kern="1200" dirty="0">
                          <a:solidFill>
                            <a:schemeClr val="dk1"/>
                          </a:solidFill>
                          <a:latin typeface="Century Gothic" panose="020B0502020202020204" pitchFamily="34" charset="0"/>
                          <a:ea typeface="+mn-ea"/>
                          <a:cs typeface="+mn-cs"/>
                        </a:rPr>
                        <a:t>Tourism, food, leisure, hospitality  </a:t>
                      </a:r>
                    </a:p>
                    <a:p>
                      <a:pPr marL="0" algn="l" defTabSz="914400" rtl="0" eaLnBrk="1" latinLnBrk="0" hangingPunct="1"/>
                      <a:r>
                        <a:rPr lang="en-GB" sz="1200" kern="1200" dirty="0">
                          <a:solidFill>
                            <a:schemeClr val="dk1"/>
                          </a:solidFill>
                          <a:latin typeface="Century Gothic" panose="020B0502020202020204" pitchFamily="34" charset="0"/>
                          <a:ea typeface="+mn-ea"/>
                          <a:cs typeface="+mn-cs"/>
                        </a:rPr>
                        <a:t>Agriculture</a:t>
                      </a:r>
                    </a:p>
                    <a:p>
                      <a:pPr marL="0" algn="l" defTabSz="914400" rtl="0" eaLnBrk="1" latinLnBrk="0" hangingPunct="1"/>
                      <a:r>
                        <a:rPr lang="en-GB" sz="1200" kern="1200" dirty="0">
                          <a:solidFill>
                            <a:schemeClr val="dk1"/>
                          </a:solidFill>
                          <a:latin typeface="Century Gothic" panose="020B0502020202020204" pitchFamily="34" charset="0"/>
                          <a:ea typeface="+mn-ea"/>
                          <a:cs typeface="+mn-cs"/>
                        </a:rPr>
                        <a:t>Professional services </a:t>
                      </a:r>
                      <a:endParaRPr lang="en-US" sz="1200" kern="1200" dirty="0">
                        <a:solidFill>
                          <a:schemeClr val="dk1"/>
                        </a:solidFill>
                        <a:latin typeface="Century Gothic" panose="020B0502020202020204" pitchFamily="34" charset="0"/>
                        <a:ea typeface="+mn-ea"/>
                        <a:cs typeface="+mn-cs"/>
                      </a:endParaRPr>
                    </a:p>
                  </a:txBody>
                  <a:tcPr/>
                </a:tc>
                <a:extLst>
                  <a:ext uri="{0D108BD9-81ED-4DB2-BD59-A6C34878D82A}">
                    <a16:rowId xmlns:a16="http://schemas.microsoft.com/office/drawing/2014/main" val="321403447"/>
                  </a:ext>
                </a:extLst>
              </a:tr>
            </a:tbl>
          </a:graphicData>
        </a:graphic>
      </p:graphicFrame>
      <p:pic>
        <p:nvPicPr>
          <p:cNvPr id="9" name="Graphic 8" descr="Factory">
            <a:extLst>
              <a:ext uri="{FF2B5EF4-FFF2-40B4-BE49-F238E27FC236}">
                <a16:creationId xmlns:a16="http://schemas.microsoft.com/office/drawing/2014/main" id="{A7EEE2A1-15B6-4A6F-8075-0685A78BDBE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84456" y="2775664"/>
            <a:ext cx="914400" cy="914400"/>
          </a:xfrm>
          <a:prstGeom prst="rect">
            <a:avLst/>
          </a:prstGeom>
        </p:spPr>
      </p:pic>
      <p:pic>
        <p:nvPicPr>
          <p:cNvPr id="11" name="Graphic 10" descr="House">
            <a:extLst>
              <a:ext uri="{FF2B5EF4-FFF2-40B4-BE49-F238E27FC236}">
                <a16:creationId xmlns:a16="http://schemas.microsoft.com/office/drawing/2014/main" id="{89F5E496-20BC-44FD-9408-3E1863550C0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376" y="2775664"/>
            <a:ext cx="914400" cy="914400"/>
          </a:xfrm>
          <a:prstGeom prst="rect">
            <a:avLst/>
          </a:prstGeom>
        </p:spPr>
      </p:pic>
      <p:sp>
        <p:nvSpPr>
          <p:cNvPr id="10" name="Rectangle 9">
            <a:extLst>
              <a:ext uri="{FF2B5EF4-FFF2-40B4-BE49-F238E27FC236}">
                <a16:creationId xmlns:a16="http://schemas.microsoft.com/office/drawing/2014/main" id="{6D499270-0DEF-4D8D-AC22-5E10AA10ECD0}"/>
              </a:ext>
            </a:extLst>
          </p:cNvPr>
          <p:cNvSpPr/>
          <p:nvPr/>
        </p:nvSpPr>
        <p:spPr>
          <a:xfrm>
            <a:off x="88680" y="2002117"/>
            <a:ext cx="12103319" cy="701539"/>
          </a:xfrm>
          <a:prstGeom prst="rect">
            <a:avLst/>
          </a:prstGeom>
        </p:spPr>
        <p:txBody>
          <a:bodyPr wrap="square">
            <a:spAutoFit/>
          </a:bodyPr>
          <a:lstStyle/>
          <a:p>
            <a:pPr>
              <a:lnSpc>
                <a:spcPct val="107000"/>
              </a:lnSpc>
              <a:spcAft>
                <a:spcPts val="800"/>
              </a:spcAft>
            </a:pPr>
            <a:r>
              <a:rPr lang="en-GB" sz="1600" b="1" dirty="0">
                <a:latin typeface="Century Gothic" panose="020B0502020202020204" pitchFamily="34" charset="0"/>
                <a:ea typeface="Calibri" panose="020F0502020204030204" pitchFamily="34" charset="0"/>
                <a:cs typeface="Times New Roman" panose="02020603050405020304" pitchFamily="18" charset="0"/>
              </a:rPr>
              <a:t>Sample overview: deliberative workshops</a:t>
            </a:r>
          </a:p>
          <a:p>
            <a:pPr>
              <a:lnSpc>
                <a:spcPct val="107000"/>
              </a:lnSpc>
              <a:spcAft>
                <a:spcPts val="80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Across the core stage of the deliberative workshops, we spoke to a broad range of customers:</a:t>
            </a:r>
          </a:p>
        </p:txBody>
      </p:sp>
      <p:sp>
        <p:nvSpPr>
          <p:cNvPr id="12" name="Rectangle 11">
            <a:extLst>
              <a:ext uri="{FF2B5EF4-FFF2-40B4-BE49-F238E27FC236}">
                <a16:creationId xmlns:a16="http://schemas.microsoft.com/office/drawing/2014/main" id="{7D27D788-1BD0-4BB6-A277-59737910870E}"/>
              </a:ext>
            </a:extLst>
          </p:cNvPr>
          <p:cNvSpPr/>
          <p:nvPr/>
        </p:nvSpPr>
        <p:spPr>
          <a:xfrm>
            <a:off x="1559497" y="2650948"/>
            <a:ext cx="3657600" cy="335476"/>
          </a:xfrm>
          <a:prstGeom prst="rect">
            <a:avLst/>
          </a:prstGeom>
        </p:spPr>
        <p:txBody>
          <a:bodyPr wrap="square">
            <a:spAutoFit/>
          </a:bodyPr>
          <a:lstStyle/>
          <a:p>
            <a:pPr algn="ctr">
              <a:lnSpc>
                <a:spcPct val="107000"/>
              </a:lnSpc>
              <a:spcAft>
                <a:spcPts val="800"/>
              </a:spcAft>
            </a:pPr>
            <a:r>
              <a:rPr lang="en-GB" sz="1600" i="1" dirty="0">
                <a:latin typeface="Century Gothic" panose="020B0502020202020204" pitchFamily="34" charset="0"/>
                <a:ea typeface="Calibri" panose="020F0502020204030204" pitchFamily="34" charset="0"/>
                <a:cs typeface="Times New Roman" panose="02020603050405020304" pitchFamily="18" charset="0"/>
              </a:rPr>
              <a:t>12 household workshops</a:t>
            </a:r>
          </a:p>
        </p:txBody>
      </p:sp>
      <p:sp>
        <p:nvSpPr>
          <p:cNvPr id="13" name="Rectangle 12">
            <a:extLst>
              <a:ext uri="{FF2B5EF4-FFF2-40B4-BE49-F238E27FC236}">
                <a16:creationId xmlns:a16="http://schemas.microsoft.com/office/drawing/2014/main" id="{2F1AF9F6-6CA9-40EC-AE3B-811E3047BA0D}"/>
              </a:ext>
            </a:extLst>
          </p:cNvPr>
          <p:cNvSpPr/>
          <p:nvPr/>
        </p:nvSpPr>
        <p:spPr>
          <a:xfrm>
            <a:off x="7392144" y="2650948"/>
            <a:ext cx="3657600" cy="335476"/>
          </a:xfrm>
          <a:prstGeom prst="rect">
            <a:avLst/>
          </a:prstGeom>
        </p:spPr>
        <p:txBody>
          <a:bodyPr wrap="square">
            <a:spAutoFit/>
          </a:bodyPr>
          <a:lstStyle/>
          <a:p>
            <a:pPr algn="ctr">
              <a:lnSpc>
                <a:spcPct val="107000"/>
              </a:lnSpc>
              <a:spcAft>
                <a:spcPts val="800"/>
              </a:spcAft>
            </a:pPr>
            <a:r>
              <a:rPr lang="en-GB" sz="1600" i="1" dirty="0">
                <a:latin typeface="Century Gothic" panose="020B0502020202020204" pitchFamily="34" charset="0"/>
                <a:ea typeface="Calibri" panose="020F0502020204030204" pitchFamily="34" charset="0"/>
                <a:cs typeface="Times New Roman" panose="02020603050405020304" pitchFamily="18" charset="0"/>
              </a:rPr>
              <a:t>4 non-household workshops</a:t>
            </a:r>
          </a:p>
        </p:txBody>
      </p:sp>
      <p:sp>
        <p:nvSpPr>
          <p:cNvPr id="14" name="Rectangle 13">
            <a:extLst>
              <a:ext uri="{FF2B5EF4-FFF2-40B4-BE49-F238E27FC236}">
                <a16:creationId xmlns:a16="http://schemas.microsoft.com/office/drawing/2014/main" id="{47113D0C-32FA-40DE-9F9A-15721182DC28}"/>
              </a:ext>
            </a:extLst>
          </p:cNvPr>
          <p:cNvSpPr/>
          <p:nvPr/>
        </p:nvSpPr>
        <p:spPr>
          <a:xfrm>
            <a:off x="88680" y="616346"/>
            <a:ext cx="12103319" cy="1228478"/>
          </a:xfrm>
          <a:prstGeom prst="rect">
            <a:avLst/>
          </a:prstGeom>
        </p:spPr>
        <p:txBody>
          <a:bodyPr wrap="square">
            <a:spAutoFit/>
          </a:bodyPr>
          <a:lstStyle/>
          <a:p>
            <a:pPr>
              <a:lnSpc>
                <a:spcPct val="107000"/>
              </a:lnSpc>
              <a:spcAft>
                <a:spcPts val="800"/>
              </a:spcAft>
            </a:pPr>
            <a:r>
              <a:rPr lang="en-GB" sz="1600" b="1" dirty="0">
                <a:latin typeface="Century Gothic" panose="020B0502020202020204" pitchFamily="34" charset="0"/>
                <a:ea typeface="Calibri" panose="020F0502020204030204" pitchFamily="34" charset="0"/>
                <a:cs typeface="Times New Roman" panose="02020603050405020304" pitchFamily="18" charset="0"/>
              </a:rPr>
              <a:t>Fieldwork timings</a:t>
            </a:r>
          </a:p>
          <a:p>
            <a:pPr marL="285750" indent="-285750">
              <a:lnSpc>
                <a:spcPct val="107000"/>
              </a:lnSpc>
              <a:buFont typeface="Arial" panose="020B0604020202020204" pitchFamily="34" charset="0"/>
              <a:buChar char="•"/>
            </a:pPr>
            <a:r>
              <a:rPr lang="en-GB" sz="1600" dirty="0">
                <a:latin typeface="Century Gothic" panose="020B0502020202020204" pitchFamily="34" charset="0"/>
                <a:ea typeface="Calibri" panose="020F0502020204030204" pitchFamily="34" charset="0"/>
                <a:cs typeface="Times New Roman" panose="02020603050405020304" pitchFamily="18" charset="0"/>
              </a:rPr>
              <a:t>Phase one – focus groups: 3</a:t>
            </a:r>
            <a:r>
              <a:rPr lang="en-GB" sz="1600" baseline="30000" dirty="0">
                <a:latin typeface="Century Gothic" panose="020B0502020202020204" pitchFamily="34" charset="0"/>
                <a:ea typeface="Calibri" panose="020F0502020204030204" pitchFamily="34" charset="0"/>
                <a:cs typeface="Times New Roman" panose="02020603050405020304" pitchFamily="18" charset="0"/>
              </a:rPr>
              <a:t>rd</a:t>
            </a:r>
            <a:r>
              <a:rPr lang="en-GB" sz="1600" dirty="0">
                <a:latin typeface="Century Gothic" panose="020B0502020202020204" pitchFamily="34" charset="0"/>
                <a:ea typeface="Calibri" panose="020F0502020204030204" pitchFamily="34" charset="0"/>
                <a:cs typeface="Times New Roman" panose="02020603050405020304" pitchFamily="18" charset="0"/>
              </a:rPr>
              <a:t> – 4</a:t>
            </a:r>
            <a:r>
              <a:rPr lang="en-GB" sz="1600" baseline="30000" dirty="0">
                <a:latin typeface="Century Gothic" panose="020B0502020202020204" pitchFamily="34" charset="0"/>
                <a:ea typeface="Calibri" panose="020F0502020204030204" pitchFamily="34" charset="0"/>
                <a:cs typeface="Times New Roman" panose="02020603050405020304" pitchFamily="18" charset="0"/>
              </a:rPr>
              <a:t>th</a:t>
            </a:r>
            <a:r>
              <a:rPr lang="en-GB" sz="1600" dirty="0">
                <a:latin typeface="Century Gothic" panose="020B0502020202020204" pitchFamily="34" charset="0"/>
                <a:ea typeface="Calibri" panose="020F0502020204030204" pitchFamily="34" charset="0"/>
                <a:cs typeface="Times New Roman" panose="02020603050405020304" pitchFamily="18" charset="0"/>
              </a:rPr>
              <a:t> March</a:t>
            </a:r>
          </a:p>
          <a:p>
            <a:pPr marL="285750" indent="-285750">
              <a:lnSpc>
                <a:spcPct val="107000"/>
              </a:lnSpc>
              <a:buFont typeface="Arial" panose="020B0604020202020204" pitchFamily="34" charset="0"/>
              <a:buChar char="•"/>
            </a:pPr>
            <a:r>
              <a:rPr lang="en-GB" sz="1600" dirty="0">
                <a:latin typeface="Century Gothic" panose="020B0502020202020204" pitchFamily="34" charset="0"/>
                <a:ea typeface="Calibri" panose="020F0502020204030204" pitchFamily="34" charset="0"/>
                <a:cs typeface="Times New Roman" panose="02020603050405020304" pitchFamily="18" charset="0"/>
              </a:rPr>
              <a:t>Phase two – cognitive testing interviews: 11</a:t>
            </a:r>
            <a:r>
              <a:rPr lang="en-GB" sz="1600" baseline="30000" dirty="0">
                <a:latin typeface="Century Gothic" panose="020B0502020202020204" pitchFamily="34" charset="0"/>
                <a:ea typeface="Calibri" panose="020F0502020204030204" pitchFamily="34" charset="0"/>
                <a:cs typeface="Times New Roman" panose="02020603050405020304" pitchFamily="18" charset="0"/>
              </a:rPr>
              <a:t>th</a:t>
            </a:r>
            <a:r>
              <a:rPr lang="en-GB" sz="1600" dirty="0">
                <a:latin typeface="Century Gothic" panose="020B0502020202020204" pitchFamily="34" charset="0"/>
                <a:ea typeface="Calibri" panose="020F0502020204030204" pitchFamily="34" charset="0"/>
                <a:cs typeface="Times New Roman" panose="02020603050405020304" pitchFamily="18" charset="0"/>
              </a:rPr>
              <a:t> – 18</a:t>
            </a:r>
            <a:r>
              <a:rPr lang="en-GB" sz="1600" baseline="30000" dirty="0">
                <a:latin typeface="Century Gothic" panose="020B0502020202020204" pitchFamily="34" charset="0"/>
                <a:ea typeface="Calibri" panose="020F0502020204030204" pitchFamily="34" charset="0"/>
                <a:cs typeface="Times New Roman" panose="02020603050405020304" pitchFamily="18" charset="0"/>
              </a:rPr>
              <a:t>th</a:t>
            </a:r>
            <a:r>
              <a:rPr lang="en-GB" sz="1600" dirty="0">
                <a:latin typeface="Century Gothic" panose="020B0502020202020204" pitchFamily="34" charset="0"/>
                <a:ea typeface="Calibri" panose="020F0502020204030204" pitchFamily="34" charset="0"/>
                <a:cs typeface="Times New Roman" panose="02020603050405020304" pitchFamily="18" charset="0"/>
              </a:rPr>
              <a:t> May</a:t>
            </a:r>
          </a:p>
          <a:p>
            <a:pPr marL="285750" indent="-285750">
              <a:lnSpc>
                <a:spcPct val="107000"/>
              </a:lnSpc>
              <a:buFont typeface="Arial" panose="020B0604020202020204" pitchFamily="34" charset="0"/>
              <a:buChar char="•"/>
            </a:pPr>
            <a:r>
              <a:rPr lang="en-GB" sz="1600" dirty="0">
                <a:latin typeface="Century Gothic" panose="020B0502020202020204" pitchFamily="34" charset="0"/>
                <a:ea typeface="Calibri" panose="020F0502020204030204" pitchFamily="34" charset="0"/>
                <a:cs typeface="Times New Roman" panose="02020603050405020304" pitchFamily="18" charset="0"/>
              </a:rPr>
              <a:t>Phase two – deliberative workshops: 22</a:t>
            </a:r>
            <a:r>
              <a:rPr lang="en-GB" sz="1600" baseline="30000" dirty="0">
                <a:latin typeface="Century Gothic" panose="020B0502020202020204" pitchFamily="34" charset="0"/>
                <a:ea typeface="Calibri" panose="020F0502020204030204" pitchFamily="34" charset="0"/>
                <a:cs typeface="Times New Roman" panose="02020603050405020304" pitchFamily="18" charset="0"/>
              </a:rPr>
              <a:t>nd</a:t>
            </a:r>
            <a:r>
              <a:rPr lang="en-GB" sz="1600" dirty="0">
                <a:latin typeface="Century Gothic" panose="020B0502020202020204" pitchFamily="34" charset="0"/>
                <a:ea typeface="Calibri" panose="020F0502020204030204" pitchFamily="34" charset="0"/>
                <a:cs typeface="Times New Roman" panose="02020603050405020304" pitchFamily="18" charset="0"/>
              </a:rPr>
              <a:t> June – 12</a:t>
            </a:r>
            <a:r>
              <a:rPr lang="en-GB" sz="1600" baseline="30000" dirty="0">
                <a:latin typeface="Century Gothic" panose="020B0502020202020204" pitchFamily="34" charset="0"/>
                <a:ea typeface="Calibri" panose="020F0502020204030204" pitchFamily="34" charset="0"/>
                <a:cs typeface="Times New Roman" panose="02020603050405020304" pitchFamily="18" charset="0"/>
              </a:rPr>
              <a:t>th</a:t>
            </a:r>
            <a:r>
              <a:rPr lang="en-GB" sz="1600" dirty="0">
                <a:latin typeface="Century Gothic" panose="020B0502020202020204" pitchFamily="34" charset="0"/>
                <a:ea typeface="Calibri" panose="020F0502020204030204" pitchFamily="34" charset="0"/>
                <a:cs typeface="Times New Roman" panose="02020603050405020304" pitchFamily="18" charset="0"/>
              </a:rPr>
              <a:t> August</a:t>
            </a:r>
          </a:p>
        </p:txBody>
      </p:sp>
    </p:spTree>
    <p:extLst>
      <p:ext uri="{BB962C8B-B14F-4D97-AF65-F5344CB8AC3E}">
        <p14:creationId xmlns:p14="http://schemas.microsoft.com/office/powerpoint/2010/main" val="2832035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les beach">
            <a:extLst>
              <a:ext uri="{FF2B5EF4-FFF2-40B4-BE49-F238E27FC236}">
                <a16:creationId xmlns:a16="http://schemas.microsoft.com/office/drawing/2014/main" id="{5A81DCDD-C353-45B3-A114-3E810F5BC9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316" y="0"/>
            <a:ext cx="121899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E5114D3-6187-452A-A0DB-30A11AF8EC72}"/>
              </a:ext>
            </a:extLst>
          </p:cNvPr>
          <p:cNvSpPr txBox="1">
            <a:spLocks/>
          </p:cNvSpPr>
          <p:nvPr/>
        </p:nvSpPr>
        <p:spPr>
          <a:xfrm>
            <a:off x="-17348" y="2693383"/>
            <a:ext cx="12192000" cy="972725"/>
          </a:xfrm>
          <a:prstGeom prst="rect">
            <a:avLst/>
          </a:prstGeom>
          <a:solidFill>
            <a:srgbClr val="81C5D7">
              <a:alpha val="70000"/>
            </a:srgbClr>
          </a:solidFill>
        </p:spPr>
        <p:txBody>
          <a:bodyPr vert="horz" lIns="91440" tIns="45720" rIns="91440" bIns="45720" rtlCol="0" anchor="ctr">
            <a:normAutofit lnSpcReduction="10000"/>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r>
              <a:rPr lang="en-GB" sz="3200" b="1" dirty="0">
                <a:solidFill>
                  <a:srgbClr val="FFFFFF"/>
                </a:solidFill>
                <a:latin typeface="Century Gothic" panose="020B0502020202020204" pitchFamily="34" charset="0"/>
              </a:rPr>
              <a:t>Customer awareness and understanding of </a:t>
            </a:r>
          </a:p>
          <a:p>
            <a:pPr algn="ctr"/>
            <a:r>
              <a:rPr lang="en-GB" sz="3200" b="1" dirty="0">
                <a:solidFill>
                  <a:srgbClr val="FFFFFF"/>
                </a:solidFill>
                <a:latin typeface="Century Gothic" panose="020B0502020202020204" pitchFamily="34" charset="0"/>
              </a:rPr>
              <a:t>drainage and wastewater</a:t>
            </a:r>
          </a:p>
        </p:txBody>
      </p:sp>
      <p:pic>
        <p:nvPicPr>
          <p:cNvPr id="5" name="Picture 4">
            <a:extLst>
              <a:ext uri="{FF2B5EF4-FFF2-40B4-BE49-F238E27FC236}">
                <a16:creationId xmlns:a16="http://schemas.microsoft.com/office/drawing/2014/main" id="{C9AF47FA-91BC-4145-9457-555454DAD6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6884" y="188640"/>
            <a:ext cx="2136118" cy="665758"/>
          </a:xfrm>
          <a:prstGeom prst="rect">
            <a:avLst/>
          </a:prstGeom>
        </p:spPr>
      </p:pic>
    </p:spTree>
    <p:extLst>
      <p:ext uri="{BB962C8B-B14F-4D97-AF65-F5344CB8AC3E}">
        <p14:creationId xmlns:p14="http://schemas.microsoft.com/office/powerpoint/2010/main" val="208602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Unprompted understanding of drainage and wastewater</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13</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B393C18B-6997-49CE-9490-AB5B8DD74015}"/>
              </a:ext>
            </a:extLst>
          </p:cNvPr>
          <p:cNvSpPr/>
          <p:nvPr/>
        </p:nvSpPr>
        <p:spPr>
          <a:xfrm>
            <a:off x="119336" y="813187"/>
            <a:ext cx="6624736" cy="3445623"/>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Customers have very low pre-existing knowledge about drainage and wastewater services.</a:t>
            </a:r>
            <a:r>
              <a:rPr lang="en-GB" sz="1600" dirty="0">
                <a:latin typeface="Century Gothic" panose="020B0502020202020204" pitchFamily="34" charset="0"/>
              </a:rPr>
              <a:t> Customers are far less familiar with the role of drainage and wastewater services in day-to-day life than they are with water services.</a:t>
            </a:r>
          </a:p>
          <a:p>
            <a:pPr marL="342900" lvl="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Understanding of surface water’s contribution to drainage and wastewater is particularly limited.</a:t>
            </a:r>
            <a:r>
              <a:rPr lang="en-GB" sz="1600" dirty="0">
                <a:latin typeface="Century Gothic" panose="020B0502020202020204" pitchFamily="34" charset="0"/>
              </a:rPr>
              <a:t> Any consideration of the drainage and wastewater system tends to centre on sewage.</a:t>
            </a:r>
            <a:endParaRPr lang="en-GB" sz="3600" dirty="0"/>
          </a:p>
          <a:p>
            <a:pPr marL="342900" lvl="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When they start to think about it, customers almost always say that wastewater feels very important.</a:t>
            </a:r>
            <a:r>
              <a:rPr lang="en-GB" sz="1600" dirty="0">
                <a:latin typeface="Century Gothic" panose="020B0502020202020204" pitchFamily="34" charset="0"/>
              </a:rPr>
              <a:t> It is widely accepted that we ‘take it for granted’, but also that it is essential to modern life.</a:t>
            </a:r>
            <a:endParaRPr lang="en-GB" sz="3600" dirty="0"/>
          </a:p>
        </p:txBody>
      </p:sp>
      <p:sp>
        <p:nvSpPr>
          <p:cNvPr id="14" name="Speech Bubble: Rectangle with Corners Rounded 13">
            <a:extLst>
              <a:ext uri="{FF2B5EF4-FFF2-40B4-BE49-F238E27FC236}">
                <a16:creationId xmlns:a16="http://schemas.microsoft.com/office/drawing/2014/main" id="{61CEA6A4-802C-4F57-885F-B0AB2E6F8F35}"/>
              </a:ext>
            </a:extLst>
          </p:cNvPr>
          <p:cNvSpPr/>
          <p:nvPr/>
        </p:nvSpPr>
        <p:spPr>
          <a:xfrm>
            <a:off x="8184232" y="913576"/>
            <a:ext cx="3528392" cy="817245"/>
          </a:xfrm>
          <a:prstGeom prst="wedgeRoundRectCallout">
            <a:avLst>
              <a:gd name="adj1" fmla="val -67832"/>
              <a:gd name="adj2" fmla="val 23729"/>
              <a:gd name="adj3" fmla="val 16667"/>
            </a:avLst>
          </a:prstGeom>
          <a:solidFill>
            <a:schemeClr val="bg1">
              <a:lumMod val="85000"/>
            </a:schemeClr>
          </a:solidFill>
        </p:spPr>
        <p:txBody>
          <a:bodyPr wrap="square" rtlCol="0" anchor="ctr">
            <a:spAutoFit/>
          </a:bodyPr>
          <a:lstStyle/>
          <a:p>
            <a:pPr algn="l"/>
            <a:r>
              <a:rPr lang="en-GB" sz="1400" i="1" dirty="0">
                <a:latin typeface="Century Gothic" panose="020B0502020202020204" pitchFamily="34" charset="0"/>
              </a:rPr>
              <a:t>“I never think about it – other than when things go wrong.”</a:t>
            </a:r>
          </a:p>
          <a:p>
            <a:pPr algn="r"/>
            <a:r>
              <a:rPr lang="en-GB" sz="1400" dirty="0">
                <a:latin typeface="Century Gothic" panose="020B0502020202020204" pitchFamily="34" charset="0"/>
              </a:rPr>
              <a:t>HH customer</a:t>
            </a:r>
          </a:p>
        </p:txBody>
      </p:sp>
      <p:sp>
        <p:nvSpPr>
          <p:cNvPr id="8" name="Rectangle: Rounded Corners 7">
            <a:extLst>
              <a:ext uri="{FF2B5EF4-FFF2-40B4-BE49-F238E27FC236}">
                <a16:creationId xmlns:a16="http://schemas.microsoft.com/office/drawing/2014/main" id="{4A5D5F21-3C90-4642-B509-953DD84F67C6}"/>
              </a:ext>
            </a:extLst>
          </p:cNvPr>
          <p:cNvSpPr/>
          <p:nvPr/>
        </p:nvSpPr>
        <p:spPr>
          <a:xfrm>
            <a:off x="335360" y="4485596"/>
            <a:ext cx="11593288" cy="1823724"/>
          </a:xfrm>
          <a:prstGeom prst="roundRect">
            <a:avLst/>
          </a:prstGeom>
          <a:solidFill>
            <a:schemeClr val="accent6">
              <a:lumMod val="40000"/>
              <a:lumOff val="60000"/>
            </a:schemeClr>
          </a:solidFill>
        </p:spPr>
        <p:txBody>
          <a:bodyPr wrap="square" rtlCol="0" anchor="ctr">
            <a:noAutofit/>
          </a:bodyPr>
          <a:lstStyle/>
          <a:p>
            <a:pPr algn="ctr"/>
            <a:r>
              <a:rPr lang="en-GB" sz="1600" b="1" dirty="0">
                <a:latin typeface="Century Gothic" panose="020B0502020202020204" pitchFamily="34" charset="0"/>
              </a:rPr>
              <a:t>Non-household (NHH) customers</a:t>
            </a:r>
          </a:p>
          <a:p>
            <a:r>
              <a:rPr lang="en-GB" sz="1600" dirty="0">
                <a:latin typeface="Century Gothic" panose="020B0502020202020204" pitchFamily="34" charset="0"/>
              </a:rPr>
              <a:t>Awareness and understanding is typically higher among non-household customers than among household customers – but still relatively low. </a:t>
            </a:r>
          </a:p>
          <a:p>
            <a:pPr marL="285750" indent="-285750">
              <a:buFont typeface="Arial" panose="020B0604020202020204" pitchFamily="34" charset="0"/>
              <a:buChar char="•"/>
            </a:pPr>
            <a:r>
              <a:rPr lang="en-GB" sz="1400" dirty="0">
                <a:latin typeface="Century Gothic" panose="020B0502020202020204" pitchFamily="34" charset="0"/>
              </a:rPr>
              <a:t>Some NHH customers are more aware of the role of the drainage network in everyday life, due to impacts on their business – e.g. pub landlords who need to dispose of old stock, or landowners who have had to install pre-treatment. However, this rarely amounts to specialist knowledge – and NHH customers are often no more aware than household (HH) customers of the future challenges facing the network.</a:t>
            </a:r>
          </a:p>
        </p:txBody>
      </p:sp>
      <p:sp>
        <p:nvSpPr>
          <p:cNvPr id="9" name="Speech Bubble: Rectangle with Corners Rounded 8">
            <a:extLst>
              <a:ext uri="{FF2B5EF4-FFF2-40B4-BE49-F238E27FC236}">
                <a16:creationId xmlns:a16="http://schemas.microsoft.com/office/drawing/2014/main" id="{FC488F1F-ADDC-4ABF-8F03-3E07D8FC5581}"/>
              </a:ext>
            </a:extLst>
          </p:cNvPr>
          <p:cNvSpPr/>
          <p:nvPr/>
        </p:nvSpPr>
        <p:spPr>
          <a:xfrm>
            <a:off x="7032104" y="2264074"/>
            <a:ext cx="3354076" cy="1770698"/>
          </a:xfrm>
          <a:prstGeom prst="wedgeRoundRectCallout">
            <a:avLst>
              <a:gd name="adj1" fmla="val 80361"/>
              <a:gd name="adj2" fmla="val 32610"/>
              <a:gd name="adj3" fmla="val 16667"/>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“To be honest, water is just something that we all take for granted. We expect it to be there, no matter how much we use it. I don't think it's something that people really think about.“</a:t>
            </a:r>
          </a:p>
          <a:p>
            <a:pPr algn="r"/>
            <a:r>
              <a:rPr lang="en-GB" sz="1400" dirty="0">
                <a:latin typeface="Century Gothic" panose="020B0502020202020204" pitchFamily="34" charset="0"/>
              </a:rPr>
              <a:t>HH customer</a:t>
            </a:r>
          </a:p>
        </p:txBody>
      </p:sp>
    </p:spTree>
    <p:extLst>
      <p:ext uri="{BB962C8B-B14F-4D97-AF65-F5344CB8AC3E}">
        <p14:creationId xmlns:p14="http://schemas.microsoft.com/office/powerpoint/2010/main" val="370429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Prompted understanding of drainage and wastewater</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14</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B393C18B-6997-49CE-9490-AB5B8DD74015}"/>
              </a:ext>
            </a:extLst>
          </p:cNvPr>
          <p:cNvSpPr/>
          <p:nvPr/>
        </p:nvSpPr>
        <p:spPr>
          <a:xfrm>
            <a:off x="5735960" y="692696"/>
            <a:ext cx="6309169" cy="4426789"/>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Customers readily acknowledge that they are relatively unaware of key details about the wastewater network</a:t>
            </a:r>
            <a:r>
              <a:rPr lang="en-GB" sz="1600" dirty="0">
                <a:latin typeface="Century Gothic" panose="020B0502020202020204" pitchFamily="34" charset="0"/>
              </a:rPr>
              <a:t> – including the fact that surface water and foul water enters the same sewerage network, and that many stakeholders have responsibilities in relation to the drainage system. </a:t>
            </a:r>
            <a:endParaRPr lang="en-GB" sz="3600" dirty="0"/>
          </a:p>
          <a:p>
            <a:pPr marL="742950" lvl="1" indent="-285750">
              <a:lnSpc>
                <a:spcPct val="107000"/>
              </a:lnSpc>
              <a:spcAft>
                <a:spcPts val="800"/>
              </a:spcAft>
              <a:buFont typeface="Courier New" panose="02070309020205020404" pitchFamily="49" charset="0"/>
              <a:buChar char="o"/>
            </a:pPr>
            <a:r>
              <a:rPr lang="en-GB" sz="1600" b="1" dirty="0">
                <a:latin typeface="Century Gothic" panose="020B0502020202020204" pitchFamily="34" charset="0"/>
              </a:rPr>
              <a:t>Among some customers, there is some, limited, awareness of the viability of re-using surface water </a:t>
            </a:r>
            <a:r>
              <a:rPr lang="en-GB" sz="1600" dirty="0">
                <a:latin typeface="Century Gothic" panose="020B0502020202020204" pitchFamily="34" charset="0"/>
              </a:rPr>
              <a:t>for gardening, flushing the toilet, etc. – and occasionally an awareness that newbuild properties may have more advanced systems for wastewater management.  </a:t>
            </a:r>
            <a:endParaRPr lang="en-GB" sz="3600" dirty="0"/>
          </a:p>
          <a:p>
            <a:pPr marL="342900" lvl="0" indent="-342900">
              <a:spcAft>
                <a:spcPts val="0"/>
              </a:spcAft>
              <a:buFont typeface="Symbol" panose="05050102010706020507" pitchFamily="18" charset="2"/>
              <a:buChar char=""/>
            </a:pPr>
            <a:r>
              <a:rPr lang="en-GB" sz="1600" dirty="0">
                <a:latin typeface="Century Gothic" panose="020B0502020202020204" pitchFamily="34" charset="0"/>
                <a:ea typeface="Times New Roman" panose="02020603050405020304" pitchFamily="18" charset="0"/>
              </a:rPr>
              <a:t>Even if customers are aware of specific issues relating to drainage and wastewater (e.g. flooding, which is currently prominent in many customers’ minds after last winter’s floods), they </a:t>
            </a:r>
            <a:r>
              <a:rPr lang="en-GB" sz="1600" b="1" dirty="0">
                <a:latin typeface="Century Gothic" panose="020B0502020202020204" pitchFamily="34" charset="0"/>
                <a:ea typeface="Times New Roman" panose="02020603050405020304" pitchFamily="18" charset="0"/>
              </a:rPr>
              <a:t>rarely have a detailed understanding of what this means for management of the network</a:t>
            </a:r>
            <a:r>
              <a:rPr lang="en-GB" sz="1600" dirty="0">
                <a:latin typeface="Century Gothic" panose="020B0502020202020204" pitchFamily="34" charset="0"/>
                <a:ea typeface="Times New Roman" panose="02020603050405020304" pitchFamily="18" charset="0"/>
              </a:rPr>
              <a:t>. </a:t>
            </a:r>
            <a:endParaRPr lang="en-GB" sz="2000" dirty="0">
              <a:effectLst/>
              <a:latin typeface="Calibri" panose="020F0502020204030204" pitchFamily="34" charset="0"/>
              <a:ea typeface="Calibri" panose="020F0502020204030204" pitchFamily="34" charset="0"/>
            </a:endParaRPr>
          </a:p>
        </p:txBody>
      </p:sp>
      <p:pic>
        <p:nvPicPr>
          <p:cNvPr id="7" name="Picture 6" descr="A picture containing computer&#10;&#10;Description automatically generated">
            <a:extLst>
              <a:ext uri="{FF2B5EF4-FFF2-40B4-BE49-F238E27FC236}">
                <a16:creationId xmlns:a16="http://schemas.microsoft.com/office/drawing/2014/main" id="{C3D10B0B-0519-400D-BA72-FCF08661E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238" y="1124744"/>
            <a:ext cx="5419503" cy="3024336"/>
          </a:xfrm>
          <a:prstGeom prst="rect">
            <a:avLst/>
          </a:prstGeom>
        </p:spPr>
      </p:pic>
      <p:sp>
        <p:nvSpPr>
          <p:cNvPr id="8" name="Rectangle: Rounded Corners 7">
            <a:extLst>
              <a:ext uri="{FF2B5EF4-FFF2-40B4-BE49-F238E27FC236}">
                <a16:creationId xmlns:a16="http://schemas.microsoft.com/office/drawing/2014/main" id="{FDA756C0-FD01-4452-9AAF-2091E727EF8C}"/>
              </a:ext>
            </a:extLst>
          </p:cNvPr>
          <p:cNvSpPr/>
          <p:nvPr/>
        </p:nvSpPr>
        <p:spPr>
          <a:xfrm>
            <a:off x="120573" y="5301208"/>
            <a:ext cx="11924555" cy="849642"/>
          </a:xfrm>
          <a:prstGeom prst="roundRect">
            <a:avLst/>
          </a:prstGeom>
          <a:solidFill>
            <a:schemeClr val="accent6">
              <a:lumMod val="40000"/>
              <a:lumOff val="60000"/>
            </a:schemeClr>
          </a:solidFill>
        </p:spPr>
        <p:txBody>
          <a:bodyPr wrap="square" rtlCol="0" anchor="ctr">
            <a:noAutofit/>
          </a:bodyPr>
          <a:lstStyle/>
          <a:p>
            <a:pPr algn="ctr"/>
            <a:r>
              <a:rPr lang="en-GB" sz="1600" b="1" dirty="0">
                <a:latin typeface="Century Gothic" panose="020B0502020202020204" pitchFamily="34" charset="0"/>
              </a:rPr>
              <a:t>Non-household (NHH) customers</a:t>
            </a:r>
          </a:p>
          <a:p>
            <a:r>
              <a:rPr lang="en-GB" sz="1600" dirty="0">
                <a:latin typeface="Century Gothic" panose="020B0502020202020204" pitchFamily="34" charset="0"/>
              </a:rPr>
              <a:t>As with HH customers, NHH customers’ understanding of the drainage and wastewater network is relatively low. They tend to have no idea that surface water and foul water enter the same sewerage network.</a:t>
            </a:r>
            <a:endParaRPr lang="en-GB" sz="1400" dirty="0">
              <a:latin typeface="Century Gothic" panose="020B0502020202020204" pitchFamily="34" charset="0"/>
            </a:endParaRPr>
          </a:p>
        </p:txBody>
      </p:sp>
    </p:spTree>
    <p:extLst>
      <p:ext uri="{BB962C8B-B14F-4D97-AF65-F5344CB8AC3E}">
        <p14:creationId xmlns:p14="http://schemas.microsoft.com/office/powerpoint/2010/main" val="184414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The role of Welsh Water</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15</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3" name="Picture 2">
            <a:extLst>
              <a:ext uri="{FF2B5EF4-FFF2-40B4-BE49-F238E27FC236}">
                <a16:creationId xmlns:a16="http://schemas.microsoft.com/office/drawing/2014/main" id="{3FDE1210-6E15-4957-B91A-FC5A1EF058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714" y="764704"/>
            <a:ext cx="3859102" cy="3932261"/>
          </a:xfrm>
          <a:prstGeom prst="rect">
            <a:avLst/>
          </a:prstGeom>
        </p:spPr>
      </p:pic>
      <p:sp>
        <p:nvSpPr>
          <p:cNvPr id="5" name="Rectangle 4">
            <a:extLst>
              <a:ext uri="{FF2B5EF4-FFF2-40B4-BE49-F238E27FC236}">
                <a16:creationId xmlns:a16="http://schemas.microsoft.com/office/drawing/2014/main" id="{4BD6EE6A-49FF-4762-8846-1255A971521F}"/>
              </a:ext>
            </a:extLst>
          </p:cNvPr>
          <p:cNvSpPr/>
          <p:nvPr/>
        </p:nvSpPr>
        <p:spPr>
          <a:xfrm>
            <a:off x="4799351" y="710400"/>
            <a:ext cx="7275379" cy="3438827"/>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The role of the water company in managing drainage and wastewater is not very well known.</a:t>
            </a:r>
            <a:r>
              <a:rPr lang="en-GB" sz="1600" dirty="0">
                <a:latin typeface="Century Gothic" panose="020B0502020202020204" pitchFamily="34" charset="0"/>
              </a:rPr>
              <a:t> Participants were often only able to articulate vague details about water companies’ involvement in providing drainage and wastewater services.</a:t>
            </a:r>
          </a:p>
          <a:p>
            <a:pPr marL="34290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With their relatively low pre-existing awareness and infrequent experiences of wastewater</a:t>
            </a:r>
            <a:r>
              <a:rPr lang="en-GB" sz="1600" dirty="0">
                <a:latin typeface="Century Gothic" panose="020B0502020202020204" pitchFamily="34" charset="0"/>
              </a:rPr>
              <a:t>, most customers assume that DCWW must be managing the drainage and wastewater network effectively.</a:t>
            </a:r>
          </a:p>
          <a:p>
            <a:pPr marL="34290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Broader trust in Welsh Water </a:t>
            </a:r>
            <a:r>
              <a:rPr lang="en-GB" sz="1600" dirty="0">
                <a:latin typeface="Century Gothic" panose="020B0502020202020204" pitchFamily="34" charset="0"/>
              </a:rPr>
              <a:t>– and positive experiences of interacting with the company, whether in relation to problems or just through billing – further underpins positive impressions of the company’s management of the drainage and wastewater network.</a:t>
            </a:r>
          </a:p>
        </p:txBody>
      </p:sp>
      <p:sp>
        <p:nvSpPr>
          <p:cNvPr id="12" name="Speech Bubble: Rectangle with Corners Rounded 11">
            <a:extLst>
              <a:ext uri="{FF2B5EF4-FFF2-40B4-BE49-F238E27FC236}">
                <a16:creationId xmlns:a16="http://schemas.microsoft.com/office/drawing/2014/main" id="{7BCB7218-D844-4497-A40A-84A4E8165E80}"/>
              </a:ext>
            </a:extLst>
          </p:cNvPr>
          <p:cNvSpPr/>
          <p:nvPr/>
        </p:nvSpPr>
        <p:spPr>
          <a:xfrm>
            <a:off x="263353" y="4819999"/>
            <a:ext cx="4032447" cy="1273297"/>
          </a:xfrm>
          <a:prstGeom prst="wedgeRoundRectCallout">
            <a:avLst>
              <a:gd name="adj1" fmla="val 58725"/>
              <a:gd name="adj2" fmla="val -24784"/>
              <a:gd name="adj3" fmla="val 16667"/>
            </a:avLst>
          </a:prstGeom>
          <a:solidFill>
            <a:schemeClr val="bg1">
              <a:lumMod val="85000"/>
            </a:schemeClr>
          </a:solidFill>
        </p:spPr>
        <p:txBody>
          <a:bodyPr wrap="square" rtlCol="0" anchor="ctr">
            <a:noAutofit/>
          </a:bodyPr>
          <a:lstStyle/>
          <a:p>
            <a:r>
              <a:rPr lang="en-GB" sz="1400" i="1" dirty="0">
                <a:latin typeface="Century Gothic" panose="020B0502020202020204" pitchFamily="34" charset="0"/>
              </a:rPr>
              <a:t>“I know Natural Resources Wales are the spearhead for Wales in terms of the environment. How much Welsh Water does, I don’t know.”</a:t>
            </a:r>
          </a:p>
          <a:p>
            <a:pPr algn="r"/>
            <a:r>
              <a:rPr lang="en-GB" sz="1400" dirty="0">
                <a:latin typeface="Century Gothic" panose="020B0502020202020204" pitchFamily="34" charset="0"/>
              </a:rPr>
              <a:t>HH customer</a:t>
            </a:r>
          </a:p>
        </p:txBody>
      </p:sp>
      <p:sp>
        <p:nvSpPr>
          <p:cNvPr id="9" name="Rectangle: Rounded Corners 8">
            <a:extLst>
              <a:ext uri="{FF2B5EF4-FFF2-40B4-BE49-F238E27FC236}">
                <a16:creationId xmlns:a16="http://schemas.microsoft.com/office/drawing/2014/main" id="{6509A66C-9492-40E1-9C66-5609FEBC64C7}"/>
              </a:ext>
            </a:extLst>
          </p:cNvPr>
          <p:cNvSpPr/>
          <p:nvPr/>
        </p:nvSpPr>
        <p:spPr>
          <a:xfrm>
            <a:off x="5159896" y="4459719"/>
            <a:ext cx="6914834" cy="1633577"/>
          </a:xfrm>
          <a:prstGeom prst="roundRect">
            <a:avLst/>
          </a:prstGeom>
          <a:solidFill>
            <a:schemeClr val="accent6">
              <a:lumMod val="40000"/>
              <a:lumOff val="60000"/>
            </a:schemeClr>
          </a:solidFill>
        </p:spPr>
        <p:txBody>
          <a:bodyPr wrap="square" rtlCol="0" anchor="ctr">
            <a:noAutofit/>
          </a:bodyPr>
          <a:lstStyle/>
          <a:p>
            <a:pPr algn="ctr"/>
            <a:r>
              <a:rPr lang="en-GB" sz="1600" b="1" dirty="0">
                <a:latin typeface="Century Gothic" panose="020B0502020202020204" pitchFamily="34" charset="0"/>
              </a:rPr>
              <a:t>Non-household (NHH) customers</a:t>
            </a:r>
          </a:p>
          <a:p>
            <a:r>
              <a:rPr lang="en-GB" sz="1600" dirty="0">
                <a:latin typeface="Century Gothic" panose="020B0502020202020204" pitchFamily="34" charset="0"/>
              </a:rPr>
              <a:t>NHH customers tend to have similarly positive impressions of DCWW. In some cases, this is driven by increased personal contact – for example, in relation to specific water supply issues which are business-critical (e.g. for a catering firm). This contact has rarely been specifically in relation to wastewater.</a:t>
            </a:r>
            <a:endParaRPr lang="en-GB" sz="1400" dirty="0">
              <a:latin typeface="Century Gothic" panose="020B0502020202020204" pitchFamily="34" charset="0"/>
            </a:endParaRPr>
          </a:p>
        </p:txBody>
      </p:sp>
    </p:spTree>
    <p:extLst>
      <p:ext uri="{BB962C8B-B14F-4D97-AF65-F5344CB8AC3E}">
        <p14:creationId xmlns:p14="http://schemas.microsoft.com/office/powerpoint/2010/main" val="2197638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Awareness of future challenges for drainage and wastewater</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16</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5" name="Rectangle 4">
            <a:extLst>
              <a:ext uri="{FF2B5EF4-FFF2-40B4-BE49-F238E27FC236}">
                <a16:creationId xmlns:a16="http://schemas.microsoft.com/office/drawing/2014/main" id="{4BD6EE6A-49FF-4762-8846-1255A971521F}"/>
              </a:ext>
            </a:extLst>
          </p:cNvPr>
          <p:cNvSpPr/>
          <p:nvPr/>
        </p:nvSpPr>
        <p:spPr>
          <a:xfrm>
            <a:off x="407368" y="710400"/>
            <a:ext cx="11521280" cy="2121478"/>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Customers are relatively unaware of the key challenges facing DCWW in terms of managing the drainage and wastewater network over the medium and long term.</a:t>
            </a:r>
          </a:p>
          <a:p>
            <a:pPr marL="342900" lvl="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Customers are usually vaguely familiar with the challenges of population growth and climate change at an abstract level, although the challenge of urban creep is less well known.</a:t>
            </a:r>
            <a:r>
              <a:rPr lang="en-GB" sz="1600" dirty="0">
                <a:latin typeface="Century Gothic" panose="020B0502020202020204" pitchFamily="34" charset="0"/>
              </a:rPr>
              <a:t> </a:t>
            </a:r>
          </a:p>
          <a:p>
            <a:pPr marL="800100" lvl="1" indent="-342900">
              <a:lnSpc>
                <a:spcPct val="107000"/>
              </a:lnSpc>
              <a:spcAft>
                <a:spcPts val="800"/>
              </a:spcAft>
              <a:buFont typeface="Symbol" panose="05050102010706020507" pitchFamily="18" charset="2"/>
              <a:buChar char=""/>
            </a:pPr>
            <a:r>
              <a:rPr lang="en-GB" sz="1600" dirty="0">
                <a:latin typeface="Century Gothic" panose="020B0502020202020204" pitchFamily="34" charset="0"/>
              </a:rPr>
              <a:t>However, customers are rarely familiar with – nor able to articulate – the implications of these challenges for the drainage and wastewater system without prompting – indicating that DCWW will need to work hard to inform customers of the challenges it faces and ensure widespread buy-in to its plans.</a:t>
            </a:r>
          </a:p>
        </p:txBody>
      </p:sp>
      <p:sp>
        <p:nvSpPr>
          <p:cNvPr id="13" name="Speech Bubble: Rectangle with Corners Rounded 12">
            <a:extLst>
              <a:ext uri="{FF2B5EF4-FFF2-40B4-BE49-F238E27FC236}">
                <a16:creationId xmlns:a16="http://schemas.microsoft.com/office/drawing/2014/main" id="{A1ADCD6A-DE3F-4FD7-8366-9D25BED545FA}"/>
              </a:ext>
            </a:extLst>
          </p:cNvPr>
          <p:cNvSpPr/>
          <p:nvPr/>
        </p:nvSpPr>
        <p:spPr>
          <a:xfrm>
            <a:off x="212679" y="3675028"/>
            <a:ext cx="3303463" cy="2009061"/>
          </a:xfrm>
          <a:prstGeom prst="wedgeRoundRectCallout">
            <a:avLst>
              <a:gd name="adj1" fmla="val 57790"/>
              <a:gd name="adj2" fmla="val -43270"/>
              <a:gd name="adj3" fmla="val 16667"/>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 knew the network of pipes would eventually get strained - it's an old system. But I'd never thought about how today's society would have an effect on it, with so many housing estates going up left, right and centre.” </a:t>
            </a:r>
          </a:p>
          <a:p>
            <a:pPr algn="r"/>
            <a:r>
              <a:rPr lang="en-GB" sz="1400" dirty="0">
                <a:latin typeface="Century Gothic" panose="020B0502020202020204" pitchFamily="34" charset="0"/>
              </a:rPr>
              <a:t>HH customer</a:t>
            </a:r>
            <a:r>
              <a:rPr lang="en-GB" sz="1400" i="1" dirty="0">
                <a:latin typeface="Century Gothic" panose="020B0502020202020204" pitchFamily="34" charset="0"/>
              </a:rPr>
              <a:t> </a:t>
            </a:r>
          </a:p>
        </p:txBody>
      </p:sp>
      <p:sp>
        <p:nvSpPr>
          <p:cNvPr id="9" name="Speech Bubble: Rectangle with Corners Rounded 8">
            <a:extLst>
              <a:ext uri="{FF2B5EF4-FFF2-40B4-BE49-F238E27FC236}">
                <a16:creationId xmlns:a16="http://schemas.microsoft.com/office/drawing/2014/main" id="{BBEEFFAC-3FED-40CE-9A07-0916CE56CE22}"/>
              </a:ext>
            </a:extLst>
          </p:cNvPr>
          <p:cNvSpPr/>
          <p:nvPr/>
        </p:nvSpPr>
        <p:spPr>
          <a:xfrm>
            <a:off x="9120068" y="4304988"/>
            <a:ext cx="2808580" cy="1293971"/>
          </a:xfrm>
          <a:prstGeom prst="wedgeRoundRectCallout">
            <a:avLst>
              <a:gd name="adj1" fmla="val -56354"/>
              <a:gd name="adj2" fmla="val -62398"/>
              <a:gd name="adj3" fmla="val 16667"/>
            </a:avLst>
          </a:prstGeom>
          <a:solidFill>
            <a:schemeClr val="bg1">
              <a:lumMod val="85000"/>
            </a:schemeClr>
          </a:solidFill>
        </p:spPr>
        <p:txBody>
          <a:bodyPr wrap="square" rtlCol="0" anchor="ctr">
            <a:spAutoFit/>
          </a:bodyPr>
          <a:lstStyle/>
          <a:p>
            <a:pPr algn="l"/>
            <a:r>
              <a:rPr lang="en-GB" sz="1400" i="1" dirty="0">
                <a:latin typeface="Century Gothic" panose="020B0502020202020204" pitchFamily="34" charset="0"/>
              </a:rPr>
              <a:t>“Adding conservatories, adding new driveways – I didn’t associate that with water.”</a:t>
            </a:r>
          </a:p>
          <a:p>
            <a:pPr algn="r"/>
            <a:r>
              <a:rPr lang="en-GB" sz="1400" dirty="0">
                <a:latin typeface="Century Gothic" panose="020B0502020202020204" pitchFamily="34" charset="0"/>
              </a:rPr>
              <a:t>HH customer</a:t>
            </a:r>
          </a:p>
        </p:txBody>
      </p:sp>
      <p:pic>
        <p:nvPicPr>
          <p:cNvPr id="4" name="Picture 3">
            <a:extLst>
              <a:ext uri="{FF2B5EF4-FFF2-40B4-BE49-F238E27FC236}">
                <a16:creationId xmlns:a16="http://schemas.microsoft.com/office/drawing/2014/main" id="{E029F21C-E881-44A8-8638-2ACA7E826C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5663" y="3284984"/>
            <a:ext cx="1520376" cy="1488028"/>
          </a:xfrm>
          <a:prstGeom prst="rect">
            <a:avLst/>
          </a:prstGeom>
        </p:spPr>
      </p:pic>
      <p:pic>
        <p:nvPicPr>
          <p:cNvPr id="6" name="Picture 5">
            <a:extLst>
              <a:ext uri="{FF2B5EF4-FFF2-40B4-BE49-F238E27FC236}">
                <a16:creationId xmlns:a16="http://schemas.microsoft.com/office/drawing/2014/main" id="{FF4DC3B6-BB99-430E-A987-77550DEC8B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4141" y="3300335"/>
            <a:ext cx="1608277" cy="1472678"/>
          </a:xfrm>
          <a:prstGeom prst="rect">
            <a:avLst/>
          </a:prstGeom>
        </p:spPr>
      </p:pic>
      <p:pic>
        <p:nvPicPr>
          <p:cNvPr id="7" name="Picture 6">
            <a:extLst>
              <a:ext uri="{FF2B5EF4-FFF2-40B4-BE49-F238E27FC236}">
                <a16:creationId xmlns:a16="http://schemas.microsoft.com/office/drawing/2014/main" id="{6F8A4BA1-7A2D-4512-B7AE-0C9C0F34EC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19736" y="3284984"/>
            <a:ext cx="1608277" cy="1557821"/>
          </a:xfrm>
          <a:prstGeom prst="rect">
            <a:avLst/>
          </a:prstGeom>
        </p:spPr>
      </p:pic>
      <p:sp>
        <p:nvSpPr>
          <p:cNvPr id="11" name="Speech Bubble: Rectangle with Corners Rounded 10">
            <a:extLst>
              <a:ext uri="{FF2B5EF4-FFF2-40B4-BE49-F238E27FC236}">
                <a16:creationId xmlns:a16="http://schemas.microsoft.com/office/drawing/2014/main" id="{ECFA7815-3B49-4861-9915-4E4C95AEF00B}"/>
              </a:ext>
            </a:extLst>
          </p:cNvPr>
          <p:cNvSpPr/>
          <p:nvPr/>
        </p:nvSpPr>
        <p:spPr>
          <a:xfrm>
            <a:off x="4727848" y="5420323"/>
            <a:ext cx="3528392" cy="1055608"/>
          </a:xfrm>
          <a:prstGeom prst="wedgeRoundRectCallout">
            <a:avLst>
              <a:gd name="adj1" fmla="val -58169"/>
              <a:gd name="adj2" fmla="val -68749"/>
              <a:gd name="adj3" fmla="val 16667"/>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"It's absolutely astonishing - I couldn't believe that I'd never thought about these things before.”</a:t>
            </a:r>
          </a:p>
          <a:p>
            <a:pPr algn="r"/>
            <a:r>
              <a:rPr lang="en-GB" sz="1400" dirty="0">
                <a:latin typeface="Century Gothic" panose="020B0502020202020204" pitchFamily="34" charset="0"/>
              </a:rPr>
              <a:t>NHH customer</a:t>
            </a:r>
          </a:p>
        </p:txBody>
      </p:sp>
    </p:spTree>
    <p:extLst>
      <p:ext uri="{BB962C8B-B14F-4D97-AF65-F5344CB8AC3E}">
        <p14:creationId xmlns:p14="http://schemas.microsoft.com/office/powerpoint/2010/main" val="137091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Information provided to customers about future challenges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17</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6" name="Rectangle 5">
            <a:extLst>
              <a:ext uri="{FF2B5EF4-FFF2-40B4-BE49-F238E27FC236}">
                <a16:creationId xmlns:a16="http://schemas.microsoft.com/office/drawing/2014/main" id="{B83B0F21-4984-4B56-A01C-00258D627277}"/>
              </a:ext>
            </a:extLst>
          </p:cNvPr>
          <p:cNvSpPr/>
          <p:nvPr/>
        </p:nvSpPr>
        <p:spPr>
          <a:xfrm>
            <a:off x="88680" y="548781"/>
            <a:ext cx="12103319" cy="766107"/>
          </a:xfrm>
          <a:prstGeom prst="rect">
            <a:avLst/>
          </a:prstGeom>
        </p:spPr>
        <p:txBody>
          <a:bodyPr wrap="square">
            <a:spAutoFit/>
          </a:bodyPr>
          <a:lstStyle/>
          <a:p>
            <a:pPr>
              <a:lnSpc>
                <a:spcPct val="107000"/>
              </a:lnSpc>
              <a:spcAft>
                <a:spcPts val="800"/>
              </a:spcAft>
            </a:pPr>
            <a:r>
              <a:rPr lang="en-GB" sz="1400" i="1" dirty="0">
                <a:latin typeface="Century Gothic" panose="020B0502020202020204" pitchFamily="34" charset="0"/>
                <a:ea typeface="Calibri" panose="020F0502020204030204" pitchFamily="34" charset="0"/>
                <a:cs typeface="Times New Roman" panose="02020603050405020304" pitchFamily="18" charset="0"/>
              </a:rPr>
              <a:t>In each workshop, we provided information about likely future challenges for drainage and wastewater – so that we could understand customers’ informed perspectives on how Welsh Water should respond. A selection of the information we presented to customers is included below. Most slides also included accompanying explanatory commentary from the moderator, which is not included here.</a:t>
            </a:r>
          </a:p>
        </p:txBody>
      </p:sp>
      <p:pic>
        <p:nvPicPr>
          <p:cNvPr id="2" name="Picture 1">
            <a:extLst>
              <a:ext uri="{FF2B5EF4-FFF2-40B4-BE49-F238E27FC236}">
                <a16:creationId xmlns:a16="http://schemas.microsoft.com/office/drawing/2014/main" id="{CD8C797C-A3B5-4943-8887-BBFF281C9F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360" y="1473441"/>
            <a:ext cx="3091404" cy="1738915"/>
          </a:xfrm>
          <a:prstGeom prst="rect">
            <a:avLst/>
          </a:prstGeom>
        </p:spPr>
      </p:pic>
      <p:pic>
        <p:nvPicPr>
          <p:cNvPr id="3" name="Picture 2">
            <a:extLst>
              <a:ext uri="{FF2B5EF4-FFF2-40B4-BE49-F238E27FC236}">
                <a16:creationId xmlns:a16="http://schemas.microsoft.com/office/drawing/2014/main" id="{C0D13BFC-D402-4EAA-9481-E8DD962E8E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4294" y="1473441"/>
            <a:ext cx="3091404" cy="1738915"/>
          </a:xfrm>
          <a:prstGeom prst="rect">
            <a:avLst/>
          </a:prstGeom>
        </p:spPr>
      </p:pic>
      <p:pic>
        <p:nvPicPr>
          <p:cNvPr id="4" name="Picture 3">
            <a:extLst>
              <a:ext uri="{FF2B5EF4-FFF2-40B4-BE49-F238E27FC236}">
                <a16:creationId xmlns:a16="http://schemas.microsoft.com/office/drawing/2014/main" id="{D4A08556-AFBA-405A-9079-868A18FA1D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93228" y="1473441"/>
            <a:ext cx="3091404" cy="1738915"/>
          </a:xfrm>
          <a:prstGeom prst="rect">
            <a:avLst/>
          </a:prstGeom>
        </p:spPr>
      </p:pic>
      <p:pic>
        <p:nvPicPr>
          <p:cNvPr id="7" name="Picture 6">
            <a:extLst>
              <a:ext uri="{FF2B5EF4-FFF2-40B4-BE49-F238E27FC236}">
                <a16:creationId xmlns:a16="http://schemas.microsoft.com/office/drawing/2014/main" id="{C0A54557-1426-4F68-BAC0-3F2D8FB30E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360" y="3239252"/>
            <a:ext cx="3091404" cy="1738915"/>
          </a:xfrm>
          <a:prstGeom prst="rect">
            <a:avLst/>
          </a:prstGeom>
        </p:spPr>
      </p:pic>
      <p:pic>
        <p:nvPicPr>
          <p:cNvPr id="8" name="Picture 7">
            <a:extLst>
              <a:ext uri="{FF2B5EF4-FFF2-40B4-BE49-F238E27FC236}">
                <a16:creationId xmlns:a16="http://schemas.microsoft.com/office/drawing/2014/main" id="{0EFCD726-E562-4C88-AF08-198837B1C0F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14294" y="3239252"/>
            <a:ext cx="3091404" cy="1738915"/>
          </a:xfrm>
          <a:prstGeom prst="rect">
            <a:avLst/>
          </a:prstGeom>
        </p:spPr>
      </p:pic>
      <p:pic>
        <p:nvPicPr>
          <p:cNvPr id="9" name="Picture 8">
            <a:extLst>
              <a:ext uri="{FF2B5EF4-FFF2-40B4-BE49-F238E27FC236}">
                <a16:creationId xmlns:a16="http://schemas.microsoft.com/office/drawing/2014/main" id="{15380CC5-9A1D-4471-9FB7-55E1C3C770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93228" y="3239252"/>
            <a:ext cx="3091404" cy="1738915"/>
          </a:xfrm>
          <a:prstGeom prst="rect">
            <a:avLst/>
          </a:prstGeom>
        </p:spPr>
      </p:pic>
      <p:pic>
        <p:nvPicPr>
          <p:cNvPr id="10" name="Picture 9">
            <a:extLst>
              <a:ext uri="{FF2B5EF4-FFF2-40B4-BE49-F238E27FC236}">
                <a16:creationId xmlns:a16="http://schemas.microsoft.com/office/drawing/2014/main" id="{B7484379-79E9-4C84-8A5F-06A17CD570D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5360" y="5005065"/>
            <a:ext cx="3091404" cy="1738915"/>
          </a:xfrm>
          <a:prstGeom prst="rect">
            <a:avLst/>
          </a:prstGeom>
        </p:spPr>
      </p:pic>
      <p:pic>
        <p:nvPicPr>
          <p:cNvPr id="11" name="Picture 10">
            <a:extLst>
              <a:ext uri="{FF2B5EF4-FFF2-40B4-BE49-F238E27FC236}">
                <a16:creationId xmlns:a16="http://schemas.microsoft.com/office/drawing/2014/main" id="{C01CDB59-EF2D-47C9-8519-83170945B8A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14294" y="5005065"/>
            <a:ext cx="3091404" cy="1738915"/>
          </a:xfrm>
          <a:prstGeom prst="rect">
            <a:avLst/>
          </a:prstGeom>
        </p:spPr>
      </p:pic>
      <p:pic>
        <p:nvPicPr>
          <p:cNvPr id="12" name="Picture 11">
            <a:extLst>
              <a:ext uri="{FF2B5EF4-FFF2-40B4-BE49-F238E27FC236}">
                <a16:creationId xmlns:a16="http://schemas.microsoft.com/office/drawing/2014/main" id="{A1B36A5C-AA31-444B-B8F0-9A0B4F59D2D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693228" y="5005065"/>
            <a:ext cx="3091404" cy="1738915"/>
          </a:xfrm>
          <a:prstGeom prst="rect">
            <a:avLst/>
          </a:prstGeom>
        </p:spPr>
      </p:pic>
      <p:sp>
        <p:nvSpPr>
          <p:cNvPr id="13" name="Isosceles Triangle 12">
            <a:extLst>
              <a:ext uri="{FF2B5EF4-FFF2-40B4-BE49-F238E27FC236}">
                <a16:creationId xmlns:a16="http://schemas.microsoft.com/office/drawing/2014/main" id="{5D2699C7-F397-43F8-9863-DD9BB56F38C4}"/>
              </a:ext>
            </a:extLst>
          </p:cNvPr>
          <p:cNvSpPr/>
          <p:nvPr/>
        </p:nvSpPr>
        <p:spPr>
          <a:xfrm rot="5400000">
            <a:off x="3379652" y="2109945"/>
            <a:ext cx="1187291" cy="513034"/>
          </a:xfrm>
          <a:prstGeom prst="triangle">
            <a:avLst/>
          </a:prstGeom>
          <a:solidFill>
            <a:schemeClr val="bg1">
              <a:lumMod val="85000"/>
            </a:schemeClr>
          </a:solidFill>
        </p:spPr>
        <p:txBody>
          <a:bodyPr wrap="square" rtlCol="0" anchor="ctr">
            <a:noAutofit/>
          </a:bodyPr>
          <a:lstStyle/>
          <a:p>
            <a:pPr algn="l"/>
            <a:endParaRPr lang="en-GB" sz="1600" b="1" dirty="0">
              <a:latin typeface="Century Gothic" panose="020B0502020202020204" pitchFamily="34" charset="0"/>
            </a:endParaRPr>
          </a:p>
        </p:txBody>
      </p:sp>
      <p:sp>
        <p:nvSpPr>
          <p:cNvPr id="20" name="Isosceles Triangle 19">
            <a:extLst>
              <a:ext uri="{FF2B5EF4-FFF2-40B4-BE49-F238E27FC236}">
                <a16:creationId xmlns:a16="http://schemas.microsoft.com/office/drawing/2014/main" id="{9F865A97-0053-4992-A49C-06A464D0B952}"/>
              </a:ext>
            </a:extLst>
          </p:cNvPr>
          <p:cNvSpPr/>
          <p:nvPr/>
        </p:nvSpPr>
        <p:spPr>
          <a:xfrm rot="5400000">
            <a:off x="7564118" y="5710346"/>
            <a:ext cx="1187291" cy="513034"/>
          </a:xfrm>
          <a:prstGeom prst="triangle">
            <a:avLst/>
          </a:prstGeom>
          <a:solidFill>
            <a:schemeClr val="bg1">
              <a:lumMod val="85000"/>
            </a:schemeClr>
          </a:solidFill>
        </p:spPr>
        <p:txBody>
          <a:bodyPr wrap="square" rtlCol="0" anchor="ctr">
            <a:noAutofit/>
          </a:bodyPr>
          <a:lstStyle/>
          <a:p>
            <a:pPr algn="l"/>
            <a:endParaRPr lang="en-GB" sz="1600" b="1" dirty="0">
              <a:latin typeface="Century Gothic" panose="020B0502020202020204" pitchFamily="34" charset="0"/>
            </a:endParaRPr>
          </a:p>
        </p:txBody>
      </p:sp>
      <p:sp>
        <p:nvSpPr>
          <p:cNvPr id="23" name="Isosceles Triangle 22">
            <a:extLst>
              <a:ext uri="{FF2B5EF4-FFF2-40B4-BE49-F238E27FC236}">
                <a16:creationId xmlns:a16="http://schemas.microsoft.com/office/drawing/2014/main" id="{CB93C010-DC95-4204-BF40-E94F44DB4883}"/>
              </a:ext>
            </a:extLst>
          </p:cNvPr>
          <p:cNvSpPr/>
          <p:nvPr/>
        </p:nvSpPr>
        <p:spPr>
          <a:xfrm rot="5400000">
            <a:off x="3369709" y="5710345"/>
            <a:ext cx="1187291" cy="513034"/>
          </a:xfrm>
          <a:prstGeom prst="triangle">
            <a:avLst/>
          </a:prstGeom>
          <a:solidFill>
            <a:schemeClr val="bg1">
              <a:lumMod val="85000"/>
            </a:schemeClr>
          </a:solidFill>
        </p:spPr>
        <p:txBody>
          <a:bodyPr wrap="square" rtlCol="0" anchor="ctr">
            <a:noAutofit/>
          </a:bodyPr>
          <a:lstStyle/>
          <a:p>
            <a:pPr algn="l"/>
            <a:endParaRPr lang="en-GB" sz="1600" b="1" dirty="0">
              <a:latin typeface="Century Gothic" panose="020B0502020202020204" pitchFamily="34" charset="0"/>
            </a:endParaRPr>
          </a:p>
        </p:txBody>
      </p:sp>
      <p:sp>
        <p:nvSpPr>
          <p:cNvPr id="24" name="Isosceles Triangle 23">
            <a:extLst>
              <a:ext uri="{FF2B5EF4-FFF2-40B4-BE49-F238E27FC236}">
                <a16:creationId xmlns:a16="http://schemas.microsoft.com/office/drawing/2014/main" id="{FC5FF01B-4A68-40FD-855E-56244B882E6F}"/>
              </a:ext>
            </a:extLst>
          </p:cNvPr>
          <p:cNvSpPr/>
          <p:nvPr/>
        </p:nvSpPr>
        <p:spPr>
          <a:xfrm rot="5400000">
            <a:off x="3379652" y="3917831"/>
            <a:ext cx="1187291" cy="513034"/>
          </a:xfrm>
          <a:prstGeom prst="triangle">
            <a:avLst/>
          </a:prstGeom>
          <a:solidFill>
            <a:schemeClr val="bg1">
              <a:lumMod val="85000"/>
            </a:schemeClr>
          </a:solidFill>
        </p:spPr>
        <p:txBody>
          <a:bodyPr wrap="square" rtlCol="0" anchor="ctr">
            <a:noAutofit/>
          </a:bodyPr>
          <a:lstStyle/>
          <a:p>
            <a:pPr algn="l"/>
            <a:endParaRPr lang="en-GB" sz="1600" b="1" dirty="0">
              <a:latin typeface="Century Gothic" panose="020B0502020202020204" pitchFamily="34" charset="0"/>
            </a:endParaRPr>
          </a:p>
        </p:txBody>
      </p:sp>
      <p:sp>
        <p:nvSpPr>
          <p:cNvPr id="25" name="Isosceles Triangle 24">
            <a:extLst>
              <a:ext uri="{FF2B5EF4-FFF2-40B4-BE49-F238E27FC236}">
                <a16:creationId xmlns:a16="http://schemas.microsoft.com/office/drawing/2014/main" id="{194BCD0D-C621-4296-86F4-C14BFF47B604}"/>
              </a:ext>
            </a:extLst>
          </p:cNvPr>
          <p:cNvSpPr/>
          <p:nvPr/>
        </p:nvSpPr>
        <p:spPr>
          <a:xfrm rot="5400000">
            <a:off x="7564118" y="3920091"/>
            <a:ext cx="1187291" cy="513034"/>
          </a:xfrm>
          <a:prstGeom prst="triangle">
            <a:avLst/>
          </a:prstGeom>
          <a:solidFill>
            <a:schemeClr val="bg1">
              <a:lumMod val="85000"/>
            </a:schemeClr>
          </a:solidFill>
        </p:spPr>
        <p:txBody>
          <a:bodyPr wrap="square" rtlCol="0" anchor="ctr">
            <a:noAutofit/>
          </a:bodyPr>
          <a:lstStyle/>
          <a:p>
            <a:pPr algn="l"/>
            <a:endParaRPr lang="en-GB" sz="1600" b="1" dirty="0">
              <a:latin typeface="Century Gothic" panose="020B0502020202020204" pitchFamily="34" charset="0"/>
            </a:endParaRPr>
          </a:p>
        </p:txBody>
      </p:sp>
      <p:sp>
        <p:nvSpPr>
          <p:cNvPr id="26" name="Isosceles Triangle 25">
            <a:extLst>
              <a:ext uri="{FF2B5EF4-FFF2-40B4-BE49-F238E27FC236}">
                <a16:creationId xmlns:a16="http://schemas.microsoft.com/office/drawing/2014/main" id="{DD91F375-1BDA-4FC9-89E8-50AC0690BF88}"/>
              </a:ext>
            </a:extLst>
          </p:cNvPr>
          <p:cNvSpPr/>
          <p:nvPr/>
        </p:nvSpPr>
        <p:spPr>
          <a:xfrm rot="5400000">
            <a:off x="7564118" y="2091934"/>
            <a:ext cx="1187291" cy="513034"/>
          </a:xfrm>
          <a:prstGeom prst="triangle">
            <a:avLst/>
          </a:prstGeom>
          <a:solidFill>
            <a:schemeClr val="bg1">
              <a:lumMod val="85000"/>
            </a:schemeClr>
          </a:solidFill>
        </p:spPr>
        <p:txBody>
          <a:bodyPr wrap="square" rtlCol="0" anchor="ctr">
            <a:noAutofit/>
          </a:bodyPr>
          <a:lstStyle/>
          <a:p>
            <a:pPr algn="l"/>
            <a:endParaRPr lang="en-GB" sz="1600" b="1" dirty="0">
              <a:latin typeface="Century Gothic" panose="020B0502020202020204" pitchFamily="34" charset="0"/>
            </a:endParaRPr>
          </a:p>
        </p:txBody>
      </p:sp>
    </p:spTree>
    <p:extLst>
      <p:ext uri="{BB962C8B-B14F-4D97-AF65-F5344CB8AC3E}">
        <p14:creationId xmlns:p14="http://schemas.microsoft.com/office/powerpoint/2010/main" val="32576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Understanding of future challenges for drainage and wastewater</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18</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5" name="Rectangle 4">
            <a:extLst>
              <a:ext uri="{FF2B5EF4-FFF2-40B4-BE49-F238E27FC236}">
                <a16:creationId xmlns:a16="http://schemas.microsoft.com/office/drawing/2014/main" id="{4BD6EE6A-49FF-4762-8846-1255A971521F}"/>
              </a:ext>
            </a:extLst>
          </p:cNvPr>
          <p:cNvSpPr/>
          <p:nvPr/>
        </p:nvSpPr>
        <p:spPr>
          <a:xfrm>
            <a:off x="407368" y="710400"/>
            <a:ext cx="7416824" cy="4229235"/>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1600" dirty="0">
                <a:latin typeface="Century Gothic" panose="020B0502020202020204" pitchFamily="34" charset="0"/>
              </a:rPr>
              <a:t>Despite their low pre-existing awareness of these implications, </a:t>
            </a:r>
            <a:r>
              <a:rPr lang="en-GB" sz="1600" b="1" dirty="0">
                <a:latin typeface="Century Gothic" panose="020B0502020202020204" pitchFamily="34" charset="0"/>
              </a:rPr>
              <a:t>customers immediately understand and accept the information presented about what the challenges mean for the network </a:t>
            </a:r>
            <a:r>
              <a:rPr lang="en-GB" sz="1600" dirty="0">
                <a:latin typeface="Century Gothic" panose="020B0502020202020204" pitchFamily="34" charset="0"/>
              </a:rPr>
              <a:t>– with almost no customers rejecting this. </a:t>
            </a:r>
          </a:p>
          <a:p>
            <a:pPr marL="342900" lvl="0" indent="-342900">
              <a:lnSpc>
                <a:spcPct val="107000"/>
              </a:lnSpc>
              <a:spcAft>
                <a:spcPts val="800"/>
              </a:spcAft>
              <a:buFont typeface="Symbol" panose="05050102010706020507" pitchFamily="18" charset="2"/>
              <a:buChar char=""/>
            </a:pPr>
            <a:r>
              <a:rPr lang="en-GB" sz="1600" dirty="0">
                <a:latin typeface="Century Gothic" panose="020B0502020202020204" pitchFamily="34" charset="0"/>
              </a:rPr>
              <a:t>Once informed of the implications for drainage and wastewater, </a:t>
            </a:r>
            <a:r>
              <a:rPr lang="en-GB" sz="1600" b="1" dirty="0">
                <a:latin typeface="Century Gothic" panose="020B0502020202020204" pitchFamily="34" charset="0"/>
              </a:rPr>
              <a:t>customers fully endorse the fact that DCWW (and other stakeholders) must take action to address them </a:t>
            </a:r>
            <a:r>
              <a:rPr lang="en-GB" sz="1600" dirty="0">
                <a:latin typeface="Century Gothic" panose="020B0502020202020204" pitchFamily="34" charset="0"/>
              </a:rPr>
              <a:t>– these implications feel like a logical extension of the challenges that customers were already aware of.</a:t>
            </a:r>
          </a:p>
          <a:p>
            <a:pPr marL="342900" lvl="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Customers expect that DCWW will not be alone in trying to tackle these problems </a:t>
            </a:r>
            <a:r>
              <a:rPr lang="en-GB" sz="1600" dirty="0">
                <a:latin typeface="Century Gothic" panose="020B0502020202020204" pitchFamily="34" charset="0"/>
              </a:rPr>
              <a:t>– and understand that they are society’s problems too. Customers want DCWW to work together with other organisations to address the challenges identified, but often have a very limited understanding of the range of actors involved or of the complexities that such cooperation may entail.</a:t>
            </a:r>
          </a:p>
        </p:txBody>
      </p:sp>
      <p:sp>
        <p:nvSpPr>
          <p:cNvPr id="9" name="Speech Bubble: Rectangle with Corners Rounded 8">
            <a:extLst>
              <a:ext uri="{FF2B5EF4-FFF2-40B4-BE49-F238E27FC236}">
                <a16:creationId xmlns:a16="http://schemas.microsoft.com/office/drawing/2014/main" id="{BBEEFFAC-3FED-40CE-9A07-0916CE56CE22}"/>
              </a:ext>
            </a:extLst>
          </p:cNvPr>
          <p:cNvSpPr/>
          <p:nvPr/>
        </p:nvSpPr>
        <p:spPr>
          <a:xfrm>
            <a:off x="8149023" y="1585636"/>
            <a:ext cx="3528391" cy="817245"/>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“They [Welsh Water] just need to invest to find ways around this.“</a:t>
            </a:r>
          </a:p>
          <a:p>
            <a:pPr algn="r"/>
            <a:r>
              <a:rPr lang="en-GB" sz="1400" dirty="0">
                <a:latin typeface="Century Gothic" panose="020B0502020202020204" pitchFamily="34" charset="0"/>
              </a:rPr>
              <a:t>NHH customer</a:t>
            </a:r>
          </a:p>
        </p:txBody>
      </p:sp>
      <p:sp>
        <p:nvSpPr>
          <p:cNvPr id="10" name="Rectangle: Rounded Corners 9">
            <a:extLst>
              <a:ext uri="{FF2B5EF4-FFF2-40B4-BE49-F238E27FC236}">
                <a16:creationId xmlns:a16="http://schemas.microsoft.com/office/drawing/2014/main" id="{7358EFA8-C6DF-4F5E-918D-F411BBA90BDE}"/>
              </a:ext>
            </a:extLst>
          </p:cNvPr>
          <p:cNvSpPr/>
          <p:nvPr/>
        </p:nvSpPr>
        <p:spPr>
          <a:xfrm>
            <a:off x="695400" y="4976488"/>
            <a:ext cx="11233248" cy="1378582"/>
          </a:xfrm>
          <a:prstGeom prst="roundRect">
            <a:avLst/>
          </a:prstGeom>
          <a:solidFill>
            <a:schemeClr val="accent6">
              <a:lumMod val="40000"/>
              <a:lumOff val="60000"/>
            </a:schemeClr>
          </a:solidFill>
        </p:spPr>
        <p:txBody>
          <a:bodyPr wrap="square" rtlCol="0" anchor="ctr">
            <a:noAutofit/>
          </a:bodyPr>
          <a:lstStyle/>
          <a:p>
            <a:pPr algn="ctr"/>
            <a:r>
              <a:rPr lang="en-GB" sz="1600" b="1" dirty="0">
                <a:latin typeface="Century Gothic" panose="020B0502020202020204" pitchFamily="34" charset="0"/>
              </a:rPr>
              <a:t>Non-household (NHH) customers</a:t>
            </a:r>
          </a:p>
          <a:p>
            <a:r>
              <a:rPr lang="en-GB" sz="1600" dirty="0">
                <a:latin typeface="Century Gothic" panose="020B0502020202020204" pitchFamily="34" charset="0"/>
              </a:rPr>
              <a:t>NHH customers are similarly understanding of the need to act in the face of future challenges. However, they are often more pragmatic in how they think DCWW should respond – wanting DCWW to balance ideals with cost-effectiveness and limiting disruption – and more aware of the likely challenges of working with other organisations to implement change.</a:t>
            </a:r>
            <a:endParaRPr lang="en-GB" sz="1400" dirty="0">
              <a:latin typeface="Century Gothic" panose="020B0502020202020204" pitchFamily="34" charset="0"/>
            </a:endParaRPr>
          </a:p>
        </p:txBody>
      </p:sp>
      <p:sp>
        <p:nvSpPr>
          <p:cNvPr id="11" name="Speech Bubble: Rectangle with Corners Rounded 10">
            <a:extLst>
              <a:ext uri="{FF2B5EF4-FFF2-40B4-BE49-F238E27FC236}">
                <a16:creationId xmlns:a16="http://schemas.microsoft.com/office/drawing/2014/main" id="{A661C6CD-EA71-48A2-82E3-9A66B4632DFA}"/>
              </a:ext>
            </a:extLst>
          </p:cNvPr>
          <p:cNvSpPr/>
          <p:nvPr/>
        </p:nvSpPr>
        <p:spPr>
          <a:xfrm>
            <a:off x="8149023" y="3480078"/>
            <a:ext cx="3528392" cy="817245"/>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"It's not just Welsh Water's job - it's everybody’s.”</a:t>
            </a:r>
          </a:p>
          <a:p>
            <a:pPr algn="r"/>
            <a:r>
              <a:rPr lang="en-GB" sz="1400" dirty="0">
                <a:latin typeface="Century Gothic" panose="020B0502020202020204" pitchFamily="34" charset="0"/>
              </a:rPr>
              <a:t>HH customer</a:t>
            </a:r>
          </a:p>
        </p:txBody>
      </p:sp>
    </p:spTree>
    <p:extLst>
      <p:ext uri="{BB962C8B-B14F-4D97-AF65-F5344CB8AC3E}">
        <p14:creationId xmlns:p14="http://schemas.microsoft.com/office/powerpoint/2010/main" val="64509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les beach">
            <a:extLst>
              <a:ext uri="{FF2B5EF4-FFF2-40B4-BE49-F238E27FC236}">
                <a16:creationId xmlns:a16="http://schemas.microsoft.com/office/drawing/2014/main" id="{5A81DCDD-C353-45B3-A114-3E810F5BC9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316" y="17115"/>
            <a:ext cx="121899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E5114D3-6187-452A-A0DB-30A11AF8EC72}"/>
              </a:ext>
            </a:extLst>
          </p:cNvPr>
          <p:cNvSpPr txBox="1">
            <a:spLocks/>
          </p:cNvSpPr>
          <p:nvPr/>
        </p:nvSpPr>
        <p:spPr>
          <a:xfrm>
            <a:off x="-17348" y="2693383"/>
            <a:ext cx="12192000" cy="972725"/>
          </a:xfrm>
          <a:prstGeom prst="rect">
            <a:avLst/>
          </a:prstGeom>
          <a:solidFill>
            <a:srgbClr val="81C5D7">
              <a:alpha val="70000"/>
            </a:srgbClr>
          </a:solidFill>
        </p:spPr>
        <p:txBody>
          <a:bodyPr vert="horz" lIns="91440" tIns="45720" rIns="91440" bIns="45720" rtlCol="0" anchor="ctr">
            <a:normAutofit lnSpcReduction="10000"/>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r>
              <a:rPr lang="en-GB" sz="3200" b="1" dirty="0">
                <a:solidFill>
                  <a:srgbClr val="FFFFFF"/>
                </a:solidFill>
                <a:latin typeface="Century Gothic" panose="020B0502020202020204" pitchFamily="34" charset="0"/>
              </a:rPr>
              <a:t>Customer expectations of their </a:t>
            </a:r>
          </a:p>
          <a:p>
            <a:pPr algn="ctr"/>
            <a:r>
              <a:rPr lang="en-GB" sz="3200" b="1" dirty="0">
                <a:solidFill>
                  <a:srgbClr val="FFFFFF"/>
                </a:solidFill>
                <a:latin typeface="Century Gothic" panose="020B0502020202020204" pitchFamily="34" charset="0"/>
              </a:rPr>
              <a:t>drainage and wastewater service</a:t>
            </a:r>
          </a:p>
        </p:txBody>
      </p:sp>
      <p:pic>
        <p:nvPicPr>
          <p:cNvPr id="5" name="Picture 4">
            <a:extLst>
              <a:ext uri="{FF2B5EF4-FFF2-40B4-BE49-F238E27FC236}">
                <a16:creationId xmlns:a16="http://schemas.microsoft.com/office/drawing/2014/main" id="{031EC758-3A6D-4A95-A02D-E53C718BF9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6884" y="188640"/>
            <a:ext cx="2136118" cy="665758"/>
          </a:xfrm>
          <a:prstGeom prst="rect">
            <a:avLst/>
          </a:prstGeom>
        </p:spPr>
      </p:pic>
    </p:spTree>
    <p:extLst>
      <p:ext uri="{BB962C8B-B14F-4D97-AF65-F5344CB8AC3E}">
        <p14:creationId xmlns:p14="http://schemas.microsoft.com/office/powerpoint/2010/main" val="314794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les beach">
            <a:extLst>
              <a:ext uri="{FF2B5EF4-FFF2-40B4-BE49-F238E27FC236}">
                <a16:creationId xmlns:a16="http://schemas.microsoft.com/office/drawing/2014/main" id="{5A81DCDD-C353-45B3-A114-3E810F5BC9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316" y="0"/>
            <a:ext cx="121899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E5114D3-6187-452A-A0DB-30A11AF8EC72}"/>
              </a:ext>
            </a:extLst>
          </p:cNvPr>
          <p:cNvSpPr txBox="1">
            <a:spLocks/>
          </p:cNvSpPr>
          <p:nvPr/>
        </p:nvSpPr>
        <p:spPr>
          <a:xfrm>
            <a:off x="-17348" y="2693383"/>
            <a:ext cx="12192000" cy="972725"/>
          </a:xfrm>
          <a:prstGeom prst="rect">
            <a:avLst/>
          </a:prstGeom>
          <a:solidFill>
            <a:srgbClr val="81C5D7">
              <a:alpha val="70000"/>
            </a:srgbClr>
          </a:solidFill>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r>
              <a:rPr lang="en-GB" sz="3200" dirty="0">
                <a:latin typeface="Century Gothic" panose="020B0502020202020204" pitchFamily="34" charset="0"/>
              </a:rPr>
              <a:t>Executive summary</a:t>
            </a:r>
            <a:endParaRPr lang="en-US" sz="3200" dirty="0">
              <a:latin typeface="Century Gothic" panose="020B0502020202020204" pitchFamily="34" charset="0"/>
            </a:endParaRPr>
          </a:p>
        </p:txBody>
      </p:sp>
      <p:pic>
        <p:nvPicPr>
          <p:cNvPr id="6" name="Picture 5">
            <a:extLst>
              <a:ext uri="{FF2B5EF4-FFF2-40B4-BE49-F238E27FC236}">
                <a16:creationId xmlns:a16="http://schemas.microsoft.com/office/drawing/2014/main" id="{77ABAED5-FEDA-4557-B6CF-00CF12B94B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6884" y="188640"/>
            <a:ext cx="2136118" cy="665758"/>
          </a:xfrm>
          <a:prstGeom prst="rect">
            <a:avLst/>
          </a:prstGeom>
        </p:spPr>
      </p:pic>
    </p:spTree>
    <p:extLst>
      <p:ext uri="{BB962C8B-B14F-4D97-AF65-F5344CB8AC3E}">
        <p14:creationId xmlns:p14="http://schemas.microsoft.com/office/powerpoint/2010/main" val="4239424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Current service levels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20</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5" name="Rectangle 4">
            <a:extLst>
              <a:ext uri="{FF2B5EF4-FFF2-40B4-BE49-F238E27FC236}">
                <a16:creationId xmlns:a16="http://schemas.microsoft.com/office/drawing/2014/main" id="{4BD6EE6A-49FF-4762-8846-1255A971521F}"/>
              </a:ext>
            </a:extLst>
          </p:cNvPr>
          <p:cNvSpPr/>
          <p:nvPr/>
        </p:nvSpPr>
        <p:spPr>
          <a:xfrm>
            <a:off x="191344" y="710400"/>
            <a:ext cx="8496944" cy="5956824"/>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1600" dirty="0">
                <a:latin typeface="Century Gothic" panose="020B0502020202020204" pitchFamily="34" charset="0"/>
              </a:rPr>
              <a:t>With their low pre-existing knowledge about drainage and wastewater</a:t>
            </a:r>
            <a:r>
              <a:rPr lang="en-GB" sz="1600" b="1" dirty="0">
                <a:latin typeface="Century Gothic" panose="020B0502020202020204" pitchFamily="34" charset="0"/>
              </a:rPr>
              <a:t>, customers rarely have specific unprompted expectations about the service they receive from DCWW</a:t>
            </a:r>
            <a:r>
              <a:rPr lang="en-GB" sz="1600" dirty="0">
                <a:latin typeface="Century Gothic" panose="020B0502020202020204" pitchFamily="34" charset="0"/>
              </a:rPr>
              <a:t>. </a:t>
            </a:r>
          </a:p>
          <a:p>
            <a:pPr marL="800100" lvl="1" indent="-342900">
              <a:lnSpc>
                <a:spcPct val="107000"/>
              </a:lnSpc>
              <a:spcAft>
                <a:spcPts val="800"/>
              </a:spcAft>
              <a:buFont typeface="Symbol" panose="05050102010706020507" pitchFamily="18" charset="2"/>
              <a:buChar char=""/>
            </a:pPr>
            <a:r>
              <a:rPr lang="en-GB" sz="1600" dirty="0">
                <a:latin typeface="Century Gothic" panose="020B0502020202020204" pitchFamily="34" charset="0"/>
              </a:rPr>
              <a:t>Indeed, many customers immediately default to talking about water supply priorities because this is more familiar to them.</a:t>
            </a:r>
          </a:p>
          <a:p>
            <a:pPr marL="342900" lvl="0"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Customers tend to report being broadly happy with the drainage and wastewater service that they currently receive </a:t>
            </a:r>
            <a:r>
              <a:rPr lang="en-GB" sz="1600" dirty="0">
                <a:latin typeface="Century Gothic" panose="020B0502020202020204" pitchFamily="34" charset="0"/>
              </a:rPr>
              <a:t>– primarily because few of them recall experiencing any problems with their water and wastewater service.</a:t>
            </a:r>
          </a:p>
          <a:p>
            <a:pPr marL="342900" lvl="0" indent="-342900">
              <a:lnSpc>
                <a:spcPct val="107000"/>
              </a:lnSpc>
              <a:spcAft>
                <a:spcPts val="800"/>
              </a:spcAft>
              <a:buFont typeface="Symbol" panose="05050102010706020507" pitchFamily="18" charset="2"/>
              <a:buChar char=""/>
            </a:pPr>
            <a:r>
              <a:rPr lang="en-GB" sz="1600" dirty="0">
                <a:latin typeface="Century Gothic" panose="020B0502020202020204" pitchFamily="34" charset="0"/>
              </a:rPr>
              <a:t>When they are asked to think about it further, customers’ unprompted expectations for the drainage and wastewater service that DCWW provide include:</a:t>
            </a:r>
          </a:p>
          <a:p>
            <a:pPr marL="800100" lvl="1"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flood prevention</a:t>
            </a:r>
            <a:r>
              <a:rPr lang="en-GB" sz="1600" dirty="0">
                <a:latin typeface="Century Gothic" panose="020B0502020202020204" pitchFamily="34" charset="0"/>
              </a:rPr>
              <a:t>, which emerged repeatedly as a major theme of conversations, shaped by personal experiences of flooding last winter. </a:t>
            </a:r>
            <a:r>
              <a:rPr lang="en-GB" sz="1600" i="1" dirty="0">
                <a:latin typeface="Century Gothic" panose="020B0502020202020204" pitchFamily="34" charset="0"/>
              </a:rPr>
              <a:t>We have included further discussion of the reported importance of flooding – see later in this section.</a:t>
            </a:r>
            <a:endParaRPr lang="en-GB" sz="1600" dirty="0">
              <a:latin typeface="Century Gothic" panose="020B0502020202020204" pitchFamily="34" charset="0"/>
            </a:endParaRPr>
          </a:p>
          <a:p>
            <a:pPr marL="800100" lvl="1"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network maintenance</a:t>
            </a:r>
            <a:r>
              <a:rPr lang="en-GB" sz="1600" dirty="0">
                <a:latin typeface="Century Gothic" panose="020B0502020202020204" pitchFamily="34" charset="0"/>
              </a:rPr>
              <a:t>, partly because customers expect the service they receive to stay the same or improve (and not worsen) and partly because DCWW is seen to have a </a:t>
            </a:r>
            <a:r>
              <a:rPr lang="en-GB" sz="1600" i="1" dirty="0">
                <a:latin typeface="Century Gothic" panose="020B0502020202020204" pitchFamily="34" charset="0"/>
              </a:rPr>
              <a:t>moral duty </a:t>
            </a:r>
            <a:r>
              <a:rPr lang="en-GB" sz="1600" dirty="0">
                <a:latin typeface="Century Gothic" panose="020B0502020202020204" pitchFamily="34" charset="0"/>
              </a:rPr>
              <a:t>as custodian of the water and wastewater network for future generations. </a:t>
            </a:r>
          </a:p>
          <a:p>
            <a:pPr marL="800100" lvl="1" indent="-342900">
              <a:lnSpc>
                <a:spcPct val="107000"/>
              </a:lnSpc>
              <a:spcAft>
                <a:spcPts val="800"/>
              </a:spcAft>
              <a:buFont typeface="Symbol" panose="05050102010706020507" pitchFamily="18" charset="2"/>
              <a:buChar char=""/>
            </a:pPr>
            <a:r>
              <a:rPr lang="en-GB" sz="1600" b="1" dirty="0">
                <a:latin typeface="Century Gothic" panose="020B0502020202020204" pitchFamily="34" charset="0"/>
              </a:rPr>
              <a:t>planning for the long term</a:t>
            </a:r>
            <a:r>
              <a:rPr lang="en-GB" sz="1600" dirty="0">
                <a:latin typeface="Century Gothic" panose="020B0502020202020204" pitchFamily="34" charset="0"/>
              </a:rPr>
              <a:t>, for the same moral reasons.</a:t>
            </a:r>
          </a:p>
        </p:txBody>
      </p:sp>
      <p:sp>
        <p:nvSpPr>
          <p:cNvPr id="13" name="Speech Bubble: Rectangle with Corners Rounded 12">
            <a:extLst>
              <a:ext uri="{FF2B5EF4-FFF2-40B4-BE49-F238E27FC236}">
                <a16:creationId xmlns:a16="http://schemas.microsoft.com/office/drawing/2014/main" id="{A1ADCD6A-DE3F-4FD7-8366-9D25BED545FA}"/>
              </a:ext>
            </a:extLst>
          </p:cNvPr>
          <p:cNvSpPr/>
          <p:nvPr/>
        </p:nvSpPr>
        <p:spPr>
          <a:xfrm>
            <a:off x="8688288" y="4121348"/>
            <a:ext cx="3139676" cy="1770698"/>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“Flooding is the paramount issue, really. [...] If anywhere is flooding in 10 years' time, you've almost wasted your time and money in anything you're trying to upgrade.”</a:t>
            </a:r>
          </a:p>
          <a:p>
            <a:pPr algn="r"/>
            <a:r>
              <a:rPr lang="en-GB" sz="1400" dirty="0">
                <a:latin typeface="Century Gothic" panose="020B0502020202020204" pitchFamily="34" charset="0"/>
              </a:rPr>
              <a:t>NHH customer</a:t>
            </a:r>
          </a:p>
        </p:txBody>
      </p:sp>
      <p:sp>
        <p:nvSpPr>
          <p:cNvPr id="7" name="Speech Bubble: Rectangle with Corners Rounded 6">
            <a:extLst>
              <a:ext uri="{FF2B5EF4-FFF2-40B4-BE49-F238E27FC236}">
                <a16:creationId xmlns:a16="http://schemas.microsoft.com/office/drawing/2014/main" id="{374E249E-9EF0-478B-A599-C5DF274FEE30}"/>
              </a:ext>
            </a:extLst>
          </p:cNvPr>
          <p:cNvSpPr/>
          <p:nvPr/>
        </p:nvSpPr>
        <p:spPr>
          <a:xfrm>
            <a:off x="8687882" y="1103814"/>
            <a:ext cx="3139676" cy="817245"/>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 didn't realise how archaic the water system is.”</a:t>
            </a:r>
          </a:p>
          <a:p>
            <a:pPr algn="r"/>
            <a:r>
              <a:rPr lang="en-GB" sz="1400" dirty="0">
                <a:latin typeface="Century Gothic" panose="020B0502020202020204" pitchFamily="34" charset="0"/>
              </a:rPr>
              <a:t>HH customer</a:t>
            </a:r>
          </a:p>
        </p:txBody>
      </p:sp>
    </p:spTree>
    <p:extLst>
      <p:ext uri="{BB962C8B-B14F-4D97-AF65-F5344CB8AC3E}">
        <p14:creationId xmlns:p14="http://schemas.microsoft.com/office/powerpoint/2010/main" val="376680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Planning for the next 25 years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21</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5" name="Rectangle 4">
            <a:extLst>
              <a:ext uri="{FF2B5EF4-FFF2-40B4-BE49-F238E27FC236}">
                <a16:creationId xmlns:a16="http://schemas.microsoft.com/office/drawing/2014/main" id="{4BD6EE6A-49FF-4762-8846-1255A971521F}"/>
              </a:ext>
            </a:extLst>
          </p:cNvPr>
          <p:cNvSpPr/>
          <p:nvPr/>
        </p:nvSpPr>
        <p:spPr>
          <a:xfrm>
            <a:off x="5004783" y="710400"/>
            <a:ext cx="7069947" cy="5016758"/>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1600" dirty="0">
                <a:latin typeface="Century Gothic" panose="020B0502020202020204" pitchFamily="34" charset="0"/>
                <a:ea typeface="Times New Roman" panose="02020603050405020304" pitchFamily="18" charset="0"/>
              </a:rPr>
              <a:t>Customers have </a:t>
            </a:r>
            <a:r>
              <a:rPr lang="en-GB" sz="1600" b="1" dirty="0">
                <a:latin typeface="Century Gothic" panose="020B0502020202020204" pitchFamily="34" charset="0"/>
                <a:ea typeface="Times New Roman" panose="02020603050405020304" pitchFamily="18" charset="0"/>
              </a:rPr>
              <a:t>few unprompted expectations of the drainage and wastewater service that DCWW should deliver in the next 25 years</a:t>
            </a:r>
            <a:r>
              <a:rPr lang="en-GB" sz="1600" dirty="0">
                <a:latin typeface="Century Gothic" panose="020B0502020202020204" pitchFamily="34" charset="0"/>
                <a:ea typeface="Times New Roman" panose="02020603050405020304" pitchFamily="18" charset="0"/>
              </a:rPr>
              <a:t>.</a:t>
            </a:r>
          </a:p>
          <a:p>
            <a:pPr marL="800100" lvl="1" indent="-342900">
              <a:buFont typeface="Symbol" panose="05050102010706020507" pitchFamily="18" charset="2"/>
              <a:buChar char=""/>
            </a:pPr>
            <a:r>
              <a:rPr lang="en-GB" sz="1600" dirty="0">
                <a:latin typeface="Century Gothic" panose="020B0502020202020204" pitchFamily="34" charset="0"/>
                <a:ea typeface="Times New Roman" panose="02020603050405020304" pitchFamily="18" charset="0"/>
              </a:rPr>
              <a:t>Fundamentally, </a:t>
            </a:r>
            <a:r>
              <a:rPr lang="en-GB" sz="1600" b="1" dirty="0">
                <a:latin typeface="Century Gothic" panose="020B0502020202020204" pitchFamily="34" charset="0"/>
                <a:ea typeface="Times New Roman" panose="02020603050405020304" pitchFamily="18" charset="0"/>
              </a:rPr>
              <a:t>customers expect current service levels to be maintained or improved</a:t>
            </a:r>
            <a:r>
              <a:rPr lang="en-GB" sz="1600" dirty="0">
                <a:latin typeface="Century Gothic" panose="020B0502020202020204" pitchFamily="34" charset="0"/>
                <a:ea typeface="Times New Roman" panose="02020603050405020304" pitchFamily="18" charset="0"/>
              </a:rPr>
              <a:t>. Few recall experiencing issues with their drainage and wastewater service. </a:t>
            </a:r>
          </a:p>
          <a:p>
            <a:pPr marL="342900" lvl="0" indent="-342900">
              <a:spcAft>
                <a:spcPts val="0"/>
              </a:spcAft>
              <a:buFont typeface="Symbol" panose="05050102010706020507" pitchFamily="18" charset="2"/>
              <a:buChar char=""/>
            </a:pPr>
            <a:endParaRPr lang="en-GB" sz="1600" dirty="0">
              <a:latin typeface="Century Gothic" panose="020B0502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a:latin typeface="Century Gothic" panose="020B0502020202020204" pitchFamily="34" charset="0"/>
                <a:ea typeface="Times New Roman" panose="02020603050405020304" pitchFamily="18" charset="0"/>
              </a:rPr>
              <a:t>Above all, </a:t>
            </a:r>
            <a:r>
              <a:rPr lang="en-GB" sz="1600" b="1" dirty="0">
                <a:latin typeface="Century Gothic" panose="020B0502020202020204" pitchFamily="34" charset="0"/>
                <a:ea typeface="Times New Roman" panose="02020603050405020304" pitchFamily="18" charset="0"/>
              </a:rPr>
              <a:t>customers trust in DCWW’s expertise to take responsible decisions for the future of the network</a:t>
            </a:r>
            <a:r>
              <a:rPr lang="en-GB" sz="1600" dirty="0">
                <a:latin typeface="Century Gothic" panose="020B0502020202020204" pitchFamily="34" charset="0"/>
                <a:ea typeface="Times New Roman" panose="02020603050405020304" pitchFamily="18" charset="0"/>
              </a:rPr>
              <a:t>.</a:t>
            </a:r>
          </a:p>
          <a:p>
            <a:pPr marL="800100" lvl="1" indent="-342900">
              <a:buFont typeface="Symbol" panose="05050102010706020507" pitchFamily="18" charset="2"/>
              <a:buChar char=""/>
            </a:pPr>
            <a:r>
              <a:rPr lang="en-GB" sz="1600" dirty="0">
                <a:latin typeface="Century Gothic" panose="020B0502020202020204" pitchFamily="34" charset="0"/>
                <a:ea typeface="Times New Roman" panose="02020603050405020304" pitchFamily="18" charset="0"/>
              </a:rPr>
              <a:t>This is based on the understanding that DCWW’s staff are experts with a strong interest in taking the right long-term decisions for Wales’ water and wastewater network, they are happy to place key decisions in DCWW’s hands.</a:t>
            </a:r>
          </a:p>
          <a:p>
            <a:pPr marL="800100" lvl="1" indent="-342900">
              <a:buFont typeface="Symbol" panose="05050102010706020507" pitchFamily="18" charset="2"/>
              <a:buChar char=""/>
            </a:pPr>
            <a:endParaRPr lang="en-GB" sz="1600" dirty="0">
              <a:latin typeface="Century Gothic" panose="020B0502020202020204" pitchFamily="34" charset="0"/>
              <a:ea typeface="Times New Roman" panose="02020603050405020304" pitchFamily="18" charset="0"/>
            </a:endParaRPr>
          </a:p>
          <a:p>
            <a:pPr marL="342900" indent="-342900">
              <a:buFont typeface="Symbol" panose="05050102010706020507" pitchFamily="18" charset="2"/>
              <a:buChar char=""/>
            </a:pPr>
            <a:endParaRPr lang="en-GB" sz="1600" dirty="0">
              <a:latin typeface="Century Gothic" panose="020B0502020202020204" pitchFamily="34" charset="0"/>
              <a:ea typeface="Times New Roman" panose="02020603050405020304" pitchFamily="18" charset="0"/>
            </a:endParaRPr>
          </a:p>
          <a:p>
            <a:pPr marL="342900" indent="-342900">
              <a:buFont typeface="Symbol" panose="05050102010706020507" pitchFamily="18" charset="2"/>
              <a:buChar char=""/>
            </a:pPr>
            <a:endParaRPr lang="en-GB" sz="1600" dirty="0">
              <a:latin typeface="Century Gothic" panose="020B0502020202020204" pitchFamily="34" charset="0"/>
              <a:ea typeface="Times New Roman" panose="02020603050405020304" pitchFamily="18" charset="0"/>
            </a:endParaRPr>
          </a:p>
          <a:p>
            <a:pPr marL="342900" indent="-342900">
              <a:buFont typeface="Symbol" panose="05050102010706020507" pitchFamily="18" charset="2"/>
              <a:buChar char=""/>
            </a:pPr>
            <a:endParaRPr lang="en-GB" sz="1600" dirty="0">
              <a:latin typeface="Century Gothic" panose="020B0502020202020204" pitchFamily="34" charset="0"/>
              <a:ea typeface="Times New Roman" panose="02020603050405020304" pitchFamily="18" charset="0"/>
            </a:endParaRPr>
          </a:p>
          <a:p>
            <a:pPr marL="342900" indent="-342900">
              <a:buFont typeface="Symbol" panose="05050102010706020507" pitchFamily="18" charset="2"/>
              <a:buChar char=""/>
            </a:pPr>
            <a:endParaRPr lang="en-GB" sz="1600" dirty="0">
              <a:latin typeface="Century Gothic" panose="020B0502020202020204" pitchFamily="34" charset="0"/>
              <a:ea typeface="Times New Roman" panose="02020603050405020304" pitchFamily="18" charset="0"/>
            </a:endParaRPr>
          </a:p>
          <a:p>
            <a:pPr marL="342900" indent="-342900">
              <a:buFont typeface="Symbol" panose="05050102010706020507" pitchFamily="18" charset="2"/>
              <a:buChar char=""/>
            </a:pPr>
            <a:endParaRPr lang="en-GB" sz="1600" dirty="0">
              <a:latin typeface="Century Gothic" panose="020B0502020202020204" pitchFamily="34" charset="0"/>
              <a:ea typeface="Times New Roman" panose="02020603050405020304" pitchFamily="18" charset="0"/>
            </a:endParaRPr>
          </a:p>
          <a:p>
            <a:pPr marL="342900" indent="-342900">
              <a:buFont typeface="Symbol" panose="05050102010706020507" pitchFamily="18" charset="2"/>
              <a:buChar char=""/>
            </a:pPr>
            <a:endParaRPr lang="en-GB" sz="1600" dirty="0">
              <a:latin typeface="Century Gothic" panose="020B0502020202020204" pitchFamily="34" charset="0"/>
              <a:ea typeface="Times New Roman" panose="02020603050405020304" pitchFamily="18" charset="0"/>
            </a:endParaRPr>
          </a:p>
        </p:txBody>
      </p:sp>
      <p:pic>
        <p:nvPicPr>
          <p:cNvPr id="7" name="Picture 4" descr="Image result for wales seaside">
            <a:extLst>
              <a:ext uri="{FF2B5EF4-FFF2-40B4-BE49-F238E27FC236}">
                <a16:creationId xmlns:a16="http://schemas.microsoft.com/office/drawing/2014/main" id="{9BC639A8-7DD3-4CFA-917A-2861ABF21E0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62"/>
          <a:stretch/>
        </p:blipFill>
        <p:spPr bwMode="auto">
          <a:xfrm>
            <a:off x="-1731" y="505753"/>
            <a:ext cx="4772998" cy="6360152"/>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A8297E15-B68E-464F-BA5F-D3964AE135DF}"/>
              </a:ext>
            </a:extLst>
          </p:cNvPr>
          <p:cNvSpPr/>
          <p:nvPr/>
        </p:nvSpPr>
        <p:spPr>
          <a:xfrm>
            <a:off x="6780572" y="4138131"/>
            <a:ext cx="4114780" cy="1293971"/>
          </a:xfrm>
          <a:prstGeom prst="wedgeRoundRectCallout">
            <a:avLst>
              <a:gd name="adj1" fmla="val -60005"/>
              <a:gd name="adj2" fmla="val 27571"/>
              <a:gd name="adj3" fmla="val 16667"/>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“We've got to trust them to know what they've got to do - we don't know. If they say, 'We've got to do this, this and this', then fair enough - crack on.“</a:t>
            </a:r>
          </a:p>
          <a:p>
            <a:pPr algn="r"/>
            <a:r>
              <a:rPr lang="en-GB" sz="1400" dirty="0">
                <a:latin typeface="Century Gothic" panose="020B0502020202020204" pitchFamily="34" charset="0"/>
              </a:rPr>
              <a:t>NHH customer</a:t>
            </a:r>
          </a:p>
        </p:txBody>
      </p:sp>
    </p:spTree>
    <p:extLst>
      <p:ext uri="{BB962C8B-B14F-4D97-AF65-F5344CB8AC3E}">
        <p14:creationId xmlns:p14="http://schemas.microsoft.com/office/powerpoint/2010/main" val="272792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Planning for the next 25 years: customer expectations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22</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8" name="Rectangle: Rounded Corners 7">
            <a:extLst>
              <a:ext uri="{FF2B5EF4-FFF2-40B4-BE49-F238E27FC236}">
                <a16:creationId xmlns:a16="http://schemas.microsoft.com/office/drawing/2014/main" id="{2A7452ED-6D17-4A52-A365-E2E5004058A5}"/>
              </a:ext>
            </a:extLst>
          </p:cNvPr>
          <p:cNvSpPr/>
          <p:nvPr/>
        </p:nvSpPr>
        <p:spPr>
          <a:xfrm>
            <a:off x="6263997" y="1772816"/>
            <a:ext cx="2880319" cy="648072"/>
          </a:xfrm>
          <a:prstGeom prst="roundRect">
            <a:avLst/>
          </a:prstGeom>
          <a:solidFill>
            <a:schemeClr val="accent3">
              <a:lumMod val="20000"/>
              <a:lumOff val="80000"/>
            </a:schemeClr>
          </a:solidFill>
        </p:spPr>
        <p:txBody>
          <a:bodyPr wrap="square" rtlCol="0" anchor="ctr">
            <a:noAutofit/>
          </a:bodyPr>
          <a:lstStyle/>
          <a:p>
            <a:pPr algn="ctr"/>
            <a:r>
              <a:rPr lang="en-GB" sz="1600" b="1" dirty="0">
                <a:latin typeface="Century Gothic" panose="020B0502020202020204" pitchFamily="34" charset="0"/>
              </a:rPr>
              <a:t>Plan for the long term</a:t>
            </a:r>
            <a:endParaRPr lang="en-GB" sz="1600" dirty="0">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F611B7FD-F398-4CF6-AE02-A9A208FA5B68}"/>
              </a:ext>
            </a:extLst>
          </p:cNvPr>
          <p:cNvSpPr/>
          <p:nvPr/>
        </p:nvSpPr>
        <p:spPr>
          <a:xfrm>
            <a:off x="7608167" y="2852936"/>
            <a:ext cx="2880319" cy="648072"/>
          </a:xfrm>
          <a:prstGeom prst="roundRect">
            <a:avLst/>
          </a:prstGeom>
          <a:solidFill>
            <a:schemeClr val="accent1">
              <a:lumMod val="20000"/>
              <a:lumOff val="80000"/>
            </a:schemeClr>
          </a:solidFill>
        </p:spPr>
        <p:txBody>
          <a:bodyPr wrap="square" rtlCol="0" anchor="ctr">
            <a:noAutofit/>
          </a:bodyPr>
          <a:lstStyle/>
          <a:p>
            <a:pPr algn="ctr"/>
            <a:r>
              <a:rPr lang="en-GB" sz="1600" b="1" dirty="0">
                <a:latin typeface="Century Gothic" panose="020B0502020202020204" pitchFamily="34" charset="0"/>
              </a:rPr>
              <a:t>Educate customers</a:t>
            </a:r>
            <a:endParaRPr lang="en-GB" sz="1600" dirty="0">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53704015-9294-4B2A-89E4-E030C478D39D}"/>
              </a:ext>
            </a:extLst>
          </p:cNvPr>
          <p:cNvSpPr/>
          <p:nvPr/>
        </p:nvSpPr>
        <p:spPr>
          <a:xfrm>
            <a:off x="7608168" y="5013176"/>
            <a:ext cx="2880319" cy="648072"/>
          </a:xfrm>
          <a:prstGeom prst="roundRect">
            <a:avLst/>
          </a:prstGeom>
          <a:solidFill>
            <a:schemeClr val="accent1">
              <a:lumMod val="40000"/>
              <a:lumOff val="60000"/>
            </a:schemeClr>
          </a:solidFill>
        </p:spPr>
        <p:txBody>
          <a:bodyPr wrap="square" rtlCol="0" anchor="ctr">
            <a:noAutofit/>
          </a:bodyPr>
          <a:lstStyle/>
          <a:p>
            <a:pPr algn="ctr"/>
            <a:r>
              <a:rPr lang="en-GB" sz="1600" b="1" dirty="0">
                <a:latin typeface="Century Gothic" panose="020B0502020202020204" pitchFamily="34" charset="0"/>
              </a:rPr>
              <a:t>Lobby for legislative change</a:t>
            </a:r>
            <a:endParaRPr lang="en-GB" sz="1600" dirty="0">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id="{0B3D4C45-D1F2-4DDE-976C-86F6345C1FEC}"/>
              </a:ext>
            </a:extLst>
          </p:cNvPr>
          <p:cNvSpPr/>
          <p:nvPr/>
        </p:nvSpPr>
        <p:spPr>
          <a:xfrm>
            <a:off x="4763852" y="6093296"/>
            <a:ext cx="2880319" cy="648072"/>
          </a:xfrm>
          <a:prstGeom prst="roundRect">
            <a:avLst/>
          </a:prstGeom>
          <a:solidFill>
            <a:schemeClr val="accent3">
              <a:lumMod val="60000"/>
              <a:lumOff val="40000"/>
            </a:schemeClr>
          </a:solidFill>
        </p:spPr>
        <p:txBody>
          <a:bodyPr wrap="square" rtlCol="0" anchor="ctr">
            <a:noAutofit/>
          </a:bodyPr>
          <a:lstStyle/>
          <a:p>
            <a:pPr algn="ctr"/>
            <a:r>
              <a:rPr lang="en-GB" sz="1600" b="1" dirty="0">
                <a:latin typeface="Century Gothic" panose="020B0502020202020204" pitchFamily="34" charset="0"/>
              </a:rPr>
              <a:t>Make the most of technology</a:t>
            </a:r>
            <a:endParaRPr lang="en-GB" sz="1600" dirty="0">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708BCD70-D2A3-4A39-8A8B-588DBEDE11AE}"/>
              </a:ext>
            </a:extLst>
          </p:cNvPr>
          <p:cNvSpPr/>
          <p:nvPr/>
        </p:nvSpPr>
        <p:spPr>
          <a:xfrm>
            <a:off x="1673045" y="3933056"/>
            <a:ext cx="2880319" cy="648072"/>
          </a:xfrm>
          <a:prstGeom prst="roundRect">
            <a:avLst/>
          </a:prstGeom>
          <a:solidFill>
            <a:schemeClr val="accent1"/>
          </a:solidFill>
        </p:spPr>
        <p:txBody>
          <a:bodyPr wrap="square" rtlCol="0" anchor="ctr">
            <a:noAutofit/>
          </a:bodyPr>
          <a:lstStyle/>
          <a:p>
            <a:pPr algn="ctr"/>
            <a:r>
              <a:rPr lang="en-GB" sz="1600" b="1" dirty="0">
                <a:solidFill>
                  <a:srgbClr val="FFFFFF"/>
                </a:solidFill>
                <a:latin typeface="Century Gothic" panose="020B0502020202020204" pitchFamily="34" charset="0"/>
              </a:rPr>
              <a:t>Work with other organisations</a:t>
            </a:r>
            <a:endParaRPr lang="en-GB" sz="1600" dirty="0">
              <a:solidFill>
                <a:srgbClr val="FFFFFF"/>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0F212934-2213-42AB-A39E-961AD7D42000}"/>
              </a:ext>
            </a:extLst>
          </p:cNvPr>
          <p:cNvSpPr/>
          <p:nvPr/>
        </p:nvSpPr>
        <p:spPr>
          <a:xfrm>
            <a:off x="2030607" y="2877398"/>
            <a:ext cx="2880319" cy="648072"/>
          </a:xfrm>
          <a:prstGeom prst="roundRect">
            <a:avLst/>
          </a:prstGeom>
          <a:solidFill>
            <a:schemeClr val="accent1">
              <a:lumMod val="75000"/>
            </a:schemeClr>
          </a:solidFill>
        </p:spPr>
        <p:txBody>
          <a:bodyPr wrap="square" rtlCol="0" anchor="ctr">
            <a:noAutofit/>
          </a:bodyPr>
          <a:lstStyle/>
          <a:p>
            <a:pPr algn="ctr"/>
            <a:r>
              <a:rPr lang="en-GB" sz="1600" b="1" dirty="0">
                <a:solidFill>
                  <a:srgbClr val="FFFFFF"/>
                </a:solidFill>
                <a:latin typeface="Century Gothic" panose="020B0502020202020204" pitchFamily="34" charset="0"/>
              </a:rPr>
              <a:t>Ensure value for money</a:t>
            </a:r>
            <a:endParaRPr lang="en-GB" sz="1600" dirty="0">
              <a:solidFill>
                <a:srgbClr val="FFFFFF"/>
              </a:solidFill>
              <a:latin typeface="Century Gothic" panose="020B0502020202020204" pitchFamily="34" charset="0"/>
            </a:endParaRPr>
          </a:p>
        </p:txBody>
      </p:sp>
      <p:sp>
        <p:nvSpPr>
          <p:cNvPr id="2" name="Rectangle 1">
            <a:extLst>
              <a:ext uri="{FF2B5EF4-FFF2-40B4-BE49-F238E27FC236}">
                <a16:creationId xmlns:a16="http://schemas.microsoft.com/office/drawing/2014/main" id="{4F9ABA8B-6588-4EA0-A5A8-326A1D957335}"/>
              </a:ext>
            </a:extLst>
          </p:cNvPr>
          <p:cNvSpPr/>
          <p:nvPr/>
        </p:nvSpPr>
        <p:spPr>
          <a:xfrm>
            <a:off x="479376" y="581779"/>
            <a:ext cx="11449272" cy="584775"/>
          </a:xfrm>
          <a:prstGeom prst="rect">
            <a:avLst/>
          </a:prstGeom>
        </p:spPr>
        <p:txBody>
          <a:bodyPr wrap="square">
            <a:spAutoFit/>
          </a:bodyPr>
          <a:lstStyle/>
          <a:p>
            <a:pPr lvl="0">
              <a:spcAft>
                <a:spcPts val="0"/>
              </a:spcAft>
            </a:pPr>
            <a:r>
              <a:rPr lang="en-GB" sz="1600" dirty="0">
                <a:latin typeface="Century Gothic" panose="020B0502020202020204" pitchFamily="34" charset="0"/>
                <a:ea typeface="Times New Roman" panose="02020603050405020304" pitchFamily="18" charset="0"/>
              </a:rPr>
              <a:t>Once informed about likely future challenges for the network and about the fact that DCWW is developing a 25-year plan, customers outline a set of broad expectations. </a:t>
            </a:r>
            <a:endParaRPr lang="en-GB" sz="1600" b="1" dirty="0">
              <a:latin typeface="Century Gothic" panose="020B0502020202020204" pitchFamily="34" charset="0"/>
              <a:ea typeface="Times New Roman" panose="02020603050405020304" pitchFamily="18" charset="0"/>
            </a:endParaRPr>
          </a:p>
        </p:txBody>
      </p:sp>
      <p:sp>
        <p:nvSpPr>
          <p:cNvPr id="34" name="Rectangle: Rounded Corners 33">
            <a:extLst>
              <a:ext uri="{FF2B5EF4-FFF2-40B4-BE49-F238E27FC236}">
                <a16:creationId xmlns:a16="http://schemas.microsoft.com/office/drawing/2014/main" id="{03BE059B-7392-472D-99EB-F32B1FC5CC4E}"/>
              </a:ext>
            </a:extLst>
          </p:cNvPr>
          <p:cNvSpPr/>
          <p:nvPr/>
        </p:nvSpPr>
        <p:spPr>
          <a:xfrm>
            <a:off x="7974631" y="3933056"/>
            <a:ext cx="2880319" cy="648072"/>
          </a:xfrm>
          <a:prstGeom prst="roundRect">
            <a:avLst/>
          </a:prstGeom>
          <a:solidFill>
            <a:schemeClr val="accent3">
              <a:lumMod val="40000"/>
              <a:lumOff val="60000"/>
            </a:schemeClr>
          </a:solidFill>
        </p:spPr>
        <p:txBody>
          <a:bodyPr wrap="square" rtlCol="0" anchor="ctr">
            <a:noAutofit/>
          </a:bodyPr>
          <a:lstStyle/>
          <a:p>
            <a:pPr algn="ctr"/>
            <a:r>
              <a:rPr lang="en-GB" sz="1600" b="1" dirty="0">
                <a:latin typeface="Century Gothic" panose="020B0502020202020204" pitchFamily="34" charset="0"/>
              </a:rPr>
              <a:t>Prevent flooding</a:t>
            </a:r>
            <a:endParaRPr lang="en-GB" sz="1600" dirty="0">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A1307269-4E6B-439C-9B96-F471E7D2289D}"/>
              </a:ext>
            </a:extLst>
          </p:cNvPr>
          <p:cNvSpPr/>
          <p:nvPr/>
        </p:nvSpPr>
        <p:spPr>
          <a:xfrm>
            <a:off x="2039507" y="5013176"/>
            <a:ext cx="2880319" cy="648072"/>
          </a:xfrm>
          <a:prstGeom prst="roundRect">
            <a:avLst/>
          </a:prstGeom>
          <a:solidFill>
            <a:schemeClr val="accent1">
              <a:lumMod val="60000"/>
              <a:lumOff val="40000"/>
            </a:schemeClr>
          </a:solidFill>
        </p:spPr>
        <p:txBody>
          <a:bodyPr wrap="square" rtlCol="0" anchor="ctr">
            <a:noAutofit/>
          </a:bodyPr>
          <a:lstStyle/>
          <a:p>
            <a:pPr algn="ctr"/>
            <a:r>
              <a:rPr lang="en-GB" sz="1600" b="1" dirty="0">
                <a:solidFill>
                  <a:srgbClr val="FFFFFF"/>
                </a:solidFill>
                <a:latin typeface="Century Gothic" panose="020B0502020202020204" pitchFamily="34" charset="0"/>
              </a:rPr>
              <a:t>Act in an environmentally friendly way</a:t>
            </a:r>
            <a:endParaRPr lang="en-GB" sz="1600" dirty="0">
              <a:solidFill>
                <a:srgbClr val="FFFFFF"/>
              </a:solidFill>
              <a:latin typeface="Century Gothic" panose="020B0502020202020204" pitchFamily="34" charset="0"/>
            </a:endParaRPr>
          </a:p>
        </p:txBody>
      </p:sp>
      <p:sp>
        <p:nvSpPr>
          <p:cNvPr id="38" name="Rectangle: Rounded Corners 37">
            <a:extLst>
              <a:ext uri="{FF2B5EF4-FFF2-40B4-BE49-F238E27FC236}">
                <a16:creationId xmlns:a16="http://schemas.microsoft.com/office/drawing/2014/main" id="{E3B1DC4F-7FC1-49AE-B808-530BEFDE5729}"/>
              </a:ext>
            </a:extLst>
          </p:cNvPr>
          <p:cNvSpPr/>
          <p:nvPr/>
        </p:nvSpPr>
        <p:spPr>
          <a:xfrm>
            <a:off x="3045448" y="1772816"/>
            <a:ext cx="2880319" cy="648072"/>
          </a:xfrm>
          <a:prstGeom prst="roundRect">
            <a:avLst/>
          </a:prstGeom>
          <a:solidFill>
            <a:schemeClr val="accent1">
              <a:lumMod val="50000"/>
            </a:schemeClr>
          </a:solidFill>
        </p:spPr>
        <p:txBody>
          <a:bodyPr wrap="square" rtlCol="0" anchor="ctr">
            <a:noAutofit/>
          </a:bodyPr>
          <a:lstStyle/>
          <a:p>
            <a:pPr algn="ctr"/>
            <a:r>
              <a:rPr lang="en-GB" sz="1600" b="1" dirty="0">
                <a:solidFill>
                  <a:srgbClr val="FFFFFF"/>
                </a:solidFill>
                <a:latin typeface="Century Gothic" panose="020B0502020202020204" pitchFamily="34" charset="0"/>
              </a:rPr>
              <a:t>Account for regional variation</a:t>
            </a:r>
            <a:endParaRPr lang="en-GB" sz="1600" dirty="0">
              <a:solidFill>
                <a:srgbClr val="FFFFFF"/>
              </a:solidFill>
              <a:latin typeface="Century Gothic" panose="020B0502020202020204" pitchFamily="34" charset="0"/>
            </a:endParaRPr>
          </a:p>
        </p:txBody>
      </p:sp>
      <p:sp>
        <p:nvSpPr>
          <p:cNvPr id="3" name="Oval 2">
            <a:extLst>
              <a:ext uri="{FF2B5EF4-FFF2-40B4-BE49-F238E27FC236}">
                <a16:creationId xmlns:a16="http://schemas.microsoft.com/office/drawing/2014/main" id="{365791FF-87E0-4EE2-B427-C3D88A4D0A9E}"/>
              </a:ext>
            </a:extLst>
          </p:cNvPr>
          <p:cNvSpPr>
            <a:spLocks noChangeAspect="1"/>
          </p:cNvSpPr>
          <p:nvPr/>
        </p:nvSpPr>
        <p:spPr>
          <a:xfrm>
            <a:off x="4736748" y="2737507"/>
            <a:ext cx="3054498" cy="3053386"/>
          </a:xfrm>
          <a:prstGeom prst="ellipse">
            <a:avLst/>
          </a:prstGeom>
          <a:solidFill>
            <a:schemeClr val="bg1"/>
          </a:solidFill>
        </p:spPr>
        <p:txBody>
          <a:bodyPr wrap="square" rtlCol="0" anchor="ctr">
            <a:noAutofit/>
          </a:bodyPr>
          <a:lstStyle/>
          <a:p>
            <a:pPr algn="ctr"/>
            <a:r>
              <a:rPr lang="en-GB" sz="2000" b="1" dirty="0">
                <a:latin typeface="Century Gothic" panose="020B0502020202020204" pitchFamily="34" charset="0"/>
              </a:rPr>
              <a:t>Customer expectations for their drainage and wastewater service for the next 25 years</a:t>
            </a:r>
          </a:p>
        </p:txBody>
      </p:sp>
    </p:spTree>
    <p:extLst>
      <p:ext uri="{BB962C8B-B14F-4D97-AF65-F5344CB8AC3E}">
        <p14:creationId xmlns:p14="http://schemas.microsoft.com/office/powerpoint/2010/main" val="3052956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Planning for the next 25 years: customer expectations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23</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8" name="Rectangle: Rounded Corners 7">
            <a:extLst>
              <a:ext uri="{FF2B5EF4-FFF2-40B4-BE49-F238E27FC236}">
                <a16:creationId xmlns:a16="http://schemas.microsoft.com/office/drawing/2014/main" id="{2A7452ED-6D17-4A52-A365-E2E5004058A5}"/>
              </a:ext>
            </a:extLst>
          </p:cNvPr>
          <p:cNvSpPr/>
          <p:nvPr/>
        </p:nvSpPr>
        <p:spPr>
          <a:xfrm>
            <a:off x="539045" y="1047050"/>
            <a:ext cx="2880319" cy="648072"/>
          </a:xfrm>
          <a:prstGeom prst="roundRect">
            <a:avLst/>
          </a:prstGeom>
          <a:solidFill>
            <a:schemeClr val="accent3">
              <a:lumMod val="20000"/>
              <a:lumOff val="80000"/>
            </a:schemeClr>
          </a:solidFill>
        </p:spPr>
        <p:txBody>
          <a:bodyPr wrap="square" rtlCol="0" anchor="ctr">
            <a:noAutofit/>
          </a:bodyPr>
          <a:lstStyle/>
          <a:p>
            <a:pPr algn="ctr"/>
            <a:r>
              <a:rPr lang="en-GB" sz="1600" b="1" dirty="0">
                <a:latin typeface="Century Gothic" panose="020B0502020202020204" pitchFamily="34" charset="0"/>
              </a:rPr>
              <a:t>Plan for the long term</a:t>
            </a:r>
            <a:endParaRPr lang="en-GB" sz="1600" dirty="0">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F611B7FD-F398-4CF6-AE02-A9A208FA5B68}"/>
              </a:ext>
            </a:extLst>
          </p:cNvPr>
          <p:cNvSpPr/>
          <p:nvPr/>
        </p:nvSpPr>
        <p:spPr>
          <a:xfrm>
            <a:off x="4655407" y="1047050"/>
            <a:ext cx="2880319" cy="648072"/>
          </a:xfrm>
          <a:prstGeom prst="roundRect">
            <a:avLst/>
          </a:prstGeom>
          <a:solidFill>
            <a:schemeClr val="accent1">
              <a:lumMod val="20000"/>
              <a:lumOff val="80000"/>
            </a:schemeClr>
          </a:solidFill>
        </p:spPr>
        <p:txBody>
          <a:bodyPr wrap="square" rtlCol="0" anchor="ctr">
            <a:noAutofit/>
          </a:bodyPr>
          <a:lstStyle/>
          <a:p>
            <a:pPr algn="ctr"/>
            <a:r>
              <a:rPr lang="en-GB" sz="1600" b="1" dirty="0">
                <a:latin typeface="Century Gothic" panose="020B0502020202020204" pitchFamily="34" charset="0"/>
              </a:rPr>
              <a:t>Educate customers</a:t>
            </a:r>
            <a:endParaRPr lang="en-GB" sz="1600" dirty="0">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03BE059B-7392-472D-99EB-F32B1FC5CC4E}"/>
              </a:ext>
            </a:extLst>
          </p:cNvPr>
          <p:cNvSpPr/>
          <p:nvPr/>
        </p:nvSpPr>
        <p:spPr>
          <a:xfrm>
            <a:off x="8771770" y="1053038"/>
            <a:ext cx="2880319" cy="648072"/>
          </a:xfrm>
          <a:prstGeom prst="roundRect">
            <a:avLst/>
          </a:prstGeom>
          <a:solidFill>
            <a:schemeClr val="accent3">
              <a:lumMod val="40000"/>
              <a:lumOff val="60000"/>
            </a:schemeClr>
          </a:solidFill>
        </p:spPr>
        <p:txBody>
          <a:bodyPr wrap="square" rtlCol="0" anchor="ctr">
            <a:noAutofit/>
          </a:bodyPr>
          <a:lstStyle/>
          <a:p>
            <a:pPr algn="ctr"/>
            <a:r>
              <a:rPr lang="en-GB" sz="1600" b="1" dirty="0">
                <a:latin typeface="Century Gothic" panose="020B0502020202020204" pitchFamily="34" charset="0"/>
              </a:rPr>
              <a:t>Prevent flooding</a:t>
            </a:r>
            <a:endParaRPr lang="en-GB" sz="1600" dirty="0">
              <a:latin typeface="Century Gothic" panose="020B0502020202020204" pitchFamily="34" charset="0"/>
            </a:endParaRPr>
          </a:p>
        </p:txBody>
      </p:sp>
      <p:sp>
        <p:nvSpPr>
          <p:cNvPr id="26" name="Rectangle 25">
            <a:extLst>
              <a:ext uri="{FF2B5EF4-FFF2-40B4-BE49-F238E27FC236}">
                <a16:creationId xmlns:a16="http://schemas.microsoft.com/office/drawing/2014/main" id="{10E15CE1-1C14-4CCE-BC76-2E4587C8F360}"/>
              </a:ext>
            </a:extLst>
          </p:cNvPr>
          <p:cNvSpPr/>
          <p:nvPr/>
        </p:nvSpPr>
        <p:spPr>
          <a:xfrm>
            <a:off x="-24680" y="1840853"/>
            <a:ext cx="4007767" cy="2554545"/>
          </a:xfrm>
          <a:prstGeom prst="rect">
            <a:avLst/>
          </a:prstGeom>
        </p:spPr>
        <p:txBody>
          <a:bodyPr wrap="square">
            <a:spAutoFit/>
          </a:bodyPr>
          <a:lstStyle/>
          <a:p>
            <a:pPr marL="93663" lvl="1">
              <a:spcAft>
                <a:spcPts val="0"/>
              </a:spcAft>
            </a:pPr>
            <a:r>
              <a:rPr lang="en-GB" sz="1600" b="1" dirty="0">
                <a:latin typeface="Century Gothic" panose="020B0502020202020204" pitchFamily="34" charset="0"/>
                <a:ea typeface="Times New Roman" panose="02020603050405020304" pitchFamily="18" charset="0"/>
              </a:rPr>
              <a:t>Customers want DCWW to take a long-term view on what is right for the network and for customers. </a:t>
            </a:r>
          </a:p>
          <a:p>
            <a:pPr marL="379413" lvl="1"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Customers often frame this in moral terms, with DCWW seen as custodians of our water and wastewater system for future generations. </a:t>
            </a:r>
          </a:p>
          <a:p>
            <a:pPr marL="379413" lvl="1"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Customers say they want DCWW to prioritise prevention over cure.</a:t>
            </a:r>
            <a:endParaRPr lang="en-GB" sz="2000" dirty="0">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C44F1B24-D117-4DE2-8C67-EB9158D84D10}"/>
              </a:ext>
            </a:extLst>
          </p:cNvPr>
          <p:cNvSpPr/>
          <p:nvPr/>
        </p:nvSpPr>
        <p:spPr>
          <a:xfrm>
            <a:off x="4091684" y="1772817"/>
            <a:ext cx="4007767" cy="2800767"/>
          </a:xfrm>
          <a:prstGeom prst="rect">
            <a:avLst/>
          </a:prstGeom>
        </p:spPr>
        <p:txBody>
          <a:bodyPr wrap="square">
            <a:spAutoFit/>
          </a:bodyPr>
          <a:lstStyle/>
          <a:p>
            <a:pPr marL="93663" lvl="1">
              <a:spcAft>
                <a:spcPts val="0"/>
              </a:spcAft>
            </a:pPr>
            <a:r>
              <a:rPr lang="en-GB" sz="1600" b="1" dirty="0">
                <a:latin typeface="Century Gothic" panose="020B0502020202020204" pitchFamily="34" charset="0"/>
                <a:ea typeface="Times New Roman" panose="02020603050405020304" pitchFamily="18" charset="0"/>
              </a:rPr>
              <a:t>Many are shocked by the information presented during the workshops about the challenges facing the wastewater system. </a:t>
            </a:r>
          </a:p>
          <a:p>
            <a:pPr marL="379413" lvl="1"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They think more should be done to educate the wider public about the need for action. </a:t>
            </a:r>
          </a:p>
          <a:p>
            <a:pPr marL="379413" lvl="1"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They also want DCWW to tell customers what they can do individually to help tackle the problems identified.</a:t>
            </a:r>
            <a:endParaRPr lang="en-GB" sz="2000" dirty="0">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72B797BD-FDEC-4EF4-AF97-928C47068FC2}"/>
              </a:ext>
            </a:extLst>
          </p:cNvPr>
          <p:cNvSpPr/>
          <p:nvPr/>
        </p:nvSpPr>
        <p:spPr>
          <a:xfrm>
            <a:off x="8208045" y="1772816"/>
            <a:ext cx="4007767" cy="830997"/>
          </a:xfrm>
          <a:prstGeom prst="rect">
            <a:avLst/>
          </a:prstGeom>
        </p:spPr>
        <p:txBody>
          <a:bodyPr wrap="square">
            <a:spAutoFit/>
          </a:bodyPr>
          <a:lstStyle/>
          <a:p>
            <a:pPr marL="93663" lvl="1">
              <a:spcAft>
                <a:spcPts val="0"/>
              </a:spcAft>
            </a:pPr>
            <a:r>
              <a:rPr lang="en-GB" sz="1600" b="1" dirty="0">
                <a:latin typeface="Century Gothic" panose="020B0502020202020204" pitchFamily="34" charset="0"/>
                <a:ea typeface="Times New Roman" panose="02020603050405020304" pitchFamily="18" charset="0"/>
              </a:rPr>
              <a:t>As already highlighted, this is seen as a key priority, particularly in the context of recent flood events.</a:t>
            </a:r>
            <a:endParaRPr lang="en-GB" sz="2000" b="1" dirty="0">
              <a:latin typeface="Calibri" panose="020F0502020204030204" pitchFamily="34" charset="0"/>
              <a:ea typeface="Calibri" panose="020F0502020204030204" pitchFamily="34" charset="0"/>
            </a:endParaRPr>
          </a:p>
        </p:txBody>
      </p:sp>
      <p:sp>
        <p:nvSpPr>
          <p:cNvPr id="29" name="Speech Bubble: Rectangle with Corners Rounded 28">
            <a:extLst>
              <a:ext uri="{FF2B5EF4-FFF2-40B4-BE49-F238E27FC236}">
                <a16:creationId xmlns:a16="http://schemas.microsoft.com/office/drawing/2014/main" id="{4CDA60EA-2330-4F53-9AC8-EE9475FC2C26}"/>
              </a:ext>
            </a:extLst>
          </p:cNvPr>
          <p:cNvSpPr/>
          <p:nvPr/>
        </p:nvSpPr>
        <p:spPr>
          <a:xfrm>
            <a:off x="8514474" y="3557594"/>
            <a:ext cx="3394907" cy="1532334"/>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“We should have a system where it's absolutely impossible for sewage to float back up. There's no real excuse for raw sewage to be coming back up really.“</a:t>
            </a:r>
          </a:p>
          <a:p>
            <a:pPr algn="r"/>
            <a:r>
              <a:rPr lang="en-GB" sz="1400" dirty="0">
                <a:latin typeface="Century Gothic" panose="020B0502020202020204" pitchFamily="34" charset="0"/>
              </a:rPr>
              <a:t>HH customer</a:t>
            </a:r>
          </a:p>
        </p:txBody>
      </p:sp>
      <p:sp>
        <p:nvSpPr>
          <p:cNvPr id="15" name="Speech Bubble: Rectangle with Corners Rounded 14">
            <a:extLst>
              <a:ext uri="{FF2B5EF4-FFF2-40B4-BE49-F238E27FC236}">
                <a16:creationId xmlns:a16="http://schemas.microsoft.com/office/drawing/2014/main" id="{191617F5-3EA4-4322-9D0A-060F5445B099}"/>
              </a:ext>
            </a:extLst>
          </p:cNvPr>
          <p:cNvSpPr/>
          <p:nvPr/>
        </p:nvSpPr>
        <p:spPr>
          <a:xfrm>
            <a:off x="281749" y="4687238"/>
            <a:ext cx="3394907" cy="1055608"/>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“Something needs to be done with a long-term view in mind to fix the long-term problem.”</a:t>
            </a:r>
          </a:p>
          <a:p>
            <a:pPr algn="r"/>
            <a:r>
              <a:rPr lang="en-GB" sz="1400" dirty="0">
                <a:latin typeface="Century Gothic" panose="020B0502020202020204" pitchFamily="34" charset="0"/>
              </a:rPr>
              <a:t>HH customer</a:t>
            </a:r>
          </a:p>
        </p:txBody>
      </p:sp>
      <p:sp>
        <p:nvSpPr>
          <p:cNvPr id="17" name="Speech Bubble: Rectangle with Corners Rounded 16">
            <a:extLst>
              <a:ext uri="{FF2B5EF4-FFF2-40B4-BE49-F238E27FC236}">
                <a16:creationId xmlns:a16="http://schemas.microsoft.com/office/drawing/2014/main" id="{5F76124C-96EC-4600-B642-0F129282A4F2}"/>
              </a:ext>
            </a:extLst>
          </p:cNvPr>
          <p:cNvSpPr/>
          <p:nvPr/>
        </p:nvSpPr>
        <p:spPr>
          <a:xfrm>
            <a:off x="4398112" y="5073471"/>
            <a:ext cx="3394907" cy="1055608"/>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“[Welsh Water] needs to communicate to make more people aware of what’s going on.”</a:t>
            </a:r>
          </a:p>
          <a:p>
            <a:pPr algn="r"/>
            <a:r>
              <a:rPr lang="en-GB" sz="1400" dirty="0">
                <a:latin typeface="Century Gothic" panose="020B0502020202020204" pitchFamily="34" charset="0"/>
              </a:rPr>
              <a:t>HH customer</a:t>
            </a:r>
          </a:p>
        </p:txBody>
      </p:sp>
      <p:sp>
        <p:nvSpPr>
          <p:cNvPr id="18" name="Rectangle 17">
            <a:extLst>
              <a:ext uri="{FF2B5EF4-FFF2-40B4-BE49-F238E27FC236}">
                <a16:creationId xmlns:a16="http://schemas.microsoft.com/office/drawing/2014/main" id="{1BD1F1D9-AB63-4D03-862A-C2C2024D85F9}"/>
              </a:ext>
            </a:extLst>
          </p:cNvPr>
          <p:cNvSpPr>
            <a:spLocks noChangeAspect="1"/>
          </p:cNvSpPr>
          <p:nvPr/>
        </p:nvSpPr>
        <p:spPr>
          <a:xfrm>
            <a:off x="281749" y="534681"/>
            <a:ext cx="11627632" cy="518055"/>
          </a:xfrm>
          <a:prstGeom prst="rect">
            <a:avLst/>
          </a:prstGeom>
          <a:solidFill>
            <a:schemeClr val="bg1"/>
          </a:solidFill>
        </p:spPr>
        <p:txBody>
          <a:bodyPr wrap="square" rtlCol="0" anchor="ctr">
            <a:noAutofit/>
          </a:bodyPr>
          <a:lstStyle/>
          <a:p>
            <a:pPr algn="ctr"/>
            <a:r>
              <a:rPr lang="en-GB" sz="2000" b="1" dirty="0">
                <a:latin typeface="Century Gothic" panose="020B0502020202020204" pitchFamily="34" charset="0"/>
              </a:rPr>
              <a:t>Customer expectations for their drainage and wastewater service for the next 25 years (1/3)</a:t>
            </a:r>
          </a:p>
        </p:txBody>
      </p:sp>
    </p:spTree>
    <p:extLst>
      <p:ext uri="{BB962C8B-B14F-4D97-AF65-F5344CB8AC3E}">
        <p14:creationId xmlns:p14="http://schemas.microsoft.com/office/powerpoint/2010/main" val="937370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Planning for the next 25 years: customer expectations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24</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26" name="Rectangle 25">
            <a:extLst>
              <a:ext uri="{FF2B5EF4-FFF2-40B4-BE49-F238E27FC236}">
                <a16:creationId xmlns:a16="http://schemas.microsoft.com/office/drawing/2014/main" id="{10E15CE1-1C14-4CCE-BC76-2E4587C8F360}"/>
              </a:ext>
            </a:extLst>
          </p:cNvPr>
          <p:cNvSpPr/>
          <p:nvPr/>
        </p:nvSpPr>
        <p:spPr>
          <a:xfrm>
            <a:off x="-24680" y="1840853"/>
            <a:ext cx="4007767" cy="1569660"/>
          </a:xfrm>
          <a:prstGeom prst="rect">
            <a:avLst/>
          </a:prstGeom>
        </p:spPr>
        <p:txBody>
          <a:bodyPr wrap="square">
            <a:spAutoFit/>
          </a:bodyPr>
          <a:lstStyle/>
          <a:p>
            <a:pPr marL="93663" lvl="1">
              <a:spcAft>
                <a:spcPts val="0"/>
              </a:spcAft>
            </a:pPr>
            <a:r>
              <a:rPr lang="en-GB" sz="1600" b="1" dirty="0">
                <a:latin typeface="Century Gothic" panose="020B0502020202020204" pitchFamily="34" charset="0"/>
                <a:ea typeface="Times New Roman" panose="02020603050405020304" pitchFamily="18" charset="0"/>
              </a:rPr>
              <a:t>Customers are very receptive to the idea that effective change can be achieved through legislative steps.</a:t>
            </a:r>
          </a:p>
          <a:p>
            <a:pPr marL="379413" lvl="1"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Changing building requirements for developers is seen as a key first step.</a:t>
            </a:r>
            <a:endParaRPr lang="en-GB" sz="2000" dirty="0">
              <a:latin typeface="Calibri" panose="020F050202020403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C44F1B24-D117-4DE2-8C67-EB9158D84D10}"/>
              </a:ext>
            </a:extLst>
          </p:cNvPr>
          <p:cNvSpPr/>
          <p:nvPr/>
        </p:nvSpPr>
        <p:spPr>
          <a:xfrm>
            <a:off x="4091684" y="1772817"/>
            <a:ext cx="4007767" cy="3539430"/>
          </a:xfrm>
          <a:prstGeom prst="rect">
            <a:avLst/>
          </a:prstGeom>
        </p:spPr>
        <p:txBody>
          <a:bodyPr wrap="square">
            <a:spAutoFit/>
          </a:bodyPr>
          <a:lstStyle/>
          <a:p>
            <a:pPr marL="93663" lvl="1">
              <a:spcAft>
                <a:spcPts val="0"/>
              </a:spcAft>
            </a:pPr>
            <a:r>
              <a:rPr lang="en-GB" sz="1600" b="1" dirty="0">
                <a:latin typeface="Century Gothic" panose="020B0502020202020204" pitchFamily="34" charset="0"/>
                <a:ea typeface="Times New Roman" panose="02020603050405020304" pitchFamily="18" charset="0"/>
              </a:rPr>
              <a:t>Some customers feel that DCWW is not maximising technological advances for the benefit of the drainage and wastewater network</a:t>
            </a:r>
            <a:r>
              <a:rPr lang="en-GB" sz="1600" dirty="0">
                <a:latin typeface="Century Gothic" panose="020B0502020202020204" pitchFamily="34" charset="0"/>
                <a:ea typeface="Times New Roman" panose="02020603050405020304" pitchFamily="18" charset="0"/>
              </a:rPr>
              <a:t>,</a:t>
            </a:r>
            <a:r>
              <a:rPr lang="en-GB" sz="1600" b="1" dirty="0">
                <a:latin typeface="Century Gothic" panose="020B0502020202020204" pitchFamily="34" charset="0"/>
                <a:ea typeface="Times New Roman" panose="02020603050405020304" pitchFamily="18" charset="0"/>
              </a:rPr>
              <a:t> </a:t>
            </a:r>
            <a:r>
              <a:rPr lang="en-GB" sz="1600" dirty="0">
                <a:latin typeface="Century Gothic" panose="020B0502020202020204" pitchFamily="34" charset="0"/>
                <a:ea typeface="Times New Roman" panose="02020603050405020304" pitchFamily="18" charset="0"/>
              </a:rPr>
              <a:t>based on the information provided during the workshops – specifically the presentation of “using technology” as a future investment option.</a:t>
            </a:r>
          </a:p>
          <a:p>
            <a:pPr marL="379413" lvl="1"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Customers want a smarter sewerage network, as well as early warning systems for flooding, or more intelligent weather monitoring.</a:t>
            </a:r>
            <a:endParaRPr lang="en-GB" sz="2000" dirty="0">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72B797BD-FDEC-4EF4-AF97-928C47068FC2}"/>
              </a:ext>
            </a:extLst>
          </p:cNvPr>
          <p:cNvSpPr/>
          <p:nvPr/>
        </p:nvSpPr>
        <p:spPr>
          <a:xfrm>
            <a:off x="8208045" y="1772816"/>
            <a:ext cx="4007767" cy="2308324"/>
          </a:xfrm>
          <a:prstGeom prst="rect">
            <a:avLst/>
          </a:prstGeom>
        </p:spPr>
        <p:txBody>
          <a:bodyPr wrap="square">
            <a:spAutoFit/>
          </a:bodyPr>
          <a:lstStyle/>
          <a:p>
            <a:pPr marL="93663" lvl="1">
              <a:spcAft>
                <a:spcPts val="0"/>
              </a:spcAft>
            </a:pPr>
            <a:r>
              <a:rPr lang="en-GB" sz="1600" b="1" dirty="0">
                <a:latin typeface="Century Gothic" panose="020B0502020202020204" pitchFamily="34" charset="0"/>
                <a:ea typeface="Times New Roman" panose="02020603050405020304" pitchFamily="18" charset="0"/>
              </a:rPr>
              <a:t>Customers see DCWW as a major environmental player.</a:t>
            </a:r>
            <a:r>
              <a:rPr lang="en-GB" sz="1600" dirty="0">
                <a:latin typeface="Century Gothic" panose="020B0502020202020204" pitchFamily="34" charset="0"/>
                <a:ea typeface="Times New Roman" panose="02020603050405020304" pitchFamily="18" charset="0"/>
              </a:rPr>
              <a:t> </a:t>
            </a:r>
          </a:p>
          <a:p>
            <a:pPr marL="379413" lvl="1"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An expectation that DCWW should take environmentally responsible decisions is often a broader overarching theme of conversations with customers. </a:t>
            </a:r>
          </a:p>
          <a:p>
            <a:pPr marL="379413" lvl="1"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It often underpins the choice of individual investment options.</a:t>
            </a:r>
            <a:endParaRPr lang="en-GB" sz="2000" dirty="0">
              <a:latin typeface="Calibri" panose="020F0502020204030204" pitchFamily="34" charset="0"/>
              <a:ea typeface="Calibri" panose="020F0502020204030204" pitchFamily="34" charset="0"/>
            </a:endParaRPr>
          </a:p>
        </p:txBody>
      </p:sp>
      <p:sp>
        <p:nvSpPr>
          <p:cNvPr id="15" name="Rectangle: Rounded Corners 14">
            <a:extLst>
              <a:ext uri="{FF2B5EF4-FFF2-40B4-BE49-F238E27FC236}">
                <a16:creationId xmlns:a16="http://schemas.microsoft.com/office/drawing/2014/main" id="{3CD9E51F-B418-4C92-9573-0F4169C7FBFD}"/>
              </a:ext>
            </a:extLst>
          </p:cNvPr>
          <p:cNvSpPr/>
          <p:nvPr/>
        </p:nvSpPr>
        <p:spPr>
          <a:xfrm>
            <a:off x="527572" y="1063822"/>
            <a:ext cx="2880319" cy="648072"/>
          </a:xfrm>
          <a:prstGeom prst="roundRect">
            <a:avLst/>
          </a:prstGeom>
          <a:solidFill>
            <a:schemeClr val="accent1">
              <a:lumMod val="40000"/>
              <a:lumOff val="60000"/>
            </a:schemeClr>
          </a:solidFill>
        </p:spPr>
        <p:txBody>
          <a:bodyPr wrap="square" rtlCol="0" anchor="ctr">
            <a:noAutofit/>
          </a:bodyPr>
          <a:lstStyle/>
          <a:p>
            <a:pPr algn="ctr"/>
            <a:r>
              <a:rPr lang="en-GB" sz="1600" b="1" dirty="0">
                <a:solidFill>
                  <a:srgbClr val="FFFFFF"/>
                </a:solidFill>
                <a:latin typeface="Century Gothic" panose="020B0502020202020204" pitchFamily="34" charset="0"/>
              </a:rPr>
              <a:t>Lobby for legislative change</a:t>
            </a:r>
            <a:endParaRPr lang="en-GB" sz="1600" dirty="0">
              <a:solidFill>
                <a:srgbClr val="FFFFFF"/>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1020A4FF-7233-4317-9FFA-62AB2C6575BC}"/>
              </a:ext>
            </a:extLst>
          </p:cNvPr>
          <p:cNvSpPr/>
          <p:nvPr/>
        </p:nvSpPr>
        <p:spPr>
          <a:xfrm>
            <a:off x="4655841" y="1063822"/>
            <a:ext cx="2880319" cy="648072"/>
          </a:xfrm>
          <a:prstGeom prst="roundRect">
            <a:avLst/>
          </a:prstGeom>
          <a:solidFill>
            <a:schemeClr val="accent3">
              <a:lumMod val="60000"/>
              <a:lumOff val="40000"/>
            </a:schemeClr>
          </a:solidFill>
        </p:spPr>
        <p:txBody>
          <a:bodyPr wrap="square" rtlCol="0" anchor="ctr">
            <a:noAutofit/>
          </a:bodyPr>
          <a:lstStyle/>
          <a:p>
            <a:pPr algn="ctr"/>
            <a:r>
              <a:rPr lang="en-GB" sz="1600" b="1" dirty="0">
                <a:solidFill>
                  <a:srgbClr val="FFFFFF"/>
                </a:solidFill>
                <a:latin typeface="Century Gothic" panose="020B0502020202020204" pitchFamily="34" charset="0"/>
              </a:rPr>
              <a:t>Make the most of technology</a:t>
            </a:r>
            <a:endParaRPr lang="en-GB" sz="1600" dirty="0">
              <a:solidFill>
                <a:srgbClr val="FFFFFF"/>
              </a:solidFill>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C2AA6ED9-5FE8-424F-8E65-64281A39F892}"/>
              </a:ext>
            </a:extLst>
          </p:cNvPr>
          <p:cNvSpPr/>
          <p:nvPr/>
        </p:nvSpPr>
        <p:spPr>
          <a:xfrm>
            <a:off x="8808492" y="1076997"/>
            <a:ext cx="2880319" cy="648072"/>
          </a:xfrm>
          <a:prstGeom prst="roundRect">
            <a:avLst/>
          </a:prstGeom>
          <a:solidFill>
            <a:schemeClr val="accent1">
              <a:lumMod val="60000"/>
              <a:lumOff val="40000"/>
            </a:schemeClr>
          </a:solidFill>
        </p:spPr>
        <p:txBody>
          <a:bodyPr wrap="square" rtlCol="0" anchor="ctr">
            <a:noAutofit/>
          </a:bodyPr>
          <a:lstStyle/>
          <a:p>
            <a:pPr algn="ctr"/>
            <a:r>
              <a:rPr lang="en-GB" sz="1600" b="1" dirty="0">
                <a:solidFill>
                  <a:srgbClr val="FFFFFF"/>
                </a:solidFill>
                <a:latin typeface="Century Gothic" panose="020B0502020202020204" pitchFamily="34" charset="0"/>
              </a:rPr>
              <a:t>Act in an environmentally friendly way</a:t>
            </a:r>
            <a:endParaRPr lang="en-GB" sz="1600" dirty="0">
              <a:solidFill>
                <a:srgbClr val="FFFFFF"/>
              </a:solidFill>
              <a:latin typeface="Century Gothic" panose="020B0502020202020204" pitchFamily="34" charset="0"/>
            </a:endParaRPr>
          </a:p>
        </p:txBody>
      </p:sp>
      <p:sp>
        <p:nvSpPr>
          <p:cNvPr id="31" name="Speech Bubble: Rectangle with Corners Rounded 30">
            <a:extLst>
              <a:ext uri="{FF2B5EF4-FFF2-40B4-BE49-F238E27FC236}">
                <a16:creationId xmlns:a16="http://schemas.microsoft.com/office/drawing/2014/main" id="{A282FA8B-5AD6-43C9-B39F-A2A3A3FBB129}"/>
              </a:ext>
            </a:extLst>
          </p:cNvPr>
          <p:cNvSpPr/>
          <p:nvPr/>
        </p:nvSpPr>
        <p:spPr>
          <a:xfrm>
            <a:off x="335360" y="3717032"/>
            <a:ext cx="3239495" cy="1532334"/>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"We need to legislate and say that this is now a legal requirement. There are tons of building regs, and this would just be added in.”</a:t>
            </a:r>
          </a:p>
          <a:p>
            <a:pPr algn="r"/>
            <a:r>
              <a:rPr lang="en-GB" sz="1400" dirty="0">
                <a:latin typeface="Century Gothic" panose="020B0502020202020204" pitchFamily="34" charset="0"/>
              </a:rPr>
              <a:t>HH customer</a:t>
            </a:r>
          </a:p>
        </p:txBody>
      </p:sp>
      <p:sp>
        <p:nvSpPr>
          <p:cNvPr id="20" name="Speech Bubble: Rectangle with Corners Rounded 19">
            <a:extLst>
              <a:ext uri="{FF2B5EF4-FFF2-40B4-BE49-F238E27FC236}">
                <a16:creationId xmlns:a16="http://schemas.microsoft.com/office/drawing/2014/main" id="{95AE7584-AB41-4E07-9A95-9C7223040074}"/>
              </a:ext>
            </a:extLst>
          </p:cNvPr>
          <p:cNvSpPr/>
          <p:nvPr/>
        </p:nvSpPr>
        <p:spPr>
          <a:xfrm>
            <a:off x="8616280" y="4332461"/>
            <a:ext cx="3454958" cy="1770698"/>
          </a:xfrm>
          <a:prstGeom prst="wedgeRoundRectCallout">
            <a:avLst>
              <a:gd name="adj1" fmla="val -7781"/>
              <a:gd name="adj2" fmla="val 59935"/>
              <a:gd name="adj3" fmla="val 16667"/>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"Many businesses [...] have to focus on their environmental footprint, and Welsh Water shouldn't be any different. Their long-term plan should have the environment as one of the top priorities.”</a:t>
            </a:r>
          </a:p>
          <a:p>
            <a:pPr algn="r"/>
            <a:r>
              <a:rPr lang="en-GB" sz="1400" dirty="0">
                <a:latin typeface="Century Gothic" panose="020B0502020202020204" pitchFamily="34" charset="0"/>
              </a:rPr>
              <a:t>HH customer</a:t>
            </a:r>
          </a:p>
        </p:txBody>
      </p:sp>
      <p:sp>
        <p:nvSpPr>
          <p:cNvPr id="29" name="Speech Bubble: Rectangle with Corners Rounded 28">
            <a:extLst>
              <a:ext uri="{FF2B5EF4-FFF2-40B4-BE49-F238E27FC236}">
                <a16:creationId xmlns:a16="http://schemas.microsoft.com/office/drawing/2014/main" id="{EE632565-B0B0-4702-8D4F-700216CD9721}"/>
              </a:ext>
            </a:extLst>
          </p:cNvPr>
          <p:cNvSpPr/>
          <p:nvPr/>
        </p:nvSpPr>
        <p:spPr>
          <a:xfrm>
            <a:off x="4440682" y="5478023"/>
            <a:ext cx="3239494" cy="817245"/>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"Technology is going to improve over the next 25 years.”</a:t>
            </a:r>
          </a:p>
          <a:p>
            <a:pPr algn="r"/>
            <a:r>
              <a:rPr lang="en-GB" sz="1400" dirty="0">
                <a:latin typeface="Century Gothic" panose="020B0502020202020204" pitchFamily="34" charset="0"/>
              </a:rPr>
              <a:t>HH customer</a:t>
            </a:r>
          </a:p>
        </p:txBody>
      </p:sp>
      <p:sp>
        <p:nvSpPr>
          <p:cNvPr id="23" name="Rectangle 22">
            <a:extLst>
              <a:ext uri="{FF2B5EF4-FFF2-40B4-BE49-F238E27FC236}">
                <a16:creationId xmlns:a16="http://schemas.microsoft.com/office/drawing/2014/main" id="{D21A60CF-83C8-4776-A51B-9C1FCA7A6525}"/>
              </a:ext>
            </a:extLst>
          </p:cNvPr>
          <p:cNvSpPr>
            <a:spLocks noChangeAspect="1"/>
          </p:cNvSpPr>
          <p:nvPr/>
        </p:nvSpPr>
        <p:spPr>
          <a:xfrm>
            <a:off x="281749" y="534681"/>
            <a:ext cx="11627632" cy="518055"/>
          </a:xfrm>
          <a:prstGeom prst="rect">
            <a:avLst/>
          </a:prstGeom>
          <a:solidFill>
            <a:schemeClr val="bg1"/>
          </a:solidFill>
        </p:spPr>
        <p:txBody>
          <a:bodyPr wrap="square" rtlCol="0" anchor="ctr">
            <a:noAutofit/>
          </a:bodyPr>
          <a:lstStyle/>
          <a:p>
            <a:pPr algn="ctr"/>
            <a:r>
              <a:rPr lang="en-GB" sz="2000" b="1" dirty="0">
                <a:latin typeface="Century Gothic" panose="020B0502020202020204" pitchFamily="34" charset="0"/>
              </a:rPr>
              <a:t>Customer expectations for their drainage and wastewater service for the next 25 years (2/3)</a:t>
            </a:r>
          </a:p>
        </p:txBody>
      </p:sp>
    </p:spTree>
    <p:extLst>
      <p:ext uri="{BB962C8B-B14F-4D97-AF65-F5344CB8AC3E}">
        <p14:creationId xmlns:p14="http://schemas.microsoft.com/office/powerpoint/2010/main" val="207447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Planning for the next 25 years: customer expectations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25</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8" name="Rectangle: Rounded Corners 7">
            <a:extLst>
              <a:ext uri="{FF2B5EF4-FFF2-40B4-BE49-F238E27FC236}">
                <a16:creationId xmlns:a16="http://schemas.microsoft.com/office/drawing/2014/main" id="{2A7452ED-6D17-4A52-A365-E2E5004058A5}"/>
              </a:ext>
            </a:extLst>
          </p:cNvPr>
          <p:cNvSpPr/>
          <p:nvPr/>
        </p:nvSpPr>
        <p:spPr>
          <a:xfrm>
            <a:off x="539045" y="1047050"/>
            <a:ext cx="2880319" cy="648072"/>
          </a:xfrm>
          <a:prstGeom prst="roundRect">
            <a:avLst/>
          </a:prstGeom>
          <a:solidFill>
            <a:schemeClr val="accent1"/>
          </a:solidFill>
        </p:spPr>
        <p:txBody>
          <a:bodyPr wrap="square" rtlCol="0" anchor="ctr">
            <a:noAutofit/>
          </a:bodyPr>
          <a:lstStyle/>
          <a:p>
            <a:pPr algn="ctr"/>
            <a:r>
              <a:rPr lang="en-GB" sz="1600" b="1" dirty="0">
                <a:solidFill>
                  <a:srgbClr val="FFFFFF"/>
                </a:solidFill>
                <a:latin typeface="Century Gothic" panose="020B0502020202020204" pitchFamily="34" charset="0"/>
              </a:rPr>
              <a:t>Work with other organisations</a:t>
            </a:r>
            <a:endParaRPr lang="en-GB" sz="1600" dirty="0">
              <a:solidFill>
                <a:srgbClr val="FFFFFF"/>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F611B7FD-F398-4CF6-AE02-A9A208FA5B68}"/>
              </a:ext>
            </a:extLst>
          </p:cNvPr>
          <p:cNvSpPr/>
          <p:nvPr/>
        </p:nvSpPr>
        <p:spPr>
          <a:xfrm>
            <a:off x="4655407" y="1047050"/>
            <a:ext cx="2880319" cy="648072"/>
          </a:xfrm>
          <a:prstGeom prst="roundRect">
            <a:avLst/>
          </a:prstGeom>
          <a:solidFill>
            <a:schemeClr val="accent1">
              <a:lumMod val="75000"/>
            </a:schemeClr>
          </a:solidFill>
        </p:spPr>
        <p:txBody>
          <a:bodyPr wrap="square" rtlCol="0" anchor="ctr">
            <a:noAutofit/>
          </a:bodyPr>
          <a:lstStyle/>
          <a:p>
            <a:pPr algn="ctr"/>
            <a:r>
              <a:rPr lang="en-GB" sz="1600" b="1" dirty="0">
                <a:solidFill>
                  <a:srgbClr val="FFFFFF"/>
                </a:solidFill>
                <a:latin typeface="Century Gothic" panose="020B0502020202020204" pitchFamily="34" charset="0"/>
              </a:rPr>
              <a:t>Ensure value for money</a:t>
            </a:r>
            <a:endParaRPr lang="en-GB" sz="1600" dirty="0">
              <a:solidFill>
                <a:srgbClr val="FFFFFF"/>
              </a:solidFill>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03BE059B-7392-472D-99EB-F32B1FC5CC4E}"/>
              </a:ext>
            </a:extLst>
          </p:cNvPr>
          <p:cNvSpPr/>
          <p:nvPr/>
        </p:nvSpPr>
        <p:spPr>
          <a:xfrm>
            <a:off x="8771770" y="1053038"/>
            <a:ext cx="2880319" cy="648072"/>
          </a:xfrm>
          <a:prstGeom prst="roundRect">
            <a:avLst/>
          </a:prstGeom>
          <a:solidFill>
            <a:schemeClr val="accent1">
              <a:lumMod val="50000"/>
            </a:schemeClr>
          </a:solidFill>
        </p:spPr>
        <p:txBody>
          <a:bodyPr wrap="square" rtlCol="0" anchor="ctr">
            <a:noAutofit/>
          </a:bodyPr>
          <a:lstStyle/>
          <a:p>
            <a:pPr algn="ctr"/>
            <a:r>
              <a:rPr lang="en-GB" sz="1600" b="1" dirty="0">
                <a:solidFill>
                  <a:srgbClr val="FFFFFF"/>
                </a:solidFill>
                <a:latin typeface="Century Gothic" panose="020B0502020202020204" pitchFamily="34" charset="0"/>
              </a:rPr>
              <a:t>Account for regional variation</a:t>
            </a:r>
            <a:endParaRPr lang="en-GB" sz="1600" dirty="0">
              <a:solidFill>
                <a:srgbClr val="FFFFFF"/>
              </a:solidFill>
              <a:latin typeface="Century Gothic" panose="020B0502020202020204" pitchFamily="34" charset="0"/>
            </a:endParaRPr>
          </a:p>
        </p:txBody>
      </p:sp>
      <p:sp>
        <p:nvSpPr>
          <p:cNvPr id="26" name="Rectangle 25">
            <a:extLst>
              <a:ext uri="{FF2B5EF4-FFF2-40B4-BE49-F238E27FC236}">
                <a16:creationId xmlns:a16="http://schemas.microsoft.com/office/drawing/2014/main" id="{10E15CE1-1C14-4CCE-BC76-2E4587C8F360}"/>
              </a:ext>
            </a:extLst>
          </p:cNvPr>
          <p:cNvSpPr/>
          <p:nvPr/>
        </p:nvSpPr>
        <p:spPr>
          <a:xfrm>
            <a:off x="-24680" y="1840853"/>
            <a:ext cx="4007767" cy="1569660"/>
          </a:xfrm>
          <a:prstGeom prst="rect">
            <a:avLst/>
          </a:prstGeom>
        </p:spPr>
        <p:txBody>
          <a:bodyPr wrap="square">
            <a:spAutoFit/>
          </a:bodyPr>
          <a:lstStyle/>
          <a:p>
            <a:pPr marL="93663" lvl="1">
              <a:spcAft>
                <a:spcPts val="0"/>
              </a:spcAft>
            </a:pPr>
            <a:r>
              <a:rPr lang="en-GB" sz="1600" b="1" dirty="0">
                <a:latin typeface="Century Gothic" panose="020B0502020202020204" pitchFamily="34" charset="0"/>
                <a:ea typeface="Times New Roman" panose="02020603050405020304" pitchFamily="18" charset="0"/>
              </a:rPr>
              <a:t>Collaboration is seen as essential to meaningful change. </a:t>
            </a:r>
          </a:p>
          <a:p>
            <a:pPr marL="379413" lvl="1"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Customers often assume that it will be easy for organisations to collaborate effectively on this issue.</a:t>
            </a:r>
          </a:p>
        </p:txBody>
      </p:sp>
      <p:sp>
        <p:nvSpPr>
          <p:cNvPr id="27" name="Rectangle 26">
            <a:extLst>
              <a:ext uri="{FF2B5EF4-FFF2-40B4-BE49-F238E27FC236}">
                <a16:creationId xmlns:a16="http://schemas.microsoft.com/office/drawing/2014/main" id="{C44F1B24-D117-4DE2-8C67-EB9158D84D10}"/>
              </a:ext>
            </a:extLst>
          </p:cNvPr>
          <p:cNvSpPr/>
          <p:nvPr/>
        </p:nvSpPr>
        <p:spPr>
          <a:xfrm>
            <a:off x="4091684" y="1772817"/>
            <a:ext cx="4007767" cy="2800767"/>
          </a:xfrm>
          <a:prstGeom prst="rect">
            <a:avLst/>
          </a:prstGeom>
        </p:spPr>
        <p:txBody>
          <a:bodyPr wrap="square">
            <a:spAutoFit/>
          </a:bodyPr>
          <a:lstStyle/>
          <a:p>
            <a:pPr marL="93663" lvl="1">
              <a:spcAft>
                <a:spcPts val="0"/>
              </a:spcAft>
            </a:pPr>
            <a:r>
              <a:rPr lang="en-GB" sz="1600" b="1" dirty="0">
                <a:latin typeface="Century Gothic" panose="020B0502020202020204" pitchFamily="34" charset="0"/>
                <a:ea typeface="Times New Roman" panose="02020603050405020304" pitchFamily="18" charset="0"/>
              </a:rPr>
              <a:t>Customers want DCWW to invest where necessary but keep bills affordable. </a:t>
            </a:r>
          </a:p>
          <a:p>
            <a:pPr marL="379413" lvl="1"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They also expect other key actors to fund change where appropriate – e.g. developers should cover the cost of meeting new building regulations and polluting businesses should be forced to pay for installing pre-treatment where appropriate.</a:t>
            </a:r>
            <a:endParaRPr lang="en-GB" sz="2000" dirty="0">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72B797BD-FDEC-4EF4-AF97-928C47068FC2}"/>
              </a:ext>
            </a:extLst>
          </p:cNvPr>
          <p:cNvSpPr/>
          <p:nvPr/>
        </p:nvSpPr>
        <p:spPr>
          <a:xfrm>
            <a:off x="8208045" y="1772816"/>
            <a:ext cx="4007767" cy="1815882"/>
          </a:xfrm>
          <a:prstGeom prst="rect">
            <a:avLst/>
          </a:prstGeom>
        </p:spPr>
        <p:txBody>
          <a:bodyPr wrap="square">
            <a:spAutoFit/>
          </a:bodyPr>
          <a:lstStyle/>
          <a:p>
            <a:pPr marL="93663" lvl="1">
              <a:spcAft>
                <a:spcPts val="0"/>
              </a:spcAft>
            </a:pPr>
            <a:r>
              <a:rPr lang="en-GB" sz="1600" b="1" dirty="0">
                <a:latin typeface="Century Gothic" panose="020B0502020202020204" pitchFamily="34" charset="0"/>
                <a:ea typeface="Times New Roman" panose="02020603050405020304" pitchFamily="18" charset="0"/>
              </a:rPr>
              <a:t>Customers are often very aware of regional differences across Wales </a:t>
            </a:r>
            <a:r>
              <a:rPr lang="en-GB" sz="1600" dirty="0">
                <a:latin typeface="Century Gothic" panose="020B0502020202020204" pitchFamily="34" charset="0"/>
                <a:ea typeface="Times New Roman" panose="02020603050405020304" pitchFamily="18" charset="0"/>
              </a:rPr>
              <a:t>(and the broader Welsh Water area). Customers in rural areas are often particularly keen for a regionalised approach to the plan – fearing a “one size fits all” strategy.</a:t>
            </a:r>
            <a:endParaRPr lang="en-GB" sz="2000" dirty="0">
              <a:latin typeface="Calibri" panose="020F0502020204030204" pitchFamily="34" charset="0"/>
              <a:ea typeface="Calibri" panose="020F0502020204030204" pitchFamily="34" charset="0"/>
            </a:endParaRPr>
          </a:p>
        </p:txBody>
      </p:sp>
      <p:sp>
        <p:nvSpPr>
          <p:cNvPr id="15" name="Speech Bubble: Rectangle with Corners Rounded 14">
            <a:extLst>
              <a:ext uri="{FF2B5EF4-FFF2-40B4-BE49-F238E27FC236}">
                <a16:creationId xmlns:a16="http://schemas.microsoft.com/office/drawing/2014/main" id="{D7DD0CBB-76BF-457F-B9AE-F0DCA435AADF}"/>
              </a:ext>
            </a:extLst>
          </p:cNvPr>
          <p:cNvSpPr/>
          <p:nvPr/>
        </p:nvSpPr>
        <p:spPr>
          <a:xfrm>
            <a:off x="215007" y="3711957"/>
            <a:ext cx="3528391" cy="1293971"/>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“To get the problem solved, [all water companies] need to be working together. […] It’s got to be a national solution.”</a:t>
            </a:r>
          </a:p>
          <a:p>
            <a:pPr algn="r"/>
            <a:r>
              <a:rPr lang="en-GB" sz="1400" dirty="0">
                <a:latin typeface="Century Gothic" panose="020B0502020202020204" pitchFamily="34" charset="0"/>
              </a:rPr>
              <a:t>NHH customer</a:t>
            </a:r>
          </a:p>
        </p:txBody>
      </p:sp>
      <p:sp>
        <p:nvSpPr>
          <p:cNvPr id="17" name="Speech Bubble: Rectangle with Corners Rounded 16">
            <a:extLst>
              <a:ext uri="{FF2B5EF4-FFF2-40B4-BE49-F238E27FC236}">
                <a16:creationId xmlns:a16="http://schemas.microsoft.com/office/drawing/2014/main" id="{C96393C8-A92A-46D5-B7F6-E56863D7FE22}"/>
              </a:ext>
            </a:extLst>
          </p:cNvPr>
          <p:cNvSpPr/>
          <p:nvPr/>
        </p:nvSpPr>
        <p:spPr>
          <a:xfrm>
            <a:off x="8443579" y="4006429"/>
            <a:ext cx="3528391" cy="1055608"/>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“It can't be a one size fits all solution because that's not the nature of where we live. It's common sense.”</a:t>
            </a:r>
          </a:p>
          <a:p>
            <a:pPr algn="r"/>
            <a:r>
              <a:rPr lang="en-GB" sz="1400" dirty="0">
                <a:latin typeface="Century Gothic" panose="020B0502020202020204" pitchFamily="34" charset="0"/>
              </a:rPr>
              <a:t>NHH customer</a:t>
            </a:r>
          </a:p>
        </p:txBody>
      </p:sp>
      <p:sp>
        <p:nvSpPr>
          <p:cNvPr id="19" name="Speech Bubble: Rectangle with Corners Rounded 18">
            <a:extLst>
              <a:ext uri="{FF2B5EF4-FFF2-40B4-BE49-F238E27FC236}">
                <a16:creationId xmlns:a16="http://schemas.microsoft.com/office/drawing/2014/main" id="{319166D9-9D48-4D3F-A08D-7FA52381BF1B}"/>
              </a:ext>
            </a:extLst>
          </p:cNvPr>
          <p:cNvSpPr/>
          <p:nvPr/>
        </p:nvSpPr>
        <p:spPr>
          <a:xfrm>
            <a:off x="4329293" y="4826654"/>
            <a:ext cx="3770158" cy="1532334"/>
          </a:xfrm>
          <a:prstGeom prst="wedgeRoundRectCallout">
            <a:avLst>
              <a:gd name="adj1" fmla="val 53572"/>
              <a:gd name="adj2" fmla="val 50929"/>
              <a:gd name="adj3" fmla="val 16667"/>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“All of these are going to end up being paid for by the customer, so I like [pre-treating sewage] because [...] it's cost effective in the short term compared to most of the other options.”</a:t>
            </a:r>
          </a:p>
          <a:p>
            <a:pPr algn="r"/>
            <a:r>
              <a:rPr lang="en-GB" sz="1400" dirty="0">
                <a:latin typeface="Century Gothic" panose="020B0502020202020204" pitchFamily="34" charset="0"/>
              </a:rPr>
              <a:t>HH customer</a:t>
            </a:r>
          </a:p>
        </p:txBody>
      </p:sp>
      <p:sp>
        <p:nvSpPr>
          <p:cNvPr id="18" name="Rectangle 17">
            <a:extLst>
              <a:ext uri="{FF2B5EF4-FFF2-40B4-BE49-F238E27FC236}">
                <a16:creationId xmlns:a16="http://schemas.microsoft.com/office/drawing/2014/main" id="{5E3FC32A-DBA5-4E24-BC6B-A2262016AB36}"/>
              </a:ext>
            </a:extLst>
          </p:cNvPr>
          <p:cNvSpPr>
            <a:spLocks noChangeAspect="1"/>
          </p:cNvSpPr>
          <p:nvPr/>
        </p:nvSpPr>
        <p:spPr>
          <a:xfrm>
            <a:off x="281749" y="534681"/>
            <a:ext cx="11627632" cy="518055"/>
          </a:xfrm>
          <a:prstGeom prst="rect">
            <a:avLst/>
          </a:prstGeom>
          <a:solidFill>
            <a:schemeClr val="bg1"/>
          </a:solidFill>
        </p:spPr>
        <p:txBody>
          <a:bodyPr wrap="square" rtlCol="0" anchor="ctr">
            <a:noAutofit/>
          </a:bodyPr>
          <a:lstStyle/>
          <a:p>
            <a:pPr algn="ctr"/>
            <a:r>
              <a:rPr lang="en-GB" sz="2000" b="1" dirty="0">
                <a:latin typeface="Century Gothic" panose="020B0502020202020204" pitchFamily="34" charset="0"/>
              </a:rPr>
              <a:t>Customer expectations for their drainage and wastewater service for the next 25 years (3/3)</a:t>
            </a:r>
          </a:p>
        </p:txBody>
      </p:sp>
    </p:spTree>
    <p:extLst>
      <p:ext uri="{BB962C8B-B14F-4D97-AF65-F5344CB8AC3E}">
        <p14:creationId xmlns:p14="http://schemas.microsoft.com/office/powerpoint/2010/main" val="305256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Methodological consideration: the importance of flood prevention</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26</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20" name="Rectangle 19">
            <a:extLst>
              <a:ext uri="{FF2B5EF4-FFF2-40B4-BE49-F238E27FC236}">
                <a16:creationId xmlns:a16="http://schemas.microsoft.com/office/drawing/2014/main" id="{52E11300-54B4-4B6A-AFE4-7D0F222A616B}"/>
              </a:ext>
            </a:extLst>
          </p:cNvPr>
          <p:cNvSpPr/>
          <p:nvPr/>
        </p:nvSpPr>
        <p:spPr>
          <a:xfrm>
            <a:off x="191344" y="1508586"/>
            <a:ext cx="6264696" cy="5262979"/>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1600" b="1" dirty="0">
                <a:latin typeface="Century Gothic" panose="020B0502020202020204" pitchFamily="34" charset="0"/>
                <a:ea typeface="Times New Roman" panose="02020603050405020304" pitchFamily="18" charset="0"/>
              </a:rPr>
              <a:t>Flood prevention consistently emerged as a core theme of conversations with customers in this research.</a:t>
            </a:r>
            <a:r>
              <a:rPr lang="en-GB" sz="1600" dirty="0">
                <a:latin typeface="Century Gothic" panose="020B0502020202020204" pitchFamily="34" charset="0"/>
                <a:ea typeface="Times New Roman" panose="02020603050405020304" pitchFamily="18" charset="0"/>
              </a:rPr>
              <a:t> Many saw this as a major responsibility for DCWW’s future plans.</a:t>
            </a:r>
            <a:endParaRPr lang="en-GB" sz="1600" b="1" dirty="0">
              <a:latin typeface="Century Gothic" panose="020B0502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endParaRPr lang="en-GB" sz="1600" dirty="0">
              <a:latin typeface="Century Gothic" panose="020B0502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600" b="1" dirty="0">
                <a:latin typeface="Century Gothic" panose="020B0502020202020204" pitchFamily="34" charset="0"/>
                <a:ea typeface="Times New Roman" panose="02020603050405020304" pitchFamily="18" charset="0"/>
              </a:rPr>
              <a:t>Customers were often explicit about the importance of last winter’s floods in shaping their views on this </a:t>
            </a:r>
            <a:r>
              <a:rPr lang="en-GB" sz="1600" dirty="0">
                <a:latin typeface="Century Gothic" panose="020B0502020202020204" pitchFamily="34" charset="0"/>
                <a:ea typeface="Times New Roman" panose="02020603050405020304" pitchFamily="18" charset="0"/>
              </a:rPr>
              <a:t>– and, unsurprisingly, views were strongest among those who had been personally affected by the flooding.</a:t>
            </a:r>
          </a:p>
          <a:p>
            <a:pPr marL="800100" lvl="1" indent="-342900">
              <a:buFont typeface="Symbol" panose="05050102010706020507" pitchFamily="18" charset="2"/>
              <a:buChar char=""/>
            </a:pPr>
            <a:r>
              <a:rPr lang="en-GB" sz="1600" dirty="0">
                <a:latin typeface="Century Gothic" panose="020B0502020202020204" pitchFamily="34" charset="0"/>
                <a:ea typeface="Times New Roman" panose="02020603050405020304" pitchFamily="18" charset="0"/>
              </a:rPr>
              <a:t>A high proportion of our respondents had had some personal experience of last year’s floods – e.g. because their property or business had flooded, areas near them had flooded or because friends / family members had been flooded.</a:t>
            </a:r>
          </a:p>
          <a:p>
            <a:pPr marL="342900" lvl="0" indent="-342900">
              <a:spcAft>
                <a:spcPts val="0"/>
              </a:spcAft>
              <a:buFont typeface="Symbol" panose="05050102010706020507" pitchFamily="18" charset="2"/>
              <a:buChar char=""/>
            </a:pPr>
            <a:endParaRPr lang="en-GB" sz="1600" dirty="0">
              <a:latin typeface="Century Gothic" panose="020B050202020202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sz="1600" b="1" dirty="0">
                <a:latin typeface="Century Gothic" panose="020B0502020202020204" pitchFamily="34" charset="0"/>
                <a:ea typeface="Calibri" panose="020F0502020204030204" pitchFamily="34" charset="0"/>
              </a:rPr>
              <a:t>Given the long-term focus of the DWMP, we recommend taking a nuanced view of this reported importance. </a:t>
            </a:r>
          </a:p>
          <a:p>
            <a:pPr marL="342900" lvl="0" indent="-342900">
              <a:spcAft>
                <a:spcPts val="0"/>
              </a:spcAft>
              <a:buFont typeface="Symbol" panose="05050102010706020507" pitchFamily="18" charset="2"/>
              <a:buChar char=""/>
            </a:pPr>
            <a:r>
              <a:rPr lang="en-GB" sz="1600" dirty="0">
                <a:latin typeface="Century Gothic" panose="020B0502020202020204" pitchFamily="34" charset="0"/>
                <a:ea typeface="Calibri" panose="020F0502020204030204" pitchFamily="34" charset="0"/>
              </a:rPr>
              <a:t>While flooding is clearly an important issue for customers (and a rare conscious touchpoint with the drainage and wastewater network), its importance relative to other DWMP issues is likely to be lower than stated in this research. </a:t>
            </a:r>
          </a:p>
        </p:txBody>
      </p:sp>
      <p:sp>
        <p:nvSpPr>
          <p:cNvPr id="23" name="Rectangle: Rounded Corners 22">
            <a:extLst>
              <a:ext uri="{FF2B5EF4-FFF2-40B4-BE49-F238E27FC236}">
                <a16:creationId xmlns:a16="http://schemas.microsoft.com/office/drawing/2014/main" id="{24CDF710-CEF4-4716-B178-F9CF46062ABF}"/>
              </a:ext>
            </a:extLst>
          </p:cNvPr>
          <p:cNvSpPr/>
          <p:nvPr/>
        </p:nvSpPr>
        <p:spPr>
          <a:xfrm>
            <a:off x="1127448" y="638401"/>
            <a:ext cx="10873208" cy="774376"/>
          </a:xfrm>
          <a:prstGeom prst="roundRect">
            <a:avLst/>
          </a:prstGeom>
          <a:solidFill>
            <a:schemeClr val="accent2">
              <a:lumMod val="60000"/>
              <a:lumOff val="40000"/>
            </a:schemeClr>
          </a:solidFill>
        </p:spPr>
        <p:txBody>
          <a:bodyPr wrap="square" rtlCol="0" anchor="ctr">
            <a:noAutofit/>
          </a:bodyPr>
          <a:lstStyle/>
          <a:p>
            <a:pPr algn="ctr"/>
            <a:r>
              <a:rPr lang="en-GB" sz="1600" b="1" dirty="0">
                <a:latin typeface="Century Gothic" panose="020B0502020202020204" pitchFamily="34" charset="0"/>
              </a:rPr>
              <a:t>Methodological consideration</a:t>
            </a:r>
          </a:p>
          <a:p>
            <a:r>
              <a:rPr lang="en-GB" sz="1600" dirty="0">
                <a:latin typeface="Century Gothic" panose="020B0502020202020204" pitchFamily="34" charset="0"/>
              </a:rPr>
              <a:t>The importance of flooding may have been overstated by customers in this research, due to the proximity of recent flooding events.</a:t>
            </a:r>
            <a:endParaRPr lang="en-GB" sz="1400" dirty="0">
              <a:latin typeface="Century Gothic" panose="020B0502020202020204" pitchFamily="34" charset="0"/>
            </a:endParaRPr>
          </a:p>
        </p:txBody>
      </p:sp>
      <p:sp>
        <p:nvSpPr>
          <p:cNvPr id="7" name="Rectangle 6">
            <a:extLst>
              <a:ext uri="{FF2B5EF4-FFF2-40B4-BE49-F238E27FC236}">
                <a16:creationId xmlns:a16="http://schemas.microsoft.com/office/drawing/2014/main" id="{B52202CC-BE08-4BF3-90DB-4003CFEC1881}"/>
              </a:ext>
            </a:extLst>
          </p:cNvPr>
          <p:cNvSpPr/>
          <p:nvPr/>
        </p:nvSpPr>
        <p:spPr>
          <a:xfrm>
            <a:off x="407368" y="548680"/>
            <a:ext cx="552652" cy="1015663"/>
          </a:xfrm>
          <a:prstGeom prst="rect">
            <a:avLst/>
          </a:prstGeom>
        </p:spPr>
        <p:txBody>
          <a:bodyPr wrap="square">
            <a:spAutoFit/>
          </a:bodyPr>
          <a:lstStyle/>
          <a:p>
            <a:pPr lvl="0" algn="ctr">
              <a:spcAft>
                <a:spcPts val="0"/>
              </a:spcAft>
            </a:pPr>
            <a:r>
              <a:rPr lang="en-GB" sz="6000" b="1" dirty="0">
                <a:solidFill>
                  <a:schemeClr val="accent2"/>
                </a:solidFill>
                <a:latin typeface="Calibri" panose="020F0502020204030204" pitchFamily="34" charset="0"/>
                <a:ea typeface="Calibri" panose="020F0502020204030204" pitchFamily="34" charset="0"/>
              </a:rPr>
              <a:t>!</a:t>
            </a:r>
          </a:p>
        </p:txBody>
      </p:sp>
      <p:pic>
        <p:nvPicPr>
          <p:cNvPr id="2" name="Picture 1">
            <a:extLst>
              <a:ext uri="{FF2B5EF4-FFF2-40B4-BE49-F238E27FC236}">
                <a16:creationId xmlns:a16="http://schemas.microsoft.com/office/drawing/2014/main" id="{CB0786A1-7D0D-44C3-B3FE-2196EBF94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67081">
            <a:off x="7602792" y="3644918"/>
            <a:ext cx="4343419" cy="2280295"/>
          </a:xfrm>
          <a:prstGeom prst="rect">
            <a:avLst/>
          </a:prstGeom>
        </p:spPr>
      </p:pic>
      <p:pic>
        <p:nvPicPr>
          <p:cNvPr id="1026" name="Picture 2" descr="Flooding: Call for UK cash to fund flood relief in Wales - BBC News">
            <a:extLst>
              <a:ext uri="{FF2B5EF4-FFF2-40B4-BE49-F238E27FC236}">
                <a16:creationId xmlns:a16="http://schemas.microsoft.com/office/drawing/2014/main" id="{F924441A-1F05-4B35-AD9C-F0722E0CB4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921328">
            <a:off x="6770597" y="2019712"/>
            <a:ext cx="4221231" cy="237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54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les beach">
            <a:extLst>
              <a:ext uri="{FF2B5EF4-FFF2-40B4-BE49-F238E27FC236}">
                <a16:creationId xmlns:a16="http://schemas.microsoft.com/office/drawing/2014/main" id="{5A81DCDD-C353-45B3-A114-3E810F5BC9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316" y="0"/>
            <a:ext cx="121899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E5114D3-6187-452A-A0DB-30A11AF8EC72}"/>
              </a:ext>
            </a:extLst>
          </p:cNvPr>
          <p:cNvSpPr txBox="1">
            <a:spLocks/>
          </p:cNvSpPr>
          <p:nvPr/>
        </p:nvSpPr>
        <p:spPr>
          <a:xfrm>
            <a:off x="-17348" y="2693383"/>
            <a:ext cx="12192000" cy="972725"/>
          </a:xfrm>
          <a:prstGeom prst="rect">
            <a:avLst/>
          </a:prstGeom>
          <a:solidFill>
            <a:srgbClr val="81C5D7">
              <a:alpha val="70000"/>
            </a:srgbClr>
          </a:solidFill>
        </p:spPr>
        <p:txBody>
          <a:bodyPr vert="horz" lIns="91440" tIns="45720" rIns="91440" bIns="45720" rtlCol="0" anchor="ctr">
            <a:normAutofit lnSpcReduction="10000"/>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r>
              <a:rPr lang="en-GB" sz="3200" b="1" dirty="0">
                <a:solidFill>
                  <a:srgbClr val="FFFFFF"/>
                </a:solidFill>
                <a:latin typeface="Century Gothic" panose="020B0502020202020204" pitchFamily="34" charset="0"/>
              </a:rPr>
              <a:t>Customer views on DCWW’s 25-year </a:t>
            </a:r>
          </a:p>
          <a:p>
            <a:pPr algn="ctr"/>
            <a:r>
              <a:rPr lang="en-GB" sz="3200" b="1" dirty="0">
                <a:solidFill>
                  <a:srgbClr val="FFFFFF"/>
                </a:solidFill>
                <a:latin typeface="Century Gothic" panose="020B0502020202020204" pitchFamily="34" charset="0"/>
              </a:rPr>
              <a:t>plan for drainage and wastewater</a:t>
            </a:r>
          </a:p>
        </p:txBody>
      </p:sp>
      <p:pic>
        <p:nvPicPr>
          <p:cNvPr id="5" name="Picture 4">
            <a:extLst>
              <a:ext uri="{FF2B5EF4-FFF2-40B4-BE49-F238E27FC236}">
                <a16:creationId xmlns:a16="http://schemas.microsoft.com/office/drawing/2014/main" id="{176E0F3B-498E-40BF-8EB9-86D6F17005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6884" y="188640"/>
            <a:ext cx="2136118" cy="665758"/>
          </a:xfrm>
          <a:prstGeom prst="rect">
            <a:avLst/>
          </a:prstGeom>
        </p:spPr>
      </p:pic>
    </p:spTree>
    <p:extLst>
      <p:ext uri="{BB962C8B-B14F-4D97-AF65-F5344CB8AC3E}">
        <p14:creationId xmlns:p14="http://schemas.microsoft.com/office/powerpoint/2010/main" val="503832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Views of the 25-year plan</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28</a:t>
            </a:fld>
            <a:endParaRPr lang="en-GB" b="1"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03CDD178-934F-4AC6-A272-B44E62CCE6FF}"/>
              </a:ext>
            </a:extLst>
          </p:cNvPr>
          <p:cNvSpPr/>
          <p:nvPr/>
        </p:nvSpPr>
        <p:spPr>
          <a:xfrm>
            <a:off x="191345" y="692697"/>
            <a:ext cx="7201593" cy="4248472"/>
          </a:xfrm>
          <a:prstGeom prst="rect">
            <a:avLst/>
          </a:prstGeom>
          <a:noFill/>
        </p:spPr>
        <p:txBody>
          <a:bodyPr wrap="square" rtlCol="0" anchor="ctr">
            <a:noAutofit/>
          </a:bodyPr>
          <a:lstStyle/>
          <a:p>
            <a:r>
              <a:rPr lang="en-GB" sz="1600" b="1" dirty="0">
                <a:latin typeface="Century Gothic" panose="020B0502020202020204" pitchFamily="34" charset="0"/>
              </a:rPr>
              <a:t>Once they were informed about it, customers were positive about the fact that DCWW is planning for the future of wastewater and drainage.</a:t>
            </a:r>
          </a:p>
          <a:p>
            <a:pPr marL="342900" indent="-342900">
              <a:buFont typeface="Arial" panose="020B0604020202020204" pitchFamily="34" charset="0"/>
              <a:buChar char="•"/>
            </a:pPr>
            <a:r>
              <a:rPr lang="en-GB" sz="1600" dirty="0">
                <a:latin typeface="Century Gothic" panose="020B0502020202020204" pitchFamily="34" charset="0"/>
              </a:rPr>
              <a:t>They were </a:t>
            </a:r>
            <a:r>
              <a:rPr lang="en-GB" sz="1600" b="1" dirty="0">
                <a:latin typeface="Century Gothic" panose="020B0502020202020204" pitchFamily="34" charset="0"/>
              </a:rPr>
              <a:t>reassured that DCWW is adopting a long-term view </a:t>
            </a:r>
            <a:r>
              <a:rPr lang="en-GB" sz="1600" dirty="0">
                <a:latin typeface="Century Gothic" panose="020B0502020202020204" pitchFamily="34" charset="0"/>
              </a:rPr>
              <a:t>(they did not typically know that this was a requirement of the regulator), and felt this demonstrated a commitment to stewardship of the network.</a:t>
            </a:r>
          </a:p>
          <a:p>
            <a:pPr marL="342900" indent="-342900">
              <a:buFont typeface="Arial" panose="020B0604020202020204" pitchFamily="34" charset="0"/>
              <a:buChar char="•"/>
            </a:pPr>
            <a:r>
              <a:rPr lang="en-GB" sz="1600" dirty="0">
                <a:latin typeface="Century Gothic" panose="020B0502020202020204" pitchFamily="34" charset="0"/>
              </a:rPr>
              <a:t>Customers also </a:t>
            </a:r>
            <a:r>
              <a:rPr lang="en-GB" sz="1600" b="1" dirty="0">
                <a:latin typeface="Century Gothic" panose="020B0502020202020204" pitchFamily="34" charset="0"/>
              </a:rPr>
              <a:t>expected DCWW to work with other organisations </a:t>
            </a:r>
            <a:r>
              <a:rPr lang="en-GB" sz="1600" dirty="0">
                <a:latin typeface="Century Gothic" panose="020B0502020202020204" pitchFamily="34" charset="0"/>
              </a:rPr>
              <a:t>to achieve change. </a:t>
            </a:r>
          </a:p>
          <a:p>
            <a:pPr marL="800100" lvl="1" indent="-342900">
              <a:buFont typeface="Arial" panose="020B0604020202020204" pitchFamily="34" charset="0"/>
              <a:buChar char="•"/>
            </a:pPr>
            <a:r>
              <a:rPr lang="en-GB" sz="1600" dirty="0">
                <a:latin typeface="Century Gothic" panose="020B0502020202020204" pitchFamily="34" charset="0"/>
              </a:rPr>
              <a:t>This was driven by a belief that any plans will be most effective if agreed and acted upon by many parties.</a:t>
            </a:r>
          </a:p>
          <a:p>
            <a:pPr marL="800100" lvl="1" indent="-342900">
              <a:buFont typeface="Arial" panose="020B0604020202020204" pitchFamily="34" charset="0"/>
              <a:buChar char="•"/>
            </a:pPr>
            <a:r>
              <a:rPr lang="en-GB" sz="1600" dirty="0">
                <a:latin typeface="Century Gothic" panose="020B0502020202020204" pitchFamily="34" charset="0"/>
              </a:rPr>
              <a:t>And also by the view that planning for a sustainable future of drainage and wastewater is not just DCWW’s responsibility – but also the responsibility of many organisations. Customers felt that this is “society’s problem, rather than just Welsh Water’s”.</a:t>
            </a:r>
          </a:p>
          <a:p>
            <a:pPr marL="800100" lvl="1" indent="-342900">
              <a:buFont typeface="Arial" panose="020B0604020202020204" pitchFamily="34" charset="0"/>
              <a:buChar char="•"/>
            </a:pPr>
            <a:r>
              <a:rPr lang="en-GB" sz="1600" dirty="0">
                <a:latin typeface="Century Gothic" panose="020B0502020202020204" pitchFamily="34" charset="0"/>
              </a:rPr>
              <a:t>However, customers tended to anticipate that such cooperation would be straightforward in practice.</a:t>
            </a:r>
          </a:p>
        </p:txBody>
      </p:sp>
      <p:sp>
        <p:nvSpPr>
          <p:cNvPr id="6" name="Speech Bubble: Rectangle with Corners Rounded 5">
            <a:extLst>
              <a:ext uri="{FF2B5EF4-FFF2-40B4-BE49-F238E27FC236}">
                <a16:creationId xmlns:a16="http://schemas.microsoft.com/office/drawing/2014/main" id="{D7E5CC39-9C45-47C5-ADFA-500828C0F8A0}"/>
              </a:ext>
            </a:extLst>
          </p:cNvPr>
          <p:cNvSpPr/>
          <p:nvPr/>
        </p:nvSpPr>
        <p:spPr>
          <a:xfrm>
            <a:off x="8328915" y="953926"/>
            <a:ext cx="3528392" cy="1055608"/>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"It's such a vast, vast, almost impossible situation for Welsh Water alone.”</a:t>
            </a:r>
          </a:p>
          <a:p>
            <a:pPr algn="r"/>
            <a:r>
              <a:rPr lang="en-GB" sz="1400" dirty="0">
                <a:latin typeface="Century Gothic" panose="020B0502020202020204" pitchFamily="34" charset="0"/>
              </a:rPr>
              <a:t>NHH customer</a:t>
            </a:r>
          </a:p>
        </p:txBody>
      </p:sp>
      <p:sp>
        <p:nvSpPr>
          <p:cNvPr id="7" name="Rectangle: Rounded Corners 6">
            <a:extLst>
              <a:ext uri="{FF2B5EF4-FFF2-40B4-BE49-F238E27FC236}">
                <a16:creationId xmlns:a16="http://schemas.microsoft.com/office/drawing/2014/main" id="{F01488F6-1F63-4457-A3E8-A54B6D513D91}"/>
              </a:ext>
            </a:extLst>
          </p:cNvPr>
          <p:cNvSpPr/>
          <p:nvPr/>
        </p:nvSpPr>
        <p:spPr>
          <a:xfrm>
            <a:off x="189674" y="5117504"/>
            <a:ext cx="11667633" cy="1191816"/>
          </a:xfrm>
          <a:prstGeom prst="roundRect">
            <a:avLst/>
          </a:prstGeom>
          <a:solidFill>
            <a:schemeClr val="accent6">
              <a:lumMod val="40000"/>
              <a:lumOff val="60000"/>
            </a:schemeClr>
          </a:solidFill>
        </p:spPr>
        <p:txBody>
          <a:bodyPr wrap="square" rtlCol="0" anchor="ctr">
            <a:noAutofit/>
          </a:bodyPr>
          <a:lstStyle/>
          <a:p>
            <a:pPr algn="ctr"/>
            <a:r>
              <a:rPr lang="en-GB" sz="1600" b="1" dirty="0">
                <a:latin typeface="Century Gothic" panose="020B0502020202020204" pitchFamily="34" charset="0"/>
              </a:rPr>
              <a:t>Non-household (NHH) customers</a:t>
            </a:r>
          </a:p>
          <a:p>
            <a:r>
              <a:rPr lang="en-GB" sz="1600" dirty="0">
                <a:latin typeface="Century Gothic" panose="020B0502020202020204" pitchFamily="34" charset="0"/>
              </a:rPr>
              <a:t>NHH customers are similarly positive but also pragmatic about the likely challenges of working with other organisations. They also tended to have a more pragmatic response to the investment options – e.g. seeing a role for flood gates in mitigating the very worst effects of flooding, if it this wasn’t seen as the “ideal” solution.</a:t>
            </a:r>
            <a:endParaRPr lang="en-GB" sz="1400" dirty="0">
              <a:latin typeface="Century Gothic" panose="020B0502020202020204" pitchFamily="34" charset="0"/>
            </a:endParaRPr>
          </a:p>
        </p:txBody>
      </p:sp>
      <p:pic>
        <p:nvPicPr>
          <p:cNvPr id="8" name="Picture 7">
            <a:extLst>
              <a:ext uri="{FF2B5EF4-FFF2-40B4-BE49-F238E27FC236}">
                <a16:creationId xmlns:a16="http://schemas.microsoft.com/office/drawing/2014/main" id="{6D4A493D-A705-4EBD-8BAB-C5B55C3F0F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0" name="Speech Bubble: Rectangle with Corners Rounded 9">
            <a:extLst>
              <a:ext uri="{FF2B5EF4-FFF2-40B4-BE49-F238E27FC236}">
                <a16:creationId xmlns:a16="http://schemas.microsoft.com/office/drawing/2014/main" id="{27F06158-896D-41C1-89DE-8CEED6AE2CF9}"/>
              </a:ext>
            </a:extLst>
          </p:cNvPr>
          <p:cNvSpPr/>
          <p:nvPr/>
        </p:nvSpPr>
        <p:spPr>
          <a:xfrm>
            <a:off x="8328915" y="3009665"/>
            <a:ext cx="3528392" cy="1532334"/>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"It's not feasible for Welsh Water to deal with the next 25 years...without some kind of conversation with every other industry or sector that it's going to impact on.”</a:t>
            </a:r>
          </a:p>
          <a:p>
            <a:pPr algn="r"/>
            <a:r>
              <a:rPr lang="en-GB" sz="1400" dirty="0">
                <a:latin typeface="Century Gothic" panose="020B0502020202020204" pitchFamily="34" charset="0"/>
              </a:rPr>
              <a:t>NHH customer</a:t>
            </a:r>
          </a:p>
        </p:txBody>
      </p:sp>
    </p:spTree>
    <p:extLst>
      <p:ext uri="{BB962C8B-B14F-4D97-AF65-F5344CB8AC3E}">
        <p14:creationId xmlns:p14="http://schemas.microsoft.com/office/powerpoint/2010/main" val="3216122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Customer principles for investment</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29</a:t>
            </a:fld>
            <a:endParaRPr lang="en-GB"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03CDD178-934F-4AC6-A272-B44E62CCE6FF}"/>
              </a:ext>
            </a:extLst>
          </p:cNvPr>
          <p:cNvSpPr/>
          <p:nvPr/>
        </p:nvSpPr>
        <p:spPr>
          <a:xfrm>
            <a:off x="191345" y="620688"/>
            <a:ext cx="11883386" cy="648072"/>
          </a:xfrm>
          <a:prstGeom prst="roundRect">
            <a:avLst/>
          </a:prstGeom>
          <a:noFill/>
        </p:spPr>
        <p:txBody>
          <a:bodyPr wrap="square" rtlCol="0" anchor="ctr">
            <a:noAutofit/>
          </a:bodyPr>
          <a:lstStyle/>
          <a:p>
            <a:r>
              <a:rPr lang="en-GB" sz="1600" dirty="0">
                <a:latin typeface="Century Gothic" panose="020B0502020202020204" pitchFamily="34" charset="0"/>
              </a:rPr>
              <a:t>We tested 16 investment options with customers, to understand which they preferred, and how acceptable each was. </a:t>
            </a:r>
            <a:r>
              <a:rPr lang="en-GB" sz="1600" i="1" dirty="0">
                <a:latin typeface="Century Gothic" panose="020B0502020202020204" pitchFamily="34" charset="0"/>
              </a:rPr>
              <a:t>The full stimulus materials for each investment option are included at the end of this document.</a:t>
            </a:r>
            <a:endParaRPr lang="en-GB" sz="1600" dirty="0">
              <a:latin typeface="Century Gothic" panose="020B0502020202020204" pitchFamily="34" charset="0"/>
            </a:endParaRPr>
          </a:p>
        </p:txBody>
      </p:sp>
      <p:pic>
        <p:nvPicPr>
          <p:cNvPr id="5" name="Picture 4">
            <a:extLst>
              <a:ext uri="{FF2B5EF4-FFF2-40B4-BE49-F238E27FC236}">
                <a16:creationId xmlns:a16="http://schemas.microsoft.com/office/drawing/2014/main" id="{92622F48-55C0-4CB5-931E-7126AFDF7E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2" name="Picture 1">
            <a:extLst>
              <a:ext uri="{FF2B5EF4-FFF2-40B4-BE49-F238E27FC236}">
                <a16:creationId xmlns:a16="http://schemas.microsoft.com/office/drawing/2014/main" id="{01E13E2E-BA3D-4EEE-9076-284FF25DC0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0608" y="1286458"/>
            <a:ext cx="6324859" cy="3704042"/>
          </a:xfrm>
          <a:prstGeom prst="rect">
            <a:avLst/>
          </a:prstGeom>
        </p:spPr>
      </p:pic>
      <p:sp>
        <p:nvSpPr>
          <p:cNvPr id="7" name="Rectangle: Rounded Corners 6">
            <a:extLst>
              <a:ext uri="{FF2B5EF4-FFF2-40B4-BE49-F238E27FC236}">
                <a16:creationId xmlns:a16="http://schemas.microsoft.com/office/drawing/2014/main" id="{450DF04D-AF03-4645-B4FB-7F85DB265E8F}"/>
              </a:ext>
            </a:extLst>
          </p:cNvPr>
          <p:cNvSpPr/>
          <p:nvPr/>
        </p:nvSpPr>
        <p:spPr>
          <a:xfrm>
            <a:off x="1127448" y="5100255"/>
            <a:ext cx="10873208" cy="1321567"/>
          </a:xfrm>
          <a:prstGeom prst="roundRect">
            <a:avLst/>
          </a:prstGeom>
          <a:solidFill>
            <a:schemeClr val="accent2">
              <a:lumMod val="60000"/>
              <a:lumOff val="40000"/>
            </a:schemeClr>
          </a:solidFill>
        </p:spPr>
        <p:txBody>
          <a:bodyPr wrap="square" rtlCol="0" anchor="ctr">
            <a:noAutofit/>
          </a:bodyPr>
          <a:lstStyle/>
          <a:p>
            <a:pPr algn="ctr"/>
            <a:r>
              <a:rPr lang="en-GB" sz="1600" b="1" dirty="0">
                <a:latin typeface="Century Gothic" panose="020B0502020202020204" pitchFamily="34" charset="0"/>
              </a:rPr>
              <a:t>Methodological consideration</a:t>
            </a:r>
          </a:p>
          <a:p>
            <a:r>
              <a:rPr lang="en-GB" sz="1600" dirty="0">
                <a:latin typeface="Century Gothic" panose="020B0502020202020204" pitchFamily="34" charset="0"/>
              </a:rPr>
              <a:t>We intentionally excluded references to cost from the stimulus materials. However, cost-effectiveness repeatedly emerged as a key priority for customers and some made assumptions (which may be incorrect) about the relative cost-effectiveness of different investment options. Further research is required to understand how customer preferences change once cost is included.</a:t>
            </a:r>
            <a:endParaRPr lang="en-GB" sz="1400" dirty="0">
              <a:latin typeface="Century Gothic" panose="020B0502020202020204" pitchFamily="34" charset="0"/>
            </a:endParaRPr>
          </a:p>
        </p:txBody>
      </p:sp>
      <p:sp>
        <p:nvSpPr>
          <p:cNvPr id="8" name="Rectangle 7">
            <a:extLst>
              <a:ext uri="{FF2B5EF4-FFF2-40B4-BE49-F238E27FC236}">
                <a16:creationId xmlns:a16="http://schemas.microsoft.com/office/drawing/2014/main" id="{7165ABC1-63F8-42C8-948F-977BE61850C0}"/>
              </a:ext>
            </a:extLst>
          </p:cNvPr>
          <p:cNvSpPr/>
          <p:nvPr/>
        </p:nvSpPr>
        <p:spPr>
          <a:xfrm>
            <a:off x="453658" y="5221649"/>
            <a:ext cx="552652" cy="1015663"/>
          </a:xfrm>
          <a:prstGeom prst="rect">
            <a:avLst/>
          </a:prstGeom>
        </p:spPr>
        <p:txBody>
          <a:bodyPr wrap="square">
            <a:spAutoFit/>
          </a:bodyPr>
          <a:lstStyle/>
          <a:p>
            <a:pPr lvl="0" algn="ctr">
              <a:spcAft>
                <a:spcPts val="0"/>
              </a:spcAft>
            </a:pPr>
            <a:r>
              <a:rPr lang="en-GB" sz="6000" b="1" dirty="0">
                <a:solidFill>
                  <a:schemeClr val="accent2"/>
                </a:solidFill>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378107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ater next to the rock&#10;&#10;Description automatically generated">
            <a:extLst>
              <a:ext uri="{FF2B5EF4-FFF2-40B4-BE49-F238E27FC236}">
                <a16:creationId xmlns:a16="http://schemas.microsoft.com/office/drawing/2014/main" id="{9B50168C-C4DC-4C81-80AD-DB00890BCCF5}"/>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0" y="-101"/>
            <a:ext cx="12192000" cy="6858101"/>
          </a:xfrm>
          <a:prstGeom prst="rect">
            <a:avLst/>
          </a:prstGeom>
        </p:spPr>
      </p:pic>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Summary (1/4)</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0" name="Rectangle: Rounded Corners 9">
            <a:extLst>
              <a:ext uri="{FF2B5EF4-FFF2-40B4-BE49-F238E27FC236}">
                <a16:creationId xmlns:a16="http://schemas.microsoft.com/office/drawing/2014/main" id="{1FD7022D-46C6-4AA2-8202-03A65E0B00FA}"/>
              </a:ext>
            </a:extLst>
          </p:cNvPr>
          <p:cNvSpPr/>
          <p:nvPr/>
        </p:nvSpPr>
        <p:spPr>
          <a:xfrm>
            <a:off x="672041" y="620688"/>
            <a:ext cx="11256607" cy="624702"/>
          </a:xfrm>
          <a:prstGeom prst="roundRect">
            <a:avLst/>
          </a:prstGeom>
          <a:solidFill>
            <a:schemeClr val="accent1"/>
          </a:solidFill>
        </p:spPr>
        <p:txBody>
          <a:bodyPr wrap="square" rtlCol="0" anchor="ctr">
            <a:noAutofit/>
          </a:bodyPr>
          <a:lstStyle/>
          <a:p>
            <a:r>
              <a:rPr lang="en-GB" b="1" dirty="0">
                <a:solidFill>
                  <a:srgbClr val="FFFFFF"/>
                </a:solidFill>
                <a:latin typeface="Century Gothic" panose="020B0502020202020204" pitchFamily="34" charset="0"/>
              </a:rPr>
              <a:t>Customer awareness and understanding of drainage and wastewater</a:t>
            </a:r>
          </a:p>
        </p:txBody>
      </p:sp>
      <p:sp>
        <p:nvSpPr>
          <p:cNvPr id="14" name="Oval 13">
            <a:extLst>
              <a:ext uri="{FF2B5EF4-FFF2-40B4-BE49-F238E27FC236}">
                <a16:creationId xmlns:a16="http://schemas.microsoft.com/office/drawing/2014/main" id="{08F1B8BD-5D2B-40D8-9820-3FD0685B7E71}"/>
              </a:ext>
            </a:extLst>
          </p:cNvPr>
          <p:cNvSpPr>
            <a:spLocks noChangeAspect="1"/>
          </p:cNvSpPr>
          <p:nvPr/>
        </p:nvSpPr>
        <p:spPr>
          <a:xfrm>
            <a:off x="65473" y="620688"/>
            <a:ext cx="629927" cy="630000"/>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1</a:t>
            </a:r>
          </a:p>
        </p:txBody>
      </p:sp>
      <p:sp>
        <p:nvSpPr>
          <p:cNvPr id="38" name="Rectangle: Rounded Corners 37">
            <a:extLst>
              <a:ext uri="{FF2B5EF4-FFF2-40B4-BE49-F238E27FC236}">
                <a16:creationId xmlns:a16="http://schemas.microsoft.com/office/drawing/2014/main" id="{9F62E5A0-ACCA-4634-87E7-A052D4681DDE}"/>
              </a:ext>
            </a:extLst>
          </p:cNvPr>
          <p:cNvSpPr/>
          <p:nvPr/>
        </p:nvSpPr>
        <p:spPr>
          <a:xfrm>
            <a:off x="695400" y="1268760"/>
            <a:ext cx="6768752" cy="5401397"/>
          </a:xfrm>
          <a:prstGeom prst="roundRect">
            <a:avLst/>
          </a:prstGeom>
          <a:noFill/>
        </p:spPr>
        <p:txBody>
          <a:bodyPr wrap="square" rtlCol="0" anchor="ctr">
            <a:noAutofit/>
          </a:bodyPr>
          <a:lstStyle/>
          <a:p>
            <a:pPr marL="342900" lvl="0" indent="-342900">
              <a:lnSpc>
                <a:spcPct val="107000"/>
              </a:lnSpc>
              <a:spcAft>
                <a:spcPts val="800"/>
              </a:spcAft>
              <a:buFont typeface="Symbol" panose="05050102010706020507" pitchFamily="18" charset="2"/>
              <a:buChar char=""/>
            </a:pPr>
            <a:r>
              <a:rPr lang="en-GB" dirty="0">
                <a:latin typeface="Century Gothic" panose="020B0502020202020204" pitchFamily="34" charset="0"/>
              </a:rPr>
              <a:t>Customers have </a:t>
            </a:r>
            <a:r>
              <a:rPr lang="en-GB" b="1" dirty="0">
                <a:latin typeface="Century Gothic" panose="020B0502020202020204" pitchFamily="34" charset="0"/>
              </a:rPr>
              <a:t>very low pre-existing knowledge about drainage and wastewater services</a:t>
            </a:r>
            <a:r>
              <a:rPr lang="en-GB" dirty="0">
                <a:latin typeface="Century Gothic" panose="020B0502020202020204" pitchFamily="34" charset="0"/>
              </a:rPr>
              <a:t>. </a:t>
            </a:r>
          </a:p>
          <a:p>
            <a:pPr marL="342900" lvl="0" indent="-342900">
              <a:lnSpc>
                <a:spcPct val="107000"/>
              </a:lnSpc>
              <a:spcAft>
                <a:spcPts val="800"/>
              </a:spcAft>
              <a:buFont typeface="Symbol" panose="05050102010706020507" pitchFamily="18" charset="2"/>
              <a:buChar char=""/>
            </a:pPr>
            <a:r>
              <a:rPr lang="en-GB" dirty="0">
                <a:latin typeface="Century Gothic" panose="020B0502020202020204" pitchFamily="34" charset="0"/>
              </a:rPr>
              <a:t>Understanding of </a:t>
            </a:r>
            <a:r>
              <a:rPr lang="en-GB" b="1" dirty="0">
                <a:latin typeface="Century Gothic" panose="020B0502020202020204" pitchFamily="34" charset="0"/>
              </a:rPr>
              <a:t>surface water contribution to drainage and wastewater is particularly limited</a:t>
            </a:r>
            <a:r>
              <a:rPr lang="en-GB" dirty="0">
                <a:latin typeface="Century Gothic" panose="020B0502020202020204" pitchFamily="34" charset="0"/>
              </a:rPr>
              <a:t>. </a:t>
            </a:r>
          </a:p>
          <a:p>
            <a:pPr marL="342900" lvl="0" indent="-342900">
              <a:lnSpc>
                <a:spcPct val="107000"/>
              </a:lnSpc>
              <a:spcAft>
                <a:spcPts val="800"/>
              </a:spcAft>
              <a:buFont typeface="Symbol" panose="05050102010706020507" pitchFamily="18" charset="2"/>
              <a:buChar char=""/>
            </a:pPr>
            <a:r>
              <a:rPr lang="en-GB" dirty="0">
                <a:latin typeface="Century Gothic" panose="020B0502020202020204" pitchFamily="34" charset="0"/>
              </a:rPr>
              <a:t>When they start to think about it, customers consider </a:t>
            </a:r>
            <a:r>
              <a:rPr lang="en-GB" b="1" dirty="0">
                <a:latin typeface="Century Gothic" panose="020B0502020202020204" pitchFamily="34" charset="0"/>
              </a:rPr>
              <a:t>wastewater a vital part of everyday life</a:t>
            </a:r>
            <a:r>
              <a:rPr lang="en-GB" dirty="0">
                <a:latin typeface="Century Gothic" panose="020B0502020202020204" pitchFamily="34" charset="0"/>
              </a:rPr>
              <a:t>.</a:t>
            </a:r>
            <a:endParaRPr lang="en-GB" dirty="0">
              <a:latin typeface="Century Gothic" panose="020B0502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dirty="0">
                <a:latin typeface="Century Gothic" panose="020B0502020202020204" pitchFamily="34" charset="0"/>
                <a:ea typeface="Calibri" panose="020F0502020204030204" pitchFamily="34" charset="0"/>
                <a:cs typeface="Arial" panose="020B0604020202020204" pitchFamily="34" charset="0"/>
              </a:rPr>
              <a:t>While customers are aware of population growth and climate change as major future challenges, they are </a:t>
            </a:r>
            <a:r>
              <a:rPr lang="en-GB" b="1" dirty="0">
                <a:latin typeface="Century Gothic" panose="020B0502020202020204" pitchFamily="34" charset="0"/>
                <a:ea typeface="Calibri" panose="020F0502020204030204" pitchFamily="34" charset="0"/>
                <a:cs typeface="Arial" panose="020B0604020202020204" pitchFamily="34" charset="0"/>
              </a:rPr>
              <a:t>less aware of urban creep </a:t>
            </a:r>
            <a:r>
              <a:rPr lang="en-GB" dirty="0">
                <a:latin typeface="Century Gothic" panose="020B0502020202020204" pitchFamily="34" charset="0"/>
                <a:ea typeface="Calibri" panose="020F0502020204030204" pitchFamily="34" charset="0"/>
                <a:cs typeface="Arial" panose="020B0604020202020204" pitchFamily="34" charset="0"/>
              </a:rPr>
              <a:t>– and for all three challenges, customers are </a:t>
            </a:r>
            <a:r>
              <a:rPr lang="en-GB" b="1" dirty="0">
                <a:latin typeface="Century Gothic" panose="020B0502020202020204" pitchFamily="34" charset="0"/>
                <a:ea typeface="Calibri" panose="020F0502020204030204" pitchFamily="34" charset="0"/>
                <a:cs typeface="Arial" panose="020B0604020202020204" pitchFamily="34" charset="0"/>
              </a:rPr>
              <a:t>rarely knowledgeable about the implications for drainage and wastewater</a:t>
            </a:r>
            <a:r>
              <a:rPr lang="en-GB" dirty="0">
                <a:latin typeface="Century Gothic" panose="020B0502020202020204" pitchFamily="34" charset="0"/>
                <a:ea typeface="Calibri" panose="020F0502020204030204" pitchFamily="34" charset="0"/>
                <a:cs typeface="Arial" panose="020B0604020202020204" pitchFamily="34" charset="0"/>
              </a:rPr>
              <a:t>.</a:t>
            </a:r>
            <a:endParaRPr lang="en-US"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848739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Customer principles for investment</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30</a:t>
            </a:fld>
            <a:endParaRPr lang="en-GB"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03CDD178-934F-4AC6-A272-B44E62CCE6FF}"/>
              </a:ext>
            </a:extLst>
          </p:cNvPr>
          <p:cNvSpPr/>
          <p:nvPr/>
        </p:nvSpPr>
        <p:spPr>
          <a:xfrm>
            <a:off x="191345" y="692696"/>
            <a:ext cx="11883386" cy="743524"/>
          </a:xfrm>
          <a:prstGeom prst="roundRect">
            <a:avLst/>
          </a:prstGeom>
          <a:noFill/>
        </p:spPr>
        <p:txBody>
          <a:bodyPr wrap="square" rtlCol="0" anchor="ctr">
            <a:noAutofit/>
          </a:bodyPr>
          <a:lstStyle/>
          <a:p>
            <a:r>
              <a:rPr lang="en-GB" dirty="0">
                <a:latin typeface="Century Gothic" panose="020B0502020202020204" pitchFamily="34" charset="0"/>
              </a:rPr>
              <a:t>Across the 16 customer workshops that we conducted, some clear customer principles emerged in relation to how DCWW should invest in the future of drainage and wastewater:</a:t>
            </a:r>
          </a:p>
        </p:txBody>
      </p:sp>
      <p:pic>
        <p:nvPicPr>
          <p:cNvPr id="5" name="Picture 4">
            <a:extLst>
              <a:ext uri="{FF2B5EF4-FFF2-40B4-BE49-F238E27FC236}">
                <a16:creationId xmlns:a16="http://schemas.microsoft.com/office/drawing/2014/main" id="{92622F48-55C0-4CB5-931E-7126AFDF7E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6" name="Rectangle: Rounded Corners 5">
            <a:extLst>
              <a:ext uri="{FF2B5EF4-FFF2-40B4-BE49-F238E27FC236}">
                <a16:creationId xmlns:a16="http://schemas.microsoft.com/office/drawing/2014/main" id="{62406C66-92AA-4F35-829A-9C51FB3DAF13}"/>
              </a:ext>
            </a:extLst>
          </p:cNvPr>
          <p:cNvSpPr/>
          <p:nvPr/>
        </p:nvSpPr>
        <p:spPr>
          <a:xfrm>
            <a:off x="1251525" y="1469837"/>
            <a:ext cx="9621972" cy="648072"/>
          </a:xfrm>
          <a:prstGeom prst="roundRect">
            <a:avLst/>
          </a:prstGeom>
          <a:solidFill>
            <a:schemeClr val="accent1">
              <a:lumMod val="50000"/>
            </a:schemeClr>
          </a:solidFill>
        </p:spPr>
        <p:txBody>
          <a:bodyPr wrap="square" rtlCol="0" anchor="ctr">
            <a:noAutofit/>
          </a:bodyPr>
          <a:lstStyle/>
          <a:p>
            <a:pPr algn="ctr"/>
            <a:r>
              <a:rPr lang="en-GB" b="1" dirty="0">
                <a:solidFill>
                  <a:schemeClr val="bg1"/>
                </a:solidFill>
                <a:latin typeface="Century Gothic" panose="020B0502020202020204" pitchFamily="34" charset="0"/>
              </a:rPr>
              <a:t>Adopt a range of measures.</a:t>
            </a:r>
            <a:endParaRPr lang="en-GB" dirty="0">
              <a:solidFill>
                <a:schemeClr val="bg1"/>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415EBC31-3184-427C-AC83-DAE17FC94A5D}"/>
              </a:ext>
            </a:extLst>
          </p:cNvPr>
          <p:cNvSpPr/>
          <p:nvPr/>
        </p:nvSpPr>
        <p:spPr>
          <a:xfrm>
            <a:off x="1251525" y="2433551"/>
            <a:ext cx="4248472" cy="648072"/>
          </a:xfrm>
          <a:prstGeom prst="roundRect">
            <a:avLst/>
          </a:prstGeom>
          <a:solidFill>
            <a:srgbClr val="276F8B"/>
          </a:solidFill>
        </p:spPr>
        <p:txBody>
          <a:bodyPr wrap="square" rtlCol="0" anchor="ctr">
            <a:noAutofit/>
          </a:bodyPr>
          <a:lstStyle/>
          <a:p>
            <a:pPr algn="ctr"/>
            <a:r>
              <a:rPr lang="en-GB" b="1" dirty="0">
                <a:solidFill>
                  <a:srgbClr val="FFFFFF"/>
                </a:solidFill>
                <a:latin typeface="Century Gothic" panose="020B0502020202020204" pitchFamily="34" charset="0"/>
              </a:rPr>
              <a:t>Prioritise solutions which deliver the greatest long-term benefit.</a:t>
            </a:r>
            <a:endParaRPr lang="en-GB" dirty="0">
              <a:solidFill>
                <a:srgbClr val="FFFFFF"/>
              </a:solidFill>
              <a:latin typeface="Century Gothic" panose="020B0502020202020204" pitchFamily="34" charset="0"/>
            </a:endParaRPr>
          </a:p>
        </p:txBody>
      </p:sp>
      <p:sp>
        <p:nvSpPr>
          <p:cNvPr id="8" name="Rectangle: Rounded Corners 7">
            <a:extLst>
              <a:ext uri="{FF2B5EF4-FFF2-40B4-BE49-F238E27FC236}">
                <a16:creationId xmlns:a16="http://schemas.microsoft.com/office/drawing/2014/main" id="{13E05798-489B-48DB-BFF5-AF3E4644C947}"/>
              </a:ext>
            </a:extLst>
          </p:cNvPr>
          <p:cNvSpPr/>
          <p:nvPr/>
        </p:nvSpPr>
        <p:spPr>
          <a:xfrm>
            <a:off x="6614325" y="2440283"/>
            <a:ext cx="4248472" cy="648072"/>
          </a:xfrm>
          <a:prstGeom prst="roundRect">
            <a:avLst/>
          </a:prstGeom>
          <a:solidFill>
            <a:schemeClr val="accent1">
              <a:lumMod val="60000"/>
              <a:lumOff val="40000"/>
            </a:schemeClr>
          </a:solidFill>
        </p:spPr>
        <p:txBody>
          <a:bodyPr wrap="square" rtlCol="0" anchor="ctr">
            <a:noAutofit/>
          </a:bodyPr>
          <a:lstStyle/>
          <a:p>
            <a:pPr algn="ctr"/>
            <a:r>
              <a:rPr lang="en-GB" b="1" dirty="0">
                <a:solidFill>
                  <a:srgbClr val="FFFFFF"/>
                </a:solidFill>
                <a:latin typeface="Century Gothic" panose="020B0502020202020204" pitchFamily="34" charset="0"/>
              </a:rPr>
              <a:t>Focus on cost-effectiveness.</a:t>
            </a:r>
            <a:endParaRPr lang="en-GB" dirty="0">
              <a:solidFill>
                <a:srgbClr val="FFFFFF"/>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A0BEFCE1-5EDD-48BC-9021-7CCFA2889E67}"/>
              </a:ext>
            </a:extLst>
          </p:cNvPr>
          <p:cNvSpPr/>
          <p:nvPr/>
        </p:nvSpPr>
        <p:spPr>
          <a:xfrm>
            <a:off x="1251525" y="3397265"/>
            <a:ext cx="4248472" cy="648072"/>
          </a:xfrm>
          <a:prstGeom prst="roundRect">
            <a:avLst/>
          </a:prstGeom>
          <a:solidFill>
            <a:schemeClr val="accent1">
              <a:lumMod val="60000"/>
              <a:lumOff val="40000"/>
            </a:schemeClr>
          </a:solidFill>
        </p:spPr>
        <p:txBody>
          <a:bodyPr wrap="square" rtlCol="0" anchor="ctr">
            <a:noAutofit/>
          </a:bodyPr>
          <a:lstStyle/>
          <a:p>
            <a:pPr algn="ctr"/>
            <a:r>
              <a:rPr lang="en-GB" b="1" dirty="0">
                <a:solidFill>
                  <a:srgbClr val="FFFFFF"/>
                </a:solidFill>
                <a:latin typeface="Century Gothic" panose="020B0502020202020204" pitchFamily="34" charset="0"/>
              </a:rPr>
              <a:t>Avoid disruption unless absolutely essential.</a:t>
            </a:r>
            <a:endParaRPr lang="en-GB" dirty="0">
              <a:solidFill>
                <a:srgbClr val="FFFFFF"/>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22F8DFDC-F284-45E0-A216-D9C9293212C9}"/>
              </a:ext>
            </a:extLst>
          </p:cNvPr>
          <p:cNvSpPr/>
          <p:nvPr/>
        </p:nvSpPr>
        <p:spPr>
          <a:xfrm>
            <a:off x="6614325" y="3401395"/>
            <a:ext cx="4248472" cy="648072"/>
          </a:xfrm>
          <a:prstGeom prst="roundRect">
            <a:avLst/>
          </a:prstGeom>
          <a:solidFill>
            <a:srgbClr val="276F8B"/>
          </a:solidFill>
        </p:spPr>
        <p:txBody>
          <a:bodyPr wrap="square" rtlCol="0" anchor="ctr">
            <a:noAutofit/>
          </a:bodyPr>
          <a:lstStyle/>
          <a:p>
            <a:pPr algn="ctr"/>
            <a:r>
              <a:rPr lang="en-GB" b="1" dirty="0">
                <a:solidFill>
                  <a:srgbClr val="FFFFFF"/>
                </a:solidFill>
                <a:latin typeface="Century Gothic" panose="020B0502020202020204" pitchFamily="34" charset="0"/>
              </a:rPr>
              <a:t>Educate customers.</a:t>
            </a:r>
            <a:endParaRPr lang="en-GB" dirty="0">
              <a:solidFill>
                <a:srgbClr val="FFFFFF"/>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DB44EBDC-B050-4B0E-B145-B6D034C8978E}"/>
              </a:ext>
            </a:extLst>
          </p:cNvPr>
          <p:cNvSpPr/>
          <p:nvPr/>
        </p:nvSpPr>
        <p:spPr>
          <a:xfrm>
            <a:off x="1251525" y="4360979"/>
            <a:ext cx="4248472" cy="648072"/>
          </a:xfrm>
          <a:prstGeom prst="roundRect">
            <a:avLst/>
          </a:prstGeom>
          <a:solidFill>
            <a:srgbClr val="276F8B"/>
          </a:solidFill>
        </p:spPr>
        <p:txBody>
          <a:bodyPr wrap="square" rtlCol="0" anchor="ctr">
            <a:noAutofit/>
          </a:bodyPr>
          <a:lstStyle/>
          <a:p>
            <a:pPr algn="ctr"/>
            <a:r>
              <a:rPr lang="en-GB" b="1" dirty="0">
                <a:solidFill>
                  <a:srgbClr val="FFFFFF"/>
                </a:solidFill>
                <a:latin typeface="Century Gothic" panose="020B0502020202020204" pitchFamily="34" charset="0"/>
              </a:rPr>
              <a:t>Implement the ‘gold standard’ in new developments.</a:t>
            </a:r>
            <a:endParaRPr lang="en-GB" dirty="0">
              <a:solidFill>
                <a:srgbClr val="FFFFFF"/>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6D10E2F0-B535-4294-A254-DEF36A6FD416}"/>
              </a:ext>
            </a:extLst>
          </p:cNvPr>
          <p:cNvSpPr/>
          <p:nvPr/>
        </p:nvSpPr>
        <p:spPr>
          <a:xfrm>
            <a:off x="179342" y="6244627"/>
            <a:ext cx="11883386" cy="648072"/>
          </a:xfrm>
          <a:prstGeom prst="roundRect">
            <a:avLst/>
          </a:prstGeom>
          <a:noFill/>
        </p:spPr>
        <p:txBody>
          <a:bodyPr wrap="square" rtlCol="0" anchor="ctr">
            <a:noAutofit/>
          </a:bodyPr>
          <a:lstStyle/>
          <a:p>
            <a:r>
              <a:rPr lang="en-GB" dirty="0">
                <a:latin typeface="Century Gothic" panose="020B0502020202020204" pitchFamily="34" charset="0"/>
              </a:rPr>
              <a:t>Further detail is provided on the following slides.</a:t>
            </a:r>
          </a:p>
        </p:txBody>
      </p:sp>
      <p:sp>
        <p:nvSpPr>
          <p:cNvPr id="14" name="Rectangle: Rounded Corners 13">
            <a:extLst>
              <a:ext uri="{FF2B5EF4-FFF2-40B4-BE49-F238E27FC236}">
                <a16:creationId xmlns:a16="http://schemas.microsoft.com/office/drawing/2014/main" id="{4D82E72B-FB8B-48EC-876C-76BEE0D01C2A}"/>
              </a:ext>
            </a:extLst>
          </p:cNvPr>
          <p:cNvSpPr/>
          <p:nvPr/>
        </p:nvSpPr>
        <p:spPr>
          <a:xfrm>
            <a:off x="6614325" y="4362507"/>
            <a:ext cx="4248472" cy="648072"/>
          </a:xfrm>
          <a:prstGeom prst="roundRect">
            <a:avLst/>
          </a:prstGeom>
          <a:solidFill>
            <a:schemeClr val="accent1">
              <a:lumMod val="60000"/>
              <a:lumOff val="40000"/>
            </a:schemeClr>
          </a:solidFill>
        </p:spPr>
        <p:txBody>
          <a:bodyPr wrap="square" rtlCol="0" anchor="ctr">
            <a:noAutofit/>
          </a:bodyPr>
          <a:lstStyle/>
          <a:p>
            <a:pPr algn="ctr"/>
            <a:r>
              <a:rPr lang="en-GB" b="1" dirty="0">
                <a:solidFill>
                  <a:srgbClr val="FFFFFF"/>
                </a:solidFill>
                <a:latin typeface="Century Gothic" panose="020B0502020202020204" pitchFamily="34" charset="0"/>
              </a:rPr>
              <a:t>Deliver environmental benefits.</a:t>
            </a:r>
            <a:endParaRPr lang="en-GB" dirty="0">
              <a:solidFill>
                <a:srgbClr val="FFFFFF"/>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A8F4AB5D-00B1-45FB-B6C8-6D72F7959E8F}"/>
              </a:ext>
            </a:extLst>
          </p:cNvPr>
          <p:cNvSpPr/>
          <p:nvPr/>
        </p:nvSpPr>
        <p:spPr>
          <a:xfrm>
            <a:off x="1251525" y="5324694"/>
            <a:ext cx="4248472" cy="648072"/>
          </a:xfrm>
          <a:prstGeom prst="roundRect">
            <a:avLst/>
          </a:prstGeom>
          <a:solidFill>
            <a:schemeClr val="accent1">
              <a:lumMod val="60000"/>
              <a:lumOff val="40000"/>
            </a:schemeClr>
          </a:solidFill>
        </p:spPr>
        <p:txBody>
          <a:bodyPr wrap="square" rtlCol="0" anchor="ctr">
            <a:noAutofit/>
          </a:bodyPr>
          <a:lstStyle/>
          <a:p>
            <a:pPr algn="ctr"/>
            <a:r>
              <a:rPr lang="en-GB" b="1" dirty="0">
                <a:solidFill>
                  <a:srgbClr val="FFFFFF"/>
                </a:solidFill>
                <a:latin typeface="Century Gothic" panose="020B0502020202020204" pitchFamily="34" charset="0"/>
              </a:rPr>
              <a:t>Address the root cause.</a:t>
            </a:r>
            <a:endParaRPr lang="en-GB" dirty="0">
              <a:solidFill>
                <a:srgbClr val="FFFFFF"/>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0E338378-74A9-4881-B6C6-0FC365BEA9DA}"/>
              </a:ext>
            </a:extLst>
          </p:cNvPr>
          <p:cNvSpPr/>
          <p:nvPr/>
        </p:nvSpPr>
        <p:spPr>
          <a:xfrm>
            <a:off x="6614325" y="5323619"/>
            <a:ext cx="4248472" cy="648072"/>
          </a:xfrm>
          <a:prstGeom prst="roundRect">
            <a:avLst/>
          </a:prstGeom>
          <a:solidFill>
            <a:srgbClr val="276F8B"/>
          </a:solidFill>
        </p:spPr>
        <p:txBody>
          <a:bodyPr wrap="square" rtlCol="0" anchor="ctr">
            <a:noAutofit/>
          </a:bodyPr>
          <a:lstStyle/>
          <a:p>
            <a:pPr algn="ctr"/>
            <a:r>
              <a:rPr lang="en-GB" b="1" dirty="0">
                <a:solidFill>
                  <a:srgbClr val="FFFFFF"/>
                </a:solidFill>
                <a:latin typeface="Century Gothic" panose="020B0502020202020204" pitchFamily="34" charset="0"/>
              </a:rPr>
              <a:t>Prioritise broad impact.</a:t>
            </a:r>
            <a:endParaRPr lang="en-GB" dirty="0">
              <a:solidFill>
                <a:srgbClr val="FFFFFF"/>
              </a:solidFill>
              <a:latin typeface="Century Gothic" panose="020B0502020202020204" pitchFamily="34" charset="0"/>
            </a:endParaRPr>
          </a:p>
        </p:txBody>
      </p:sp>
      <p:pic>
        <p:nvPicPr>
          <p:cNvPr id="3" name="Graphic 2" descr="Leaf">
            <a:extLst>
              <a:ext uri="{FF2B5EF4-FFF2-40B4-BE49-F238E27FC236}">
                <a16:creationId xmlns:a16="http://schemas.microsoft.com/office/drawing/2014/main" id="{A6442884-4180-47B3-A700-E7F40ABA5B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7968" y="4380200"/>
            <a:ext cx="687893" cy="687893"/>
          </a:xfrm>
          <a:prstGeom prst="rect">
            <a:avLst/>
          </a:prstGeom>
        </p:spPr>
      </p:pic>
      <p:pic>
        <p:nvPicPr>
          <p:cNvPr id="19" name="Graphic 18" descr="Traffic cone">
            <a:extLst>
              <a:ext uri="{FF2B5EF4-FFF2-40B4-BE49-F238E27FC236}">
                <a16:creationId xmlns:a16="http://schemas.microsoft.com/office/drawing/2014/main" id="{161ADBC1-6E9B-43B0-B250-D48E10C1F6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1885" y="3422665"/>
            <a:ext cx="687893" cy="687893"/>
          </a:xfrm>
          <a:prstGeom prst="rect">
            <a:avLst/>
          </a:prstGeom>
        </p:spPr>
      </p:pic>
      <p:pic>
        <p:nvPicPr>
          <p:cNvPr id="26" name="Graphic 25" descr="Network">
            <a:extLst>
              <a:ext uri="{FF2B5EF4-FFF2-40B4-BE49-F238E27FC236}">
                <a16:creationId xmlns:a16="http://schemas.microsoft.com/office/drawing/2014/main" id="{F9F5BE5D-F960-4CC5-8596-A532E22F75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22958" y="5301208"/>
            <a:ext cx="687893" cy="687893"/>
          </a:xfrm>
          <a:prstGeom prst="rect">
            <a:avLst/>
          </a:prstGeom>
        </p:spPr>
      </p:pic>
      <p:pic>
        <p:nvPicPr>
          <p:cNvPr id="28" name="Graphic 27" descr="Piggy Bank">
            <a:extLst>
              <a:ext uri="{FF2B5EF4-FFF2-40B4-BE49-F238E27FC236}">
                <a16:creationId xmlns:a16="http://schemas.microsoft.com/office/drawing/2014/main" id="{3574C665-1446-4161-88FF-EBD4659CB9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07969" y="2351024"/>
            <a:ext cx="687893" cy="687893"/>
          </a:xfrm>
          <a:prstGeom prst="rect">
            <a:avLst/>
          </a:prstGeom>
        </p:spPr>
      </p:pic>
      <p:pic>
        <p:nvPicPr>
          <p:cNvPr id="30" name="Graphic 29" descr="Trophy">
            <a:extLst>
              <a:ext uri="{FF2B5EF4-FFF2-40B4-BE49-F238E27FC236}">
                <a16:creationId xmlns:a16="http://schemas.microsoft.com/office/drawing/2014/main" id="{349F8EF6-C801-49CC-AD6D-853AF7B6135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9163" y="4350680"/>
            <a:ext cx="687893" cy="687893"/>
          </a:xfrm>
          <a:prstGeom prst="rect">
            <a:avLst/>
          </a:prstGeom>
        </p:spPr>
      </p:pic>
      <p:pic>
        <p:nvPicPr>
          <p:cNvPr id="34" name="Graphic 33" descr="Bullseye">
            <a:extLst>
              <a:ext uri="{FF2B5EF4-FFF2-40B4-BE49-F238E27FC236}">
                <a16:creationId xmlns:a16="http://schemas.microsoft.com/office/drawing/2014/main" id="{2E1528FC-4EF1-48D1-8116-438F7B763B4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6096" y="5282893"/>
            <a:ext cx="687893" cy="687893"/>
          </a:xfrm>
          <a:prstGeom prst="rect">
            <a:avLst/>
          </a:prstGeom>
        </p:spPr>
      </p:pic>
      <p:pic>
        <p:nvPicPr>
          <p:cNvPr id="36" name="Graphic 35" descr="Brain in head">
            <a:extLst>
              <a:ext uri="{FF2B5EF4-FFF2-40B4-BE49-F238E27FC236}">
                <a16:creationId xmlns:a16="http://schemas.microsoft.com/office/drawing/2014/main" id="{2A8725F6-9485-4D77-BA23-00A98457DDF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22957" y="3377354"/>
            <a:ext cx="687893" cy="687893"/>
          </a:xfrm>
          <a:prstGeom prst="rect">
            <a:avLst/>
          </a:prstGeom>
        </p:spPr>
      </p:pic>
      <p:pic>
        <p:nvPicPr>
          <p:cNvPr id="4" name="Picture 3" descr="A close up of a logo&#10;&#10;Description automatically generated">
            <a:extLst>
              <a:ext uri="{FF2B5EF4-FFF2-40B4-BE49-F238E27FC236}">
                <a16:creationId xmlns:a16="http://schemas.microsoft.com/office/drawing/2014/main" id="{A51567AA-A094-4104-8679-9DE8305D37C9}"/>
              </a:ext>
            </a:extLst>
          </p:cNvPr>
          <p:cNvPicPr>
            <a:picLocks noChangeAspect="1"/>
          </p:cNvPicPr>
          <p:nvPr/>
        </p:nvPicPr>
        <p:blipFill rotWithShape="1">
          <a:blip r:embed="rId18" cstate="print">
            <a:duotone>
              <a:schemeClr val="accent1">
                <a:shade val="45000"/>
                <a:satMod val="135000"/>
              </a:schemeClr>
              <a:prstClr val="white"/>
            </a:duotone>
            <a:extLst>
              <a:ext uri="{28A0092B-C50C-407E-A947-70E740481C1C}">
                <a14:useLocalDpi xmlns:a14="http://schemas.microsoft.com/office/drawing/2010/main" val="0"/>
              </a:ext>
            </a:extLst>
          </a:blip>
          <a:srcRect b="13365"/>
          <a:stretch/>
        </p:blipFill>
        <p:spPr>
          <a:xfrm>
            <a:off x="409163" y="2461656"/>
            <a:ext cx="687893" cy="598901"/>
          </a:xfrm>
          <a:prstGeom prst="rect">
            <a:avLst/>
          </a:prstGeom>
        </p:spPr>
      </p:pic>
      <p:pic>
        <p:nvPicPr>
          <p:cNvPr id="20" name="Picture 19" descr="A close up of a logo&#10;&#10;Description automatically generated">
            <a:extLst>
              <a:ext uri="{FF2B5EF4-FFF2-40B4-BE49-F238E27FC236}">
                <a16:creationId xmlns:a16="http://schemas.microsoft.com/office/drawing/2014/main" id="{42083304-3203-47C0-8D17-021F8D92D2B4}"/>
              </a:ext>
            </a:extLst>
          </p:cNvPr>
          <p:cNvPicPr>
            <a:picLocks noChangeAspect="1"/>
          </p:cNvPicPr>
          <p:nvPr/>
        </p:nvPicPr>
        <p:blipFill rotWithShape="1">
          <a:blip r:embed="rId19" cstate="print">
            <a:duotone>
              <a:schemeClr val="accent5">
                <a:shade val="45000"/>
                <a:satMod val="135000"/>
              </a:schemeClr>
              <a:prstClr val="white"/>
            </a:duotone>
            <a:extLst>
              <a:ext uri="{28A0092B-C50C-407E-A947-70E740481C1C}">
                <a14:useLocalDpi xmlns:a14="http://schemas.microsoft.com/office/drawing/2010/main" val="0"/>
              </a:ext>
            </a:extLst>
          </a:blip>
          <a:srcRect b="15350"/>
          <a:stretch/>
        </p:blipFill>
        <p:spPr>
          <a:xfrm>
            <a:off x="335360" y="1458745"/>
            <a:ext cx="778629" cy="659106"/>
          </a:xfrm>
          <a:prstGeom prst="rect">
            <a:avLst/>
          </a:prstGeom>
        </p:spPr>
      </p:pic>
      <p:sp>
        <p:nvSpPr>
          <p:cNvPr id="29" name="Oval 28">
            <a:extLst>
              <a:ext uri="{FF2B5EF4-FFF2-40B4-BE49-F238E27FC236}">
                <a16:creationId xmlns:a16="http://schemas.microsoft.com/office/drawing/2014/main" id="{68F03A4A-E79A-4DAC-87E8-B4EBD1A02385}"/>
              </a:ext>
            </a:extLst>
          </p:cNvPr>
          <p:cNvSpPr>
            <a:spLocks noChangeAspect="1"/>
          </p:cNvSpPr>
          <p:nvPr/>
        </p:nvSpPr>
        <p:spPr>
          <a:xfrm>
            <a:off x="1059313" y="1335319"/>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1</a:t>
            </a:r>
          </a:p>
        </p:txBody>
      </p:sp>
      <p:sp>
        <p:nvSpPr>
          <p:cNvPr id="31" name="Oval 30">
            <a:extLst>
              <a:ext uri="{FF2B5EF4-FFF2-40B4-BE49-F238E27FC236}">
                <a16:creationId xmlns:a16="http://schemas.microsoft.com/office/drawing/2014/main" id="{620CF276-069F-4144-A23C-8F3BB8337992}"/>
              </a:ext>
            </a:extLst>
          </p:cNvPr>
          <p:cNvSpPr>
            <a:spLocks noChangeAspect="1"/>
          </p:cNvSpPr>
          <p:nvPr/>
        </p:nvSpPr>
        <p:spPr>
          <a:xfrm>
            <a:off x="1059313" y="2286042"/>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2</a:t>
            </a:r>
          </a:p>
        </p:txBody>
      </p:sp>
      <p:sp>
        <p:nvSpPr>
          <p:cNvPr id="32" name="Oval 31">
            <a:extLst>
              <a:ext uri="{FF2B5EF4-FFF2-40B4-BE49-F238E27FC236}">
                <a16:creationId xmlns:a16="http://schemas.microsoft.com/office/drawing/2014/main" id="{C2DF7002-8215-4433-89DC-96F389D9EDDC}"/>
              </a:ext>
            </a:extLst>
          </p:cNvPr>
          <p:cNvSpPr>
            <a:spLocks noChangeAspect="1"/>
          </p:cNvSpPr>
          <p:nvPr/>
        </p:nvSpPr>
        <p:spPr>
          <a:xfrm>
            <a:off x="1059313" y="3236765"/>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4</a:t>
            </a:r>
          </a:p>
        </p:txBody>
      </p:sp>
      <p:sp>
        <p:nvSpPr>
          <p:cNvPr id="33" name="Oval 32">
            <a:extLst>
              <a:ext uri="{FF2B5EF4-FFF2-40B4-BE49-F238E27FC236}">
                <a16:creationId xmlns:a16="http://schemas.microsoft.com/office/drawing/2014/main" id="{A3D0E666-3470-4D70-9270-81893B64224E}"/>
              </a:ext>
            </a:extLst>
          </p:cNvPr>
          <p:cNvSpPr>
            <a:spLocks noChangeAspect="1"/>
          </p:cNvSpPr>
          <p:nvPr/>
        </p:nvSpPr>
        <p:spPr>
          <a:xfrm>
            <a:off x="6422113" y="3215332"/>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5</a:t>
            </a:r>
          </a:p>
        </p:txBody>
      </p:sp>
      <p:sp>
        <p:nvSpPr>
          <p:cNvPr id="35" name="Oval 34">
            <a:extLst>
              <a:ext uri="{FF2B5EF4-FFF2-40B4-BE49-F238E27FC236}">
                <a16:creationId xmlns:a16="http://schemas.microsoft.com/office/drawing/2014/main" id="{0BD2F23A-4241-46F3-903B-D798EA22136E}"/>
              </a:ext>
            </a:extLst>
          </p:cNvPr>
          <p:cNvSpPr>
            <a:spLocks noChangeAspect="1"/>
          </p:cNvSpPr>
          <p:nvPr/>
        </p:nvSpPr>
        <p:spPr>
          <a:xfrm>
            <a:off x="6422113" y="4164653"/>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7</a:t>
            </a:r>
          </a:p>
        </p:txBody>
      </p:sp>
      <p:sp>
        <p:nvSpPr>
          <p:cNvPr id="37" name="Oval 36">
            <a:extLst>
              <a:ext uri="{FF2B5EF4-FFF2-40B4-BE49-F238E27FC236}">
                <a16:creationId xmlns:a16="http://schemas.microsoft.com/office/drawing/2014/main" id="{4A7A29F5-285F-4E55-98C4-37739FDE87D4}"/>
              </a:ext>
            </a:extLst>
          </p:cNvPr>
          <p:cNvSpPr>
            <a:spLocks noChangeAspect="1"/>
          </p:cNvSpPr>
          <p:nvPr/>
        </p:nvSpPr>
        <p:spPr>
          <a:xfrm>
            <a:off x="1059313" y="5138212"/>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8</a:t>
            </a:r>
          </a:p>
        </p:txBody>
      </p:sp>
      <p:sp>
        <p:nvSpPr>
          <p:cNvPr id="38" name="Oval 37">
            <a:extLst>
              <a:ext uri="{FF2B5EF4-FFF2-40B4-BE49-F238E27FC236}">
                <a16:creationId xmlns:a16="http://schemas.microsoft.com/office/drawing/2014/main" id="{61CE2A35-CE04-4CD3-883B-60957C1E590F}"/>
              </a:ext>
            </a:extLst>
          </p:cNvPr>
          <p:cNvSpPr>
            <a:spLocks noChangeAspect="1"/>
          </p:cNvSpPr>
          <p:nvPr/>
        </p:nvSpPr>
        <p:spPr>
          <a:xfrm>
            <a:off x="6422113" y="2266011"/>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3</a:t>
            </a:r>
          </a:p>
        </p:txBody>
      </p:sp>
      <p:sp>
        <p:nvSpPr>
          <p:cNvPr id="39" name="Oval 38">
            <a:extLst>
              <a:ext uri="{FF2B5EF4-FFF2-40B4-BE49-F238E27FC236}">
                <a16:creationId xmlns:a16="http://schemas.microsoft.com/office/drawing/2014/main" id="{9CE18D99-A6C0-469C-9353-2F8C760D23DF}"/>
              </a:ext>
            </a:extLst>
          </p:cNvPr>
          <p:cNvSpPr>
            <a:spLocks noChangeAspect="1"/>
          </p:cNvSpPr>
          <p:nvPr/>
        </p:nvSpPr>
        <p:spPr>
          <a:xfrm>
            <a:off x="1059313" y="4187488"/>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6</a:t>
            </a:r>
          </a:p>
        </p:txBody>
      </p:sp>
      <p:sp>
        <p:nvSpPr>
          <p:cNvPr id="40" name="Oval 39">
            <a:extLst>
              <a:ext uri="{FF2B5EF4-FFF2-40B4-BE49-F238E27FC236}">
                <a16:creationId xmlns:a16="http://schemas.microsoft.com/office/drawing/2014/main" id="{9845A69F-DA06-40F3-87CB-44B86BCB776D}"/>
              </a:ext>
            </a:extLst>
          </p:cNvPr>
          <p:cNvSpPr>
            <a:spLocks noChangeAspect="1"/>
          </p:cNvSpPr>
          <p:nvPr/>
        </p:nvSpPr>
        <p:spPr>
          <a:xfrm>
            <a:off x="6422113" y="5113974"/>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9</a:t>
            </a:r>
          </a:p>
        </p:txBody>
      </p:sp>
    </p:spTree>
    <p:extLst>
      <p:ext uri="{BB962C8B-B14F-4D97-AF65-F5344CB8AC3E}">
        <p14:creationId xmlns:p14="http://schemas.microsoft.com/office/powerpoint/2010/main" val="382484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Customer principles for investment</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31</a:t>
            </a:fld>
            <a:endParaRPr lang="en-GB"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03CDD178-934F-4AC6-A272-B44E62CCE6FF}"/>
              </a:ext>
            </a:extLst>
          </p:cNvPr>
          <p:cNvSpPr/>
          <p:nvPr/>
        </p:nvSpPr>
        <p:spPr>
          <a:xfrm>
            <a:off x="1066288" y="692696"/>
            <a:ext cx="4669671" cy="648072"/>
          </a:xfrm>
          <a:prstGeom prst="roundRect">
            <a:avLst/>
          </a:prstGeom>
          <a:solidFill>
            <a:schemeClr val="accent1">
              <a:lumMod val="50000"/>
            </a:schemeClr>
          </a:solidFill>
        </p:spPr>
        <p:txBody>
          <a:bodyPr wrap="square" rtlCol="0" anchor="ctr">
            <a:noAutofit/>
          </a:bodyPr>
          <a:lstStyle/>
          <a:p>
            <a:pPr algn="ctr"/>
            <a:r>
              <a:rPr lang="en-GB" sz="2000" b="1" dirty="0">
                <a:solidFill>
                  <a:srgbClr val="FFFFFF"/>
                </a:solidFill>
                <a:latin typeface="Century Gothic" panose="020B0502020202020204" pitchFamily="34" charset="0"/>
              </a:rPr>
              <a:t>Adopt a range of measures.</a:t>
            </a:r>
            <a:endParaRPr lang="en-GB" sz="2000" dirty="0">
              <a:solidFill>
                <a:srgbClr val="FFFFFF"/>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5C2AEC52-63F6-4FD4-81C1-F838AF47A0F3}"/>
              </a:ext>
            </a:extLst>
          </p:cNvPr>
          <p:cNvSpPr/>
          <p:nvPr/>
        </p:nvSpPr>
        <p:spPr>
          <a:xfrm>
            <a:off x="7007743" y="692696"/>
            <a:ext cx="4669672" cy="648072"/>
          </a:xfrm>
          <a:prstGeom prst="roundRect">
            <a:avLst/>
          </a:prstGeom>
          <a:solidFill>
            <a:schemeClr val="accent1">
              <a:lumMod val="75000"/>
            </a:schemeClr>
          </a:solidFill>
        </p:spPr>
        <p:txBody>
          <a:bodyPr wrap="square" rtlCol="0" anchor="ctr">
            <a:noAutofit/>
          </a:bodyPr>
          <a:lstStyle/>
          <a:p>
            <a:pPr algn="ctr"/>
            <a:r>
              <a:rPr lang="en-GB" sz="2000" b="1" dirty="0">
                <a:solidFill>
                  <a:srgbClr val="FFFFFF"/>
                </a:solidFill>
                <a:latin typeface="Century Gothic" panose="020B0502020202020204" pitchFamily="34" charset="0"/>
              </a:rPr>
              <a:t>Prioritise solutions which deliver the greatest long-term benefit.</a:t>
            </a:r>
            <a:endParaRPr lang="en-GB" sz="2000" dirty="0">
              <a:solidFill>
                <a:srgbClr val="FFFFFF"/>
              </a:solidFill>
              <a:latin typeface="Century Gothic" panose="020B0502020202020204" pitchFamily="34" charset="0"/>
            </a:endParaRPr>
          </a:p>
        </p:txBody>
      </p:sp>
      <p:sp>
        <p:nvSpPr>
          <p:cNvPr id="10" name="Rectangle 9">
            <a:extLst>
              <a:ext uri="{FF2B5EF4-FFF2-40B4-BE49-F238E27FC236}">
                <a16:creationId xmlns:a16="http://schemas.microsoft.com/office/drawing/2014/main" id="{A27803BC-0F43-42D9-AE15-C19410426877}"/>
              </a:ext>
            </a:extLst>
          </p:cNvPr>
          <p:cNvSpPr/>
          <p:nvPr/>
        </p:nvSpPr>
        <p:spPr>
          <a:xfrm>
            <a:off x="167680" y="1527711"/>
            <a:ext cx="5544617" cy="3046988"/>
          </a:xfrm>
          <a:prstGeom prst="rect">
            <a:avLst/>
          </a:prstGeom>
        </p:spPr>
        <p:txBody>
          <a:bodyPr wrap="square">
            <a:spAutoFit/>
          </a:bodyPr>
          <a:lstStyle/>
          <a:p>
            <a:pPr lvl="0">
              <a:spcAft>
                <a:spcPts val="0"/>
              </a:spcAft>
            </a:pPr>
            <a:r>
              <a:rPr lang="en-GB" sz="1600" dirty="0">
                <a:latin typeface="Century Gothic" panose="020B0502020202020204" pitchFamily="34" charset="0"/>
                <a:ea typeface="Times New Roman" panose="02020603050405020304" pitchFamily="18" charset="0"/>
              </a:rPr>
              <a:t>Customers believe that a range of complementary solutions will be the most effective way to tackle the key challenges of growth, creep and climate change:</a:t>
            </a:r>
          </a:p>
          <a:p>
            <a:pPr lvl="0">
              <a:spcAft>
                <a:spcPts val="0"/>
              </a:spcAft>
            </a:pPr>
            <a:endParaRPr lang="en-GB" sz="1600" dirty="0">
              <a:effectLst/>
              <a:latin typeface="Century Gothic" panose="020B050202020202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en-GB" sz="1600" dirty="0">
                <a:latin typeface="Century Gothic" panose="020B0502020202020204" pitchFamily="34" charset="0"/>
                <a:ea typeface="Calibri" panose="020F0502020204030204" pitchFamily="34" charset="0"/>
              </a:rPr>
              <a:t>It mitigates the risk of any one intervention failing and the overall plan therefore not working.</a:t>
            </a:r>
          </a:p>
          <a:p>
            <a:pPr marL="342900" lvl="0" indent="-342900">
              <a:spcAft>
                <a:spcPts val="0"/>
              </a:spcAft>
              <a:buFont typeface="Arial" panose="020B0604020202020204" pitchFamily="34" charset="0"/>
              <a:buChar char="•"/>
            </a:pPr>
            <a:endParaRPr lang="en-GB" sz="1600" dirty="0">
              <a:latin typeface="Century Gothic" panose="020B050202020202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en-GB" sz="1600" dirty="0">
                <a:latin typeface="Century Gothic" panose="020B0502020202020204" pitchFamily="34" charset="0"/>
                <a:ea typeface="Calibri" panose="020F0502020204030204" pitchFamily="34" charset="0"/>
              </a:rPr>
              <a:t>It allows for a balance of innovative approaches with tried and trusted methods.</a:t>
            </a:r>
          </a:p>
          <a:p>
            <a:pPr marL="342900" lvl="0" indent="-342900">
              <a:spcAft>
                <a:spcPts val="0"/>
              </a:spcAft>
              <a:buFont typeface="Arial" panose="020B0604020202020204" pitchFamily="34" charset="0"/>
              <a:buChar char="•"/>
            </a:pPr>
            <a:endParaRPr lang="en-GB" sz="1600" dirty="0">
              <a:effectLst/>
              <a:latin typeface="Century Gothic" panose="020B050202020202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en-GB" sz="1600" dirty="0">
                <a:effectLst/>
                <a:latin typeface="Century Gothic" panose="020B0502020202020204" pitchFamily="34" charset="0"/>
                <a:ea typeface="Calibri" panose="020F0502020204030204" pitchFamily="34" charset="0"/>
              </a:rPr>
              <a:t>It allows for regio</a:t>
            </a:r>
            <a:r>
              <a:rPr lang="en-GB" sz="1600" dirty="0">
                <a:latin typeface="Century Gothic" panose="020B0502020202020204" pitchFamily="34" charset="0"/>
                <a:ea typeface="Calibri" panose="020F0502020204030204" pitchFamily="34" charset="0"/>
              </a:rPr>
              <a:t>nal variation – choosing the most appropriate schemes for specific regions.</a:t>
            </a:r>
            <a:endParaRPr lang="en-GB" sz="2000" dirty="0">
              <a:effectLst/>
              <a:latin typeface="Calibri" panose="020F0502020204030204" pitchFamily="34" charset="0"/>
              <a:ea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1D79BCA5-600B-4465-AF1E-2601410EB61E}"/>
              </a:ext>
            </a:extLst>
          </p:cNvPr>
          <p:cNvSpPr/>
          <p:nvPr/>
        </p:nvSpPr>
        <p:spPr>
          <a:xfrm>
            <a:off x="503549" y="4731749"/>
            <a:ext cx="3528392" cy="817245"/>
          </a:xfrm>
          <a:prstGeom prst="wedgeRoundRectCallout">
            <a:avLst/>
          </a:prstGeom>
          <a:solidFill>
            <a:schemeClr val="bg1">
              <a:lumMod val="85000"/>
            </a:schemeClr>
          </a:solidFill>
        </p:spPr>
        <p:txBody>
          <a:bodyPr wrap="square" rtlCol="0" anchor="ctr">
            <a:spAutoFit/>
          </a:bodyPr>
          <a:lstStyle/>
          <a:p>
            <a:pPr algn="l"/>
            <a:r>
              <a:rPr lang="en-GB" sz="1400" i="1" dirty="0">
                <a:latin typeface="Century Gothic" panose="020B0502020202020204" pitchFamily="34" charset="0"/>
              </a:rPr>
              <a:t>“Not one of them is the right answer – it’s a little bit of each.”</a:t>
            </a:r>
          </a:p>
          <a:p>
            <a:pPr algn="r"/>
            <a:r>
              <a:rPr lang="en-GB" sz="1400" dirty="0">
                <a:latin typeface="Century Gothic" panose="020B0502020202020204" pitchFamily="34" charset="0"/>
              </a:rPr>
              <a:t>HH customer</a:t>
            </a:r>
          </a:p>
        </p:txBody>
      </p:sp>
      <p:sp>
        <p:nvSpPr>
          <p:cNvPr id="11" name="Rectangle 10">
            <a:extLst>
              <a:ext uri="{FF2B5EF4-FFF2-40B4-BE49-F238E27FC236}">
                <a16:creationId xmlns:a16="http://schemas.microsoft.com/office/drawing/2014/main" id="{681702C8-56A7-45D9-A1DF-FF06584ADC4D}"/>
              </a:ext>
            </a:extLst>
          </p:cNvPr>
          <p:cNvSpPr/>
          <p:nvPr/>
        </p:nvSpPr>
        <p:spPr>
          <a:xfrm>
            <a:off x="6384826" y="3088119"/>
            <a:ext cx="5544617" cy="3293209"/>
          </a:xfrm>
          <a:prstGeom prst="rect">
            <a:avLst/>
          </a:prstGeom>
        </p:spPr>
        <p:txBody>
          <a:bodyPr wrap="square">
            <a:spAutoFit/>
          </a:bodyPr>
          <a:lstStyle/>
          <a:p>
            <a:pPr lvl="0">
              <a:spcAft>
                <a:spcPts val="0"/>
              </a:spcAft>
            </a:pPr>
            <a:r>
              <a:rPr lang="en-GB" sz="1600" dirty="0">
                <a:latin typeface="Century Gothic" panose="020B0502020202020204" pitchFamily="34" charset="0"/>
                <a:ea typeface="Times New Roman" panose="02020603050405020304" pitchFamily="18" charset="0"/>
              </a:rPr>
              <a:t>Customers want DCWW to prioritise the long-term health of the drainage and wastewater network, rather than chasing quick fixes:</a:t>
            </a:r>
          </a:p>
          <a:p>
            <a:pPr marL="342900" lvl="0" indent="-342900">
              <a:spcAft>
                <a:spcPts val="0"/>
              </a:spcAft>
              <a:buFont typeface="Arial" panose="020B0604020202020204" pitchFamily="34" charset="0"/>
              <a:buChar char="•"/>
            </a:pPr>
            <a:r>
              <a:rPr lang="en-GB" sz="1600" dirty="0">
                <a:latin typeface="Century Gothic" panose="020B0502020202020204" pitchFamily="34" charset="0"/>
                <a:ea typeface="Calibri" panose="020F0502020204030204" pitchFamily="34" charset="0"/>
              </a:rPr>
              <a:t>This is seen as a moral responsibility – with DCWW viewed as custodians of the wastewater network for future generations.</a:t>
            </a:r>
          </a:p>
          <a:p>
            <a:pPr marL="342900" lvl="0" indent="-342900">
              <a:spcAft>
                <a:spcPts val="0"/>
              </a:spcAft>
              <a:buFont typeface="Arial" panose="020B0604020202020204" pitchFamily="34" charset="0"/>
              <a:buChar char="•"/>
            </a:pPr>
            <a:r>
              <a:rPr lang="en-GB" sz="1600" dirty="0">
                <a:latin typeface="Century Gothic" panose="020B0502020202020204" pitchFamily="34" charset="0"/>
                <a:ea typeface="Calibri" panose="020F0502020204030204" pitchFamily="34" charset="0"/>
              </a:rPr>
              <a:t>It is also seen as a clear advantage of DCWW’s monopoly status.</a:t>
            </a:r>
          </a:p>
          <a:p>
            <a:pPr marL="342900" lvl="0" indent="-342900">
              <a:spcAft>
                <a:spcPts val="0"/>
              </a:spcAft>
              <a:buFont typeface="Arial" panose="020B0604020202020204" pitchFamily="34" charset="0"/>
              <a:buChar char="•"/>
            </a:pPr>
            <a:r>
              <a:rPr lang="en-GB" sz="1600" dirty="0">
                <a:latin typeface="Century Gothic" panose="020B0502020202020204" pitchFamily="34" charset="0"/>
                <a:ea typeface="Calibri" panose="020F0502020204030204" pitchFamily="34" charset="0"/>
              </a:rPr>
              <a:t>Customers say that they want “prevention, rather than cure”.</a:t>
            </a:r>
          </a:p>
          <a:p>
            <a:pPr marL="342900" lvl="0" indent="-342900">
              <a:spcAft>
                <a:spcPts val="0"/>
              </a:spcAft>
              <a:buFont typeface="Arial" panose="020B0604020202020204" pitchFamily="34" charset="0"/>
              <a:buChar char="•"/>
            </a:pPr>
            <a:r>
              <a:rPr lang="en-GB" sz="1600" dirty="0">
                <a:latin typeface="Century Gothic" panose="020B0502020202020204" pitchFamily="34" charset="0"/>
                <a:ea typeface="Calibri" panose="020F0502020204030204" pitchFamily="34" charset="0"/>
              </a:rPr>
              <a:t>Customers expect DCWW to take strong decisions based on its expertise, and absolutely do not want the company to “kick the can down the road”.</a:t>
            </a:r>
          </a:p>
        </p:txBody>
      </p:sp>
      <p:sp>
        <p:nvSpPr>
          <p:cNvPr id="13" name="Speech Bubble: Rectangle with Corners Rounded 12">
            <a:extLst>
              <a:ext uri="{FF2B5EF4-FFF2-40B4-BE49-F238E27FC236}">
                <a16:creationId xmlns:a16="http://schemas.microsoft.com/office/drawing/2014/main" id="{17984A7B-5168-4D88-86C0-51CE0AE375E7}"/>
              </a:ext>
            </a:extLst>
          </p:cNvPr>
          <p:cNvSpPr/>
          <p:nvPr/>
        </p:nvSpPr>
        <p:spPr>
          <a:xfrm>
            <a:off x="2183905" y="5756681"/>
            <a:ext cx="3528392" cy="817245"/>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"It's got to be a mix and match exercise."</a:t>
            </a:r>
          </a:p>
          <a:p>
            <a:pPr algn="r"/>
            <a:r>
              <a:rPr lang="en-GB" sz="1400" dirty="0">
                <a:latin typeface="Century Gothic" panose="020B0502020202020204" pitchFamily="34" charset="0"/>
              </a:rPr>
              <a:t>HH customer</a:t>
            </a:r>
          </a:p>
        </p:txBody>
      </p:sp>
      <p:sp>
        <p:nvSpPr>
          <p:cNvPr id="12" name="Speech Bubble: Rectangle with Corners Rounded 11">
            <a:extLst>
              <a:ext uri="{FF2B5EF4-FFF2-40B4-BE49-F238E27FC236}">
                <a16:creationId xmlns:a16="http://schemas.microsoft.com/office/drawing/2014/main" id="{42AF1D12-D149-46A6-A620-929B7799B864}"/>
              </a:ext>
            </a:extLst>
          </p:cNvPr>
          <p:cNvSpPr/>
          <p:nvPr/>
        </p:nvSpPr>
        <p:spPr>
          <a:xfrm>
            <a:off x="7578383" y="1624896"/>
            <a:ext cx="3528392" cy="1055608"/>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“I’m a big fan [of creating permeable surfaces]. This can be done over the long term."</a:t>
            </a:r>
          </a:p>
          <a:p>
            <a:pPr algn="r"/>
            <a:r>
              <a:rPr lang="en-GB" sz="1400" dirty="0">
                <a:latin typeface="Century Gothic" panose="020B0502020202020204" pitchFamily="34" charset="0"/>
              </a:rPr>
              <a:t>HH customer</a:t>
            </a:r>
          </a:p>
        </p:txBody>
      </p:sp>
      <p:pic>
        <p:nvPicPr>
          <p:cNvPr id="14" name="Picture 13">
            <a:extLst>
              <a:ext uri="{FF2B5EF4-FFF2-40B4-BE49-F238E27FC236}">
                <a16:creationId xmlns:a16="http://schemas.microsoft.com/office/drawing/2014/main" id="{B6C61AA7-FEA8-4886-9046-66BFC8FBBE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15" name="Picture 14" descr="A close up of a logo&#10;&#10;Description automatically generated">
            <a:extLst>
              <a:ext uri="{FF2B5EF4-FFF2-40B4-BE49-F238E27FC236}">
                <a16:creationId xmlns:a16="http://schemas.microsoft.com/office/drawing/2014/main" id="{BCC2E518-B965-4A51-8355-516617ABB36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15350"/>
          <a:stretch/>
        </p:blipFill>
        <p:spPr>
          <a:xfrm>
            <a:off x="66063" y="687179"/>
            <a:ext cx="778629" cy="659106"/>
          </a:xfrm>
          <a:prstGeom prst="rect">
            <a:avLst/>
          </a:prstGeom>
        </p:spPr>
      </p:pic>
      <p:pic>
        <p:nvPicPr>
          <p:cNvPr id="17" name="Picture 16" descr="A close up of a logo&#10;&#10;Description automatically generated">
            <a:extLst>
              <a:ext uri="{FF2B5EF4-FFF2-40B4-BE49-F238E27FC236}">
                <a16:creationId xmlns:a16="http://schemas.microsoft.com/office/drawing/2014/main" id="{7DC96D2A-3D19-46FF-B656-0FB3086006A9}"/>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3365"/>
          <a:stretch/>
        </p:blipFill>
        <p:spPr>
          <a:xfrm>
            <a:off x="6101573" y="717281"/>
            <a:ext cx="687893" cy="598901"/>
          </a:xfrm>
          <a:prstGeom prst="rect">
            <a:avLst/>
          </a:prstGeom>
        </p:spPr>
      </p:pic>
      <p:sp>
        <p:nvSpPr>
          <p:cNvPr id="18" name="Oval 17">
            <a:extLst>
              <a:ext uri="{FF2B5EF4-FFF2-40B4-BE49-F238E27FC236}">
                <a16:creationId xmlns:a16="http://schemas.microsoft.com/office/drawing/2014/main" id="{970E0749-7893-4EC4-AC5A-5ED8DBD626BA}"/>
              </a:ext>
            </a:extLst>
          </p:cNvPr>
          <p:cNvSpPr>
            <a:spLocks noChangeAspect="1"/>
          </p:cNvSpPr>
          <p:nvPr/>
        </p:nvSpPr>
        <p:spPr>
          <a:xfrm>
            <a:off x="874076" y="525046"/>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1</a:t>
            </a:r>
          </a:p>
        </p:txBody>
      </p:sp>
      <p:sp>
        <p:nvSpPr>
          <p:cNvPr id="20" name="Oval 19">
            <a:extLst>
              <a:ext uri="{FF2B5EF4-FFF2-40B4-BE49-F238E27FC236}">
                <a16:creationId xmlns:a16="http://schemas.microsoft.com/office/drawing/2014/main" id="{BBCB3789-06F6-4E2F-A629-EBCE3D459940}"/>
              </a:ext>
            </a:extLst>
          </p:cNvPr>
          <p:cNvSpPr>
            <a:spLocks noChangeAspect="1"/>
          </p:cNvSpPr>
          <p:nvPr/>
        </p:nvSpPr>
        <p:spPr>
          <a:xfrm>
            <a:off x="6815531" y="525045"/>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2</a:t>
            </a:r>
          </a:p>
        </p:txBody>
      </p:sp>
    </p:spTree>
    <p:extLst>
      <p:ext uri="{BB962C8B-B14F-4D97-AF65-F5344CB8AC3E}">
        <p14:creationId xmlns:p14="http://schemas.microsoft.com/office/powerpoint/2010/main" val="117715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Customer principles for investment</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32</a:t>
            </a:fld>
            <a:endParaRPr lang="en-GB" b="1"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A27803BC-0F43-42D9-AE15-C19410426877}"/>
              </a:ext>
            </a:extLst>
          </p:cNvPr>
          <p:cNvSpPr/>
          <p:nvPr/>
        </p:nvSpPr>
        <p:spPr>
          <a:xfrm>
            <a:off x="5231904" y="698260"/>
            <a:ext cx="6842827" cy="2062103"/>
          </a:xfrm>
          <a:prstGeom prst="rect">
            <a:avLst/>
          </a:prstGeom>
        </p:spPr>
        <p:txBody>
          <a:bodyPr wrap="square">
            <a:spAutoFit/>
          </a:bodyPr>
          <a:lstStyle/>
          <a:p>
            <a:pPr lvl="0">
              <a:spcAft>
                <a:spcPts val="0"/>
              </a:spcAft>
            </a:pPr>
            <a:r>
              <a:rPr lang="en-GB" sz="1600" dirty="0">
                <a:latin typeface="Century Gothic" panose="020B0502020202020204" pitchFamily="34" charset="0"/>
                <a:ea typeface="Times New Roman" panose="02020603050405020304" pitchFamily="18" charset="0"/>
              </a:rPr>
              <a:t>Value for money and effectiveness are essential for customers – albeit not at the expense of environmental considerations. Customers expect all DCWW’s decisions to be environmentally responsible ones. </a:t>
            </a:r>
          </a:p>
          <a:p>
            <a:endParaRPr lang="en-GB" sz="1600" dirty="0">
              <a:latin typeface="Century Gothic" panose="020B0502020202020204" pitchFamily="34" charset="0"/>
              <a:ea typeface="Times New Roman" panose="02020603050405020304" pitchFamily="18" charset="0"/>
            </a:endParaRPr>
          </a:p>
          <a:p>
            <a:r>
              <a:rPr lang="en-GB" sz="1600" dirty="0">
                <a:latin typeface="Century Gothic" panose="020B0502020202020204" pitchFamily="34" charset="0"/>
                <a:ea typeface="Times New Roman" panose="02020603050405020304" pitchFamily="18" charset="0"/>
              </a:rPr>
              <a:t>Customers tend to trust DCWW’s judgement on evaluating the cost-effectiveness of different interventions. </a:t>
            </a:r>
          </a:p>
          <a:p>
            <a:pPr lvl="0">
              <a:spcAft>
                <a:spcPts val="0"/>
              </a:spcAft>
            </a:pPr>
            <a:endParaRPr lang="en-GB" sz="1600" dirty="0">
              <a:latin typeface="Century Gothic" panose="020B0502020202020204" pitchFamily="34" charset="0"/>
              <a:ea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1D79BCA5-600B-4465-AF1E-2601410EB61E}"/>
              </a:ext>
            </a:extLst>
          </p:cNvPr>
          <p:cNvSpPr/>
          <p:nvPr/>
        </p:nvSpPr>
        <p:spPr>
          <a:xfrm>
            <a:off x="947428" y="5273930"/>
            <a:ext cx="3528392" cy="817245"/>
          </a:xfrm>
          <a:prstGeom prst="wedgeRoundRectCallout">
            <a:avLst/>
          </a:prstGeom>
          <a:solidFill>
            <a:schemeClr val="bg1">
              <a:lumMod val="85000"/>
            </a:schemeClr>
          </a:solidFill>
        </p:spPr>
        <p:txBody>
          <a:bodyPr wrap="square" rtlCol="0" anchor="ctr">
            <a:spAutoFit/>
          </a:bodyPr>
          <a:lstStyle/>
          <a:p>
            <a:pPr algn="l"/>
            <a:r>
              <a:rPr lang="en-GB" sz="1400" i="1" dirty="0">
                <a:latin typeface="Century Gothic" panose="020B0502020202020204" pitchFamily="34" charset="0"/>
              </a:rPr>
              <a:t>“The traffic in South Wales is so bad anyway.”</a:t>
            </a:r>
          </a:p>
          <a:p>
            <a:pPr algn="r"/>
            <a:r>
              <a:rPr lang="en-GB" sz="1400" dirty="0">
                <a:latin typeface="Century Gothic" panose="020B0502020202020204" pitchFamily="34" charset="0"/>
              </a:rPr>
              <a:t>HH customer</a:t>
            </a:r>
          </a:p>
        </p:txBody>
      </p:sp>
      <p:sp>
        <p:nvSpPr>
          <p:cNvPr id="11" name="Rectangle 10">
            <a:extLst>
              <a:ext uri="{FF2B5EF4-FFF2-40B4-BE49-F238E27FC236}">
                <a16:creationId xmlns:a16="http://schemas.microsoft.com/office/drawing/2014/main" id="{681702C8-56A7-45D9-A1DF-FF06584ADC4D}"/>
              </a:ext>
            </a:extLst>
          </p:cNvPr>
          <p:cNvSpPr/>
          <p:nvPr/>
        </p:nvSpPr>
        <p:spPr>
          <a:xfrm>
            <a:off x="5282137" y="4025472"/>
            <a:ext cx="6842827" cy="2554545"/>
          </a:xfrm>
          <a:prstGeom prst="rect">
            <a:avLst/>
          </a:prstGeom>
        </p:spPr>
        <p:txBody>
          <a:bodyPr wrap="square">
            <a:spAutoFit/>
          </a:bodyPr>
          <a:lstStyle/>
          <a:p>
            <a:pPr lvl="0">
              <a:spcAft>
                <a:spcPts val="0"/>
              </a:spcAft>
            </a:pPr>
            <a:r>
              <a:rPr lang="en-GB" sz="1600" dirty="0">
                <a:latin typeface="Century Gothic" panose="020B0502020202020204" pitchFamily="34" charset="0"/>
                <a:ea typeface="Times New Roman" panose="02020603050405020304" pitchFamily="18" charset="0"/>
              </a:rPr>
              <a:t>Measures likely to cause significant disruption to everyday life, such as laying new pipes, should only be implemented where they are considered absolutely necessary.</a:t>
            </a:r>
          </a:p>
          <a:p>
            <a:pPr lvl="0">
              <a:spcAft>
                <a:spcPts val="0"/>
              </a:spcAft>
            </a:pPr>
            <a:endParaRPr lang="en-GB" sz="1600" dirty="0">
              <a:latin typeface="Century Gothic" panose="020B0502020202020204" pitchFamily="34" charset="0"/>
              <a:ea typeface="Calibri" panose="020F0502020204030204" pitchFamily="34" charset="0"/>
            </a:endParaRPr>
          </a:p>
          <a:p>
            <a:pPr lvl="0">
              <a:spcAft>
                <a:spcPts val="0"/>
              </a:spcAft>
            </a:pPr>
            <a:r>
              <a:rPr lang="en-GB" sz="1600" dirty="0">
                <a:latin typeface="Century Gothic" panose="020B0502020202020204" pitchFamily="34" charset="0"/>
                <a:ea typeface="Calibri" panose="020F0502020204030204" pitchFamily="34" charset="0"/>
              </a:rPr>
              <a:t>Customers place a strong emphasis on being opportunistic to avoid unnecessary disruption – e.g. splitting out pipes when they are damaged or due for an upgrade, rather than specifically digging up roads to do this. </a:t>
            </a:r>
            <a:r>
              <a:rPr lang="en-GB" sz="1600" dirty="0">
                <a:latin typeface="Century Gothic" panose="020B0502020202020204" pitchFamily="34" charset="0"/>
                <a:ea typeface="Times New Roman" panose="02020603050405020304" pitchFamily="18" charset="0"/>
              </a:rPr>
              <a:t>This is particularly true in South Wales, where traffic is already seen as a major problem and potential disruption is emotive.</a:t>
            </a:r>
          </a:p>
        </p:txBody>
      </p:sp>
      <p:sp>
        <p:nvSpPr>
          <p:cNvPr id="12" name="Speech Bubble: Rectangle with Corners Rounded 11">
            <a:extLst>
              <a:ext uri="{FF2B5EF4-FFF2-40B4-BE49-F238E27FC236}">
                <a16:creationId xmlns:a16="http://schemas.microsoft.com/office/drawing/2014/main" id="{AEB5D7A3-F4DC-4FF6-B067-9F8E78328631}"/>
              </a:ext>
            </a:extLst>
          </p:cNvPr>
          <p:cNvSpPr/>
          <p:nvPr/>
        </p:nvSpPr>
        <p:spPr>
          <a:xfrm>
            <a:off x="947428" y="2094479"/>
            <a:ext cx="3528392" cy="817245"/>
          </a:xfrm>
          <a:prstGeom prst="wedgeRoundRectCallout">
            <a:avLst/>
          </a:prstGeom>
          <a:solidFill>
            <a:schemeClr val="bg1">
              <a:lumMod val="85000"/>
            </a:schemeClr>
          </a:solidFill>
        </p:spPr>
        <p:txBody>
          <a:bodyPr wrap="square" rtlCol="0" anchor="ctr">
            <a:spAutoFit/>
          </a:bodyPr>
          <a:lstStyle/>
          <a:p>
            <a:pPr algn="l"/>
            <a:r>
              <a:rPr lang="en-GB" sz="1400" i="1" dirty="0">
                <a:latin typeface="Century Gothic" panose="020B0502020202020204" pitchFamily="34" charset="0"/>
              </a:rPr>
              <a:t>“Fixing pipes is more cost-effective [than using technology better].”</a:t>
            </a:r>
          </a:p>
          <a:p>
            <a:pPr algn="r"/>
            <a:r>
              <a:rPr lang="en-GB" sz="1400" dirty="0">
                <a:latin typeface="Century Gothic" panose="020B0502020202020204" pitchFamily="34" charset="0"/>
              </a:rPr>
              <a:t>NHH customer</a:t>
            </a:r>
          </a:p>
        </p:txBody>
      </p:sp>
      <p:pic>
        <p:nvPicPr>
          <p:cNvPr id="13" name="Picture 12">
            <a:extLst>
              <a:ext uri="{FF2B5EF4-FFF2-40B4-BE49-F238E27FC236}">
                <a16:creationId xmlns:a16="http://schemas.microsoft.com/office/drawing/2014/main" id="{9B4BD487-E45D-4FC2-A3E8-5F7F7ED41A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5" name="Rectangle: Rounded Corners 14">
            <a:extLst>
              <a:ext uri="{FF2B5EF4-FFF2-40B4-BE49-F238E27FC236}">
                <a16:creationId xmlns:a16="http://schemas.microsoft.com/office/drawing/2014/main" id="{EAA3F7ED-C4E0-46E0-8663-10C20CFC306B}"/>
              </a:ext>
            </a:extLst>
          </p:cNvPr>
          <p:cNvSpPr/>
          <p:nvPr/>
        </p:nvSpPr>
        <p:spPr>
          <a:xfrm>
            <a:off x="885605" y="743891"/>
            <a:ext cx="4248472" cy="648072"/>
          </a:xfrm>
          <a:prstGeom prst="roundRect">
            <a:avLst/>
          </a:prstGeom>
          <a:solidFill>
            <a:schemeClr val="accent1">
              <a:lumMod val="60000"/>
              <a:lumOff val="40000"/>
            </a:schemeClr>
          </a:solidFill>
        </p:spPr>
        <p:txBody>
          <a:bodyPr wrap="square" rtlCol="0" anchor="ctr">
            <a:noAutofit/>
          </a:bodyPr>
          <a:lstStyle/>
          <a:p>
            <a:pPr algn="ctr"/>
            <a:r>
              <a:rPr lang="en-GB" sz="2000" b="1" dirty="0">
                <a:solidFill>
                  <a:srgbClr val="FFFFFF"/>
                </a:solidFill>
                <a:latin typeface="Century Gothic" panose="020B0502020202020204" pitchFamily="34" charset="0"/>
              </a:rPr>
              <a:t>Focus on cost-effectiveness.</a:t>
            </a:r>
            <a:endParaRPr lang="en-GB" sz="2000" dirty="0">
              <a:solidFill>
                <a:srgbClr val="FFFFFF"/>
              </a:solidFill>
              <a:latin typeface="Century Gothic" panose="020B0502020202020204" pitchFamily="34" charset="0"/>
            </a:endParaRPr>
          </a:p>
        </p:txBody>
      </p:sp>
      <p:pic>
        <p:nvPicPr>
          <p:cNvPr id="17" name="Graphic 16" descr="Piggy Bank">
            <a:extLst>
              <a:ext uri="{FF2B5EF4-FFF2-40B4-BE49-F238E27FC236}">
                <a16:creationId xmlns:a16="http://schemas.microsoft.com/office/drawing/2014/main" id="{CFFE575C-E27D-4F11-8C6F-D788DE1C28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49" y="654632"/>
            <a:ext cx="687893" cy="687893"/>
          </a:xfrm>
          <a:prstGeom prst="rect">
            <a:avLst/>
          </a:prstGeom>
        </p:spPr>
      </p:pic>
      <p:sp>
        <p:nvSpPr>
          <p:cNvPr id="18" name="Oval 17">
            <a:extLst>
              <a:ext uri="{FF2B5EF4-FFF2-40B4-BE49-F238E27FC236}">
                <a16:creationId xmlns:a16="http://schemas.microsoft.com/office/drawing/2014/main" id="{400F4C53-4108-4861-B1BC-B9C9CA1667EA}"/>
              </a:ext>
            </a:extLst>
          </p:cNvPr>
          <p:cNvSpPr>
            <a:spLocks noChangeAspect="1"/>
          </p:cNvSpPr>
          <p:nvPr/>
        </p:nvSpPr>
        <p:spPr>
          <a:xfrm>
            <a:off x="693393" y="569619"/>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3</a:t>
            </a:r>
          </a:p>
        </p:txBody>
      </p:sp>
      <p:sp>
        <p:nvSpPr>
          <p:cNvPr id="21" name="Rectangle: Rounded Corners 20">
            <a:extLst>
              <a:ext uri="{FF2B5EF4-FFF2-40B4-BE49-F238E27FC236}">
                <a16:creationId xmlns:a16="http://schemas.microsoft.com/office/drawing/2014/main" id="{2C3D43BB-D742-4FD7-A2F8-3D6895D36DD1}"/>
              </a:ext>
            </a:extLst>
          </p:cNvPr>
          <p:cNvSpPr/>
          <p:nvPr/>
        </p:nvSpPr>
        <p:spPr>
          <a:xfrm>
            <a:off x="885605" y="4099186"/>
            <a:ext cx="4248472" cy="648072"/>
          </a:xfrm>
          <a:prstGeom prst="roundRect">
            <a:avLst/>
          </a:prstGeom>
          <a:solidFill>
            <a:schemeClr val="accent1">
              <a:lumMod val="75000"/>
            </a:schemeClr>
          </a:solidFill>
        </p:spPr>
        <p:txBody>
          <a:bodyPr wrap="square" rtlCol="0" anchor="ctr">
            <a:noAutofit/>
          </a:bodyPr>
          <a:lstStyle/>
          <a:p>
            <a:pPr algn="ctr"/>
            <a:r>
              <a:rPr lang="en-GB" sz="2000" b="1" dirty="0">
                <a:solidFill>
                  <a:srgbClr val="FFFFFF"/>
                </a:solidFill>
                <a:latin typeface="Century Gothic" panose="020B0502020202020204" pitchFamily="34" charset="0"/>
              </a:rPr>
              <a:t>Avoid disruption unless absolutely essential.</a:t>
            </a:r>
            <a:endParaRPr lang="en-GB" sz="2000" dirty="0">
              <a:solidFill>
                <a:srgbClr val="FFFFFF"/>
              </a:solidFill>
              <a:latin typeface="Century Gothic" panose="020B0502020202020204" pitchFamily="34" charset="0"/>
            </a:endParaRPr>
          </a:p>
        </p:txBody>
      </p:sp>
      <p:pic>
        <p:nvPicPr>
          <p:cNvPr id="23" name="Graphic 22" descr="Traffic cone">
            <a:extLst>
              <a:ext uri="{FF2B5EF4-FFF2-40B4-BE49-F238E27FC236}">
                <a16:creationId xmlns:a16="http://schemas.microsoft.com/office/drawing/2014/main" id="{097036B1-14EB-4F40-B948-7BEA2DAF56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965" y="4124586"/>
            <a:ext cx="687893" cy="687893"/>
          </a:xfrm>
          <a:prstGeom prst="rect">
            <a:avLst/>
          </a:prstGeom>
        </p:spPr>
      </p:pic>
      <p:sp>
        <p:nvSpPr>
          <p:cNvPr id="24" name="Oval 23">
            <a:extLst>
              <a:ext uri="{FF2B5EF4-FFF2-40B4-BE49-F238E27FC236}">
                <a16:creationId xmlns:a16="http://schemas.microsoft.com/office/drawing/2014/main" id="{C2A1172A-3FC6-4A50-BC79-D967B0CB2942}"/>
              </a:ext>
            </a:extLst>
          </p:cNvPr>
          <p:cNvSpPr>
            <a:spLocks noChangeAspect="1"/>
          </p:cNvSpPr>
          <p:nvPr/>
        </p:nvSpPr>
        <p:spPr>
          <a:xfrm>
            <a:off x="693393" y="3938686"/>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4</a:t>
            </a:r>
          </a:p>
        </p:txBody>
      </p:sp>
    </p:spTree>
    <p:extLst>
      <p:ext uri="{BB962C8B-B14F-4D97-AF65-F5344CB8AC3E}">
        <p14:creationId xmlns:p14="http://schemas.microsoft.com/office/powerpoint/2010/main" val="2770978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Customer principles for investment</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33</a:t>
            </a:fld>
            <a:endParaRPr lang="en-GB" b="1"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A27803BC-0F43-42D9-AE15-C19410426877}"/>
              </a:ext>
            </a:extLst>
          </p:cNvPr>
          <p:cNvSpPr/>
          <p:nvPr/>
        </p:nvSpPr>
        <p:spPr>
          <a:xfrm>
            <a:off x="167680" y="1527711"/>
            <a:ext cx="5544617" cy="3539430"/>
          </a:xfrm>
          <a:prstGeom prst="rect">
            <a:avLst/>
          </a:prstGeom>
        </p:spPr>
        <p:txBody>
          <a:bodyPr wrap="square">
            <a:spAutoFit/>
          </a:bodyPr>
          <a:lstStyle/>
          <a:p>
            <a:pPr lvl="0">
              <a:spcAft>
                <a:spcPts val="0"/>
              </a:spcAft>
            </a:pPr>
            <a:r>
              <a:rPr lang="en-GB" sz="1600" dirty="0">
                <a:latin typeface="Century Gothic" panose="020B0502020202020204" pitchFamily="34" charset="0"/>
                <a:ea typeface="Times New Roman" panose="02020603050405020304" pitchFamily="18" charset="0"/>
              </a:rPr>
              <a:t>Many customers found the challenges facing the network shocking and expect DCWW to raise awareness among the wider customer base.</a:t>
            </a:r>
          </a:p>
          <a:p>
            <a:pPr lvl="0">
              <a:spcAft>
                <a:spcPts val="0"/>
              </a:spcAft>
            </a:pPr>
            <a:endParaRPr lang="en-GB" sz="1600" dirty="0">
              <a:effectLst/>
              <a:latin typeface="Century Gothic" panose="020B0502020202020204" pitchFamily="34" charset="0"/>
              <a:ea typeface="Calibri" panose="020F0502020204030204" pitchFamily="34" charset="0"/>
            </a:endParaRPr>
          </a:p>
          <a:p>
            <a:pPr lvl="0">
              <a:spcAft>
                <a:spcPts val="0"/>
              </a:spcAft>
            </a:pPr>
            <a:r>
              <a:rPr lang="en-GB" sz="1600" dirty="0">
                <a:latin typeface="Century Gothic" panose="020B0502020202020204" pitchFamily="34" charset="0"/>
                <a:ea typeface="Calibri" panose="020F0502020204030204" pitchFamily="34" charset="0"/>
              </a:rPr>
              <a:t>Despite enthusiasm to educate about the challenges, customers are often hesitant about the likely effectiveness of customer-side solutions (behaviour change) – having little faith in others to act responsibly. However they consider these solutions a good way of raising awareness.</a:t>
            </a:r>
          </a:p>
          <a:p>
            <a:pPr lvl="0">
              <a:spcAft>
                <a:spcPts val="0"/>
              </a:spcAft>
            </a:pPr>
            <a:endParaRPr lang="en-GB" sz="1600" dirty="0">
              <a:effectLst/>
              <a:latin typeface="Century Gothic" panose="020B0502020202020204" pitchFamily="34" charset="0"/>
              <a:ea typeface="Calibri" panose="020F0502020204030204" pitchFamily="34" charset="0"/>
            </a:endParaRPr>
          </a:p>
          <a:p>
            <a:pPr lvl="0">
              <a:spcAft>
                <a:spcPts val="0"/>
              </a:spcAft>
            </a:pPr>
            <a:r>
              <a:rPr lang="en-GB" sz="1600" dirty="0">
                <a:latin typeface="Century Gothic" panose="020B0502020202020204" pitchFamily="34" charset="0"/>
                <a:ea typeface="Times New Roman" panose="02020603050405020304" pitchFamily="18" charset="0"/>
              </a:rPr>
              <a:t>Education of school-aged children about these challenges is widely considered essential for long-term change. </a:t>
            </a:r>
          </a:p>
        </p:txBody>
      </p:sp>
      <p:sp>
        <p:nvSpPr>
          <p:cNvPr id="5" name="Speech Bubble: Rectangle with Corners Rounded 4">
            <a:extLst>
              <a:ext uri="{FF2B5EF4-FFF2-40B4-BE49-F238E27FC236}">
                <a16:creationId xmlns:a16="http://schemas.microsoft.com/office/drawing/2014/main" id="{1D79BCA5-600B-4465-AF1E-2601410EB61E}"/>
              </a:ext>
            </a:extLst>
          </p:cNvPr>
          <p:cNvSpPr/>
          <p:nvPr/>
        </p:nvSpPr>
        <p:spPr>
          <a:xfrm>
            <a:off x="965828" y="5643296"/>
            <a:ext cx="3528392" cy="817245"/>
          </a:xfrm>
          <a:prstGeom prst="wedgeRoundRectCallout">
            <a:avLst/>
          </a:prstGeom>
          <a:solidFill>
            <a:schemeClr val="bg1">
              <a:lumMod val="85000"/>
            </a:schemeClr>
          </a:solidFill>
        </p:spPr>
        <p:txBody>
          <a:bodyPr wrap="square" rtlCol="0" anchor="ctr">
            <a:spAutoFit/>
          </a:bodyPr>
          <a:lstStyle/>
          <a:p>
            <a:pPr algn="l"/>
            <a:r>
              <a:rPr lang="en-GB" sz="1400" i="1" dirty="0">
                <a:latin typeface="Century Gothic" panose="020B0502020202020204" pitchFamily="34" charset="0"/>
              </a:rPr>
              <a:t>“Incentives are a good way to educate customers.”</a:t>
            </a:r>
            <a:endParaRPr lang="en-GB" sz="1400" dirty="0">
              <a:latin typeface="Century Gothic" panose="020B0502020202020204" pitchFamily="34" charset="0"/>
            </a:endParaRPr>
          </a:p>
          <a:p>
            <a:pPr algn="r"/>
            <a:r>
              <a:rPr lang="en-GB" sz="1400" dirty="0">
                <a:latin typeface="Century Gothic" panose="020B0502020202020204" pitchFamily="34" charset="0"/>
              </a:rPr>
              <a:t>HH customer</a:t>
            </a:r>
          </a:p>
        </p:txBody>
      </p:sp>
      <p:sp>
        <p:nvSpPr>
          <p:cNvPr id="11" name="Rectangle 10">
            <a:extLst>
              <a:ext uri="{FF2B5EF4-FFF2-40B4-BE49-F238E27FC236}">
                <a16:creationId xmlns:a16="http://schemas.microsoft.com/office/drawing/2014/main" id="{681702C8-56A7-45D9-A1DF-FF06584ADC4D}"/>
              </a:ext>
            </a:extLst>
          </p:cNvPr>
          <p:cNvSpPr/>
          <p:nvPr/>
        </p:nvSpPr>
        <p:spPr>
          <a:xfrm>
            <a:off x="6384826" y="3429000"/>
            <a:ext cx="5544617" cy="1323439"/>
          </a:xfrm>
          <a:prstGeom prst="rect">
            <a:avLst/>
          </a:prstGeom>
        </p:spPr>
        <p:txBody>
          <a:bodyPr wrap="square">
            <a:spAutoFit/>
          </a:bodyPr>
          <a:lstStyle/>
          <a:p>
            <a:pPr lvl="0">
              <a:spcAft>
                <a:spcPts val="0"/>
              </a:spcAft>
            </a:pPr>
            <a:r>
              <a:rPr lang="en-GB" sz="1600" dirty="0">
                <a:latin typeface="Century Gothic" panose="020B0502020202020204" pitchFamily="34" charset="0"/>
                <a:ea typeface="Times New Roman" panose="02020603050405020304" pitchFamily="18" charset="0"/>
              </a:rPr>
              <a:t>While customers expect some measures are likely to be difficult and costly to implement in existing communities, they want future developments to meet the gold standard in drainage and wastewater management.</a:t>
            </a:r>
            <a:endParaRPr lang="en-GB" sz="2000" dirty="0">
              <a:latin typeface="Calibri" panose="020F0502020204030204" pitchFamily="34" charset="0"/>
              <a:ea typeface="Calibri" panose="020F0502020204030204" pitchFamily="34" charset="0"/>
            </a:endParaRPr>
          </a:p>
        </p:txBody>
      </p:sp>
      <p:pic>
        <p:nvPicPr>
          <p:cNvPr id="13" name="Picture 12">
            <a:extLst>
              <a:ext uri="{FF2B5EF4-FFF2-40B4-BE49-F238E27FC236}">
                <a16:creationId xmlns:a16="http://schemas.microsoft.com/office/drawing/2014/main" id="{77FEBD0B-B881-4043-8D91-012B707880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2" name="Speech Bubble: Rectangle with Corners Rounded 11">
            <a:extLst>
              <a:ext uri="{FF2B5EF4-FFF2-40B4-BE49-F238E27FC236}">
                <a16:creationId xmlns:a16="http://schemas.microsoft.com/office/drawing/2014/main" id="{F023E997-F7BD-44B0-A4EB-D615A7EEC0E1}"/>
              </a:ext>
            </a:extLst>
          </p:cNvPr>
          <p:cNvSpPr/>
          <p:nvPr/>
        </p:nvSpPr>
        <p:spPr>
          <a:xfrm>
            <a:off x="7345399" y="1791028"/>
            <a:ext cx="3934691" cy="1061908"/>
          </a:xfrm>
          <a:prstGeom prst="wedgeRoundRectCallout">
            <a:avLst/>
          </a:prstGeom>
          <a:solidFill>
            <a:schemeClr val="bg1">
              <a:lumMod val="85000"/>
            </a:schemeClr>
          </a:solidFill>
        </p:spPr>
        <p:txBody>
          <a:bodyPr wrap="square" rtlCol="0" anchor="ctr">
            <a:noAutofit/>
          </a:bodyPr>
          <a:lstStyle/>
          <a:p>
            <a:r>
              <a:rPr lang="en-GB" sz="1400" i="1" dirty="0">
                <a:latin typeface="Century Gothic" panose="020B0502020202020204" pitchFamily="34" charset="0"/>
              </a:rPr>
              <a:t>"A lot of it has got to be done through regulations to change all these new builds to take their own volume of water.”</a:t>
            </a:r>
          </a:p>
          <a:p>
            <a:pPr algn="r"/>
            <a:r>
              <a:rPr lang="en-GB" sz="1400" dirty="0">
                <a:latin typeface="Century Gothic" panose="020B0502020202020204" pitchFamily="34" charset="0"/>
              </a:rPr>
              <a:t>HH customer</a:t>
            </a:r>
          </a:p>
        </p:txBody>
      </p:sp>
      <p:sp>
        <p:nvSpPr>
          <p:cNvPr id="14" name="Rectangle: Rounded Corners 13">
            <a:extLst>
              <a:ext uri="{FF2B5EF4-FFF2-40B4-BE49-F238E27FC236}">
                <a16:creationId xmlns:a16="http://schemas.microsoft.com/office/drawing/2014/main" id="{5DE6AE10-B290-4145-B975-4C95625B7F72}"/>
              </a:ext>
            </a:extLst>
          </p:cNvPr>
          <p:cNvSpPr/>
          <p:nvPr/>
        </p:nvSpPr>
        <p:spPr>
          <a:xfrm>
            <a:off x="1066288" y="692696"/>
            <a:ext cx="4669671" cy="648072"/>
          </a:xfrm>
          <a:prstGeom prst="roundRect">
            <a:avLst/>
          </a:prstGeom>
          <a:solidFill>
            <a:schemeClr val="accent1">
              <a:lumMod val="60000"/>
              <a:lumOff val="40000"/>
            </a:schemeClr>
          </a:solidFill>
        </p:spPr>
        <p:txBody>
          <a:bodyPr wrap="square" rtlCol="0" anchor="ctr">
            <a:noAutofit/>
          </a:bodyPr>
          <a:lstStyle/>
          <a:p>
            <a:pPr algn="ctr"/>
            <a:r>
              <a:rPr lang="en-GB" sz="2000" b="1" dirty="0">
                <a:solidFill>
                  <a:srgbClr val="FFFFFF"/>
                </a:solidFill>
                <a:latin typeface="Century Gothic" panose="020B0502020202020204" pitchFamily="34" charset="0"/>
              </a:rPr>
              <a:t>Educate customers.</a:t>
            </a:r>
            <a:endParaRPr lang="en-GB" sz="2000" dirty="0">
              <a:solidFill>
                <a:srgbClr val="FFFFFF"/>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962E1559-486D-4BE2-8524-D658AF284D7B}"/>
              </a:ext>
            </a:extLst>
          </p:cNvPr>
          <p:cNvSpPr/>
          <p:nvPr/>
        </p:nvSpPr>
        <p:spPr>
          <a:xfrm>
            <a:off x="7007743" y="692696"/>
            <a:ext cx="4669672" cy="648072"/>
          </a:xfrm>
          <a:prstGeom prst="roundRect">
            <a:avLst/>
          </a:prstGeom>
          <a:solidFill>
            <a:schemeClr val="accent1">
              <a:lumMod val="75000"/>
            </a:schemeClr>
          </a:solidFill>
        </p:spPr>
        <p:txBody>
          <a:bodyPr wrap="square" rtlCol="0" anchor="ctr">
            <a:noAutofit/>
          </a:bodyPr>
          <a:lstStyle/>
          <a:p>
            <a:pPr algn="ctr"/>
            <a:r>
              <a:rPr lang="en-GB" sz="2000" b="1" dirty="0">
                <a:solidFill>
                  <a:srgbClr val="FFFFFF"/>
                </a:solidFill>
                <a:latin typeface="Century Gothic" panose="020B0502020202020204" pitchFamily="34" charset="0"/>
              </a:rPr>
              <a:t>Implement the ‘gold standard’ in new developments.</a:t>
            </a:r>
            <a:endParaRPr lang="en-GB" sz="2000" dirty="0">
              <a:solidFill>
                <a:srgbClr val="FFFFFF"/>
              </a:solidFill>
              <a:latin typeface="Century Gothic" panose="020B0502020202020204" pitchFamily="34" charset="0"/>
            </a:endParaRPr>
          </a:p>
        </p:txBody>
      </p:sp>
      <p:sp>
        <p:nvSpPr>
          <p:cNvPr id="17" name="Oval 16">
            <a:extLst>
              <a:ext uri="{FF2B5EF4-FFF2-40B4-BE49-F238E27FC236}">
                <a16:creationId xmlns:a16="http://schemas.microsoft.com/office/drawing/2014/main" id="{C41E876E-C50B-4ED6-8AE9-DB5A81207393}"/>
              </a:ext>
            </a:extLst>
          </p:cNvPr>
          <p:cNvSpPr>
            <a:spLocks noChangeAspect="1"/>
          </p:cNvSpPr>
          <p:nvPr/>
        </p:nvSpPr>
        <p:spPr>
          <a:xfrm>
            <a:off x="874076" y="525046"/>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5</a:t>
            </a:r>
          </a:p>
        </p:txBody>
      </p:sp>
      <p:sp>
        <p:nvSpPr>
          <p:cNvPr id="18" name="Oval 17">
            <a:extLst>
              <a:ext uri="{FF2B5EF4-FFF2-40B4-BE49-F238E27FC236}">
                <a16:creationId xmlns:a16="http://schemas.microsoft.com/office/drawing/2014/main" id="{D52E338D-2BDC-4E89-90E2-4452D0E38954}"/>
              </a:ext>
            </a:extLst>
          </p:cNvPr>
          <p:cNvSpPr>
            <a:spLocks noChangeAspect="1"/>
          </p:cNvSpPr>
          <p:nvPr/>
        </p:nvSpPr>
        <p:spPr>
          <a:xfrm>
            <a:off x="6815531" y="525045"/>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6</a:t>
            </a:r>
          </a:p>
        </p:txBody>
      </p:sp>
      <p:pic>
        <p:nvPicPr>
          <p:cNvPr id="19" name="Graphic 18" descr="Trophy">
            <a:extLst>
              <a:ext uri="{FF2B5EF4-FFF2-40B4-BE49-F238E27FC236}">
                <a16:creationId xmlns:a16="http://schemas.microsoft.com/office/drawing/2014/main" id="{F2DF9684-E291-4773-8891-3AE3C85758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673" y="652875"/>
            <a:ext cx="687893" cy="687893"/>
          </a:xfrm>
          <a:prstGeom prst="rect">
            <a:avLst/>
          </a:prstGeom>
        </p:spPr>
      </p:pic>
      <p:pic>
        <p:nvPicPr>
          <p:cNvPr id="20" name="Graphic 19" descr="Brain in head">
            <a:extLst>
              <a:ext uri="{FF2B5EF4-FFF2-40B4-BE49-F238E27FC236}">
                <a16:creationId xmlns:a16="http://schemas.microsoft.com/office/drawing/2014/main" id="{96BE5B8F-363C-4C37-B083-23ED282EBC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4723" y="652551"/>
            <a:ext cx="687893" cy="687893"/>
          </a:xfrm>
          <a:prstGeom prst="rect">
            <a:avLst/>
          </a:prstGeom>
        </p:spPr>
      </p:pic>
    </p:spTree>
    <p:extLst>
      <p:ext uri="{BB962C8B-B14F-4D97-AF65-F5344CB8AC3E}">
        <p14:creationId xmlns:p14="http://schemas.microsoft.com/office/powerpoint/2010/main" val="2347611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Customer principles for investment</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34</a:t>
            </a:fld>
            <a:endParaRPr lang="en-GB" b="1"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A27803BC-0F43-42D9-AE15-C19410426877}"/>
              </a:ext>
            </a:extLst>
          </p:cNvPr>
          <p:cNvSpPr/>
          <p:nvPr/>
        </p:nvSpPr>
        <p:spPr>
          <a:xfrm>
            <a:off x="167681" y="1527711"/>
            <a:ext cx="3568944" cy="3539430"/>
          </a:xfrm>
          <a:prstGeom prst="rect">
            <a:avLst/>
          </a:prstGeom>
        </p:spPr>
        <p:txBody>
          <a:bodyPr wrap="square">
            <a:spAutoFit/>
          </a:bodyPr>
          <a:lstStyle/>
          <a:p>
            <a:pPr lvl="0">
              <a:spcAft>
                <a:spcPts val="0"/>
              </a:spcAft>
            </a:pPr>
            <a:r>
              <a:rPr lang="en-GB" sz="1600" dirty="0">
                <a:latin typeface="Century Gothic" panose="020B0502020202020204" pitchFamily="34" charset="0"/>
                <a:ea typeface="Times New Roman" panose="02020603050405020304" pitchFamily="18" charset="0"/>
              </a:rPr>
              <a:t>Most like to see environmental benefits but this often only emerges when prompted –  and can also point to other (stronger) benefits e.g. lower cost, low disruption or visually attractive solutions. Positive environmental aspects can encompass:</a:t>
            </a:r>
          </a:p>
          <a:p>
            <a:pPr marL="285750" lvl="0"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A natural solution (floodplains)</a:t>
            </a:r>
          </a:p>
          <a:p>
            <a:pPr marL="285750" lvl="0"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Positive for wildlife (retaining or creating habitats)</a:t>
            </a:r>
          </a:p>
          <a:p>
            <a:pPr marL="285750" lvl="0"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Recycling (grey water)</a:t>
            </a:r>
          </a:p>
          <a:p>
            <a:pPr marL="285750" lvl="0" indent="-285750">
              <a:spcAft>
                <a:spcPts val="0"/>
              </a:spcAft>
              <a:buFont typeface="Arial" panose="020B0604020202020204" pitchFamily="34" charset="0"/>
              <a:buChar char="•"/>
            </a:pPr>
            <a:r>
              <a:rPr lang="en-GB" sz="1600" dirty="0">
                <a:latin typeface="Century Gothic" panose="020B0502020202020204" pitchFamily="34" charset="0"/>
                <a:ea typeface="Times New Roman" panose="02020603050405020304" pitchFamily="18" charset="0"/>
              </a:rPr>
              <a:t>Preventing pollution</a:t>
            </a:r>
          </a:p>
          <a:p>
            <a:pPr marL="285750" lvl="0" indent="-285750">
              <a:spcAft>
                <a:spcPts val="0"/>
              </a:spcAft>
              <a:buFont typeface="Arial" panose="020B0604020202020204" pitchFamily="34" charset="0"/>
              <a:buChar char="•"/>
            </a:pPr>
            <a:endParaRPr lang="en-GB" sz="1600" dirty="0">
              <a:latin typeface="Century Gothic" panose="020B0502020202020204" pitchFamily="34" charset="0"/>
              <a:ea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1D79BCA5-600B-4465-AF1E-2601410EB61E}"/>
              </a:ext>
            </a:extLst>
          </p:cNvPr>
          <p:cNvSpPr/>
          <p:nvPr/>
        </p:nvSpPr>
        <p:spPr>
          <a:xfrm>
            <a:off x="8361361" y="4603914"/>
            <a:ext cx="3528392" cy="1532334"/>
          </a:xfrm>
          <a:prstGeom prst="wedgeRoundRectCallout">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 think the priorities need to be the ones that have got the widest benefit to the most people, the ones that have the least impact on the environment.”</a:t>
            </a:r>
            <a:endParaRPr lang="en-GB" sz="1400" dirty="0">
              <a:latin typeface="Century Gothic" panose="020B0502020202020204" pitchFamily="34" charset="0"/>
            </a:endParaRPr>
          </a:p>
          <a:p>
            <a:pPr algn="r"/>
            <a:r>
              <a:rPr lang="en-GB" sz="1400" dirty="0">
                <a:latin typeface="Century Gothic" panose="020B0502020202020204" pitchFamily="34" charset="0"/>
              </a:rPr>
              <a:t>NHH customer</a:t>
            </a:r>
          </a:p>
        </p:txBody>
      </p:sp>
      <p:sp>
        <p:nvSpPr>
          <p:cNvPr id="11" name="Rectangle 10">
            <a:extLst>
              <a:ext uri="{FF2B5EF4-FFF2-40B4-BE49-F238E27FC236}">
                <a16:creationId xmlns:a16="http://schemas.microsoft.com/office/drawing/2014/main" id="{681702C8-56A7-45D9-A1DF-FF06584ADC4D}"/>
              </a:ext>
            </a:extLst>
          </p:cNvPr>
          <p:cNvSpPr/>
          <p:nvPr/>
        </p:nvSpPr>
        <p:spPr>
          <a:xfrm>
            <a:off x="4146637" y="1527711"/>
            <a:ext cx="3758761" cy="2800767"/>
          </a:xfrm>
          <a:prstGeom prst="rect">
            <a:avLst/>
          </a:prstGeom>
        </p:spPr>
        <p:txBody>
          <a:bodyPr wrap="square">
            <a:spAutoFit/>
          </a:bodyPr>
          <a:lstStyle/>
          <a:p>
            <a:pPr lvl="0">
              <a:spcAft>
                <a:spcPts val="0"/>
              </a:spcAft>
            </a:pPr>
            <a:r>
              <a:rPr lang="en-GB" sz="1600" dirty="0">
                <a:latin typeface="Century Gothic" panose="020B0502020202020204" pitchFamily="34" charset="0"/>
                <a:ea typeface="Times New Roman" panose="02020603050405020304" pitchFamily="18" charset="0"/>
              </a:rPr>
              <a:t>Customers were most positive about solutions that tackled the problem head on rather than anything perceived to be stopgap or temporary. </a:t>
            </a:r>
          </a:p>
          <a:p>
            <a:pPr lvl="0">
              <a:spcAft>
                <a:spcPts val="0"/>
              </a:spcAft>
            </a:pPr>
            <a:endParaRPr lang="en-GB" sz="1600" dirty="0">
              <a:latin typeface="Century Gothic" panose="020B0502020202020204" pitchFamily="34" charset="0"/>
              <a:ea typeface="Times New Roman" panose="02020603050405020304" pitchFamily="18" charset="0"/>
            </a:endParaRPr>
          </a:p>
          <a:p>
            <a:pPr lvl="0">
              <a:spcAft>
                <a:spcPts val="0"/>
              </a:spcAft>
            </a:pPr>
            <a:r>
              <a:rPr lang="en-GB" sz="1600" dirty="0">
                <a:latin typeface="Century Gothic" panose="020B0502020202020204" pitchFamily="34" charset="0"/>
                <a:ea typeface="Times New Roman" panose="02020603050405020304" pitchFamily="18" charset="0"/>
              </a:rPr>
              <a:t>This was especially true of solutions to mitigate urban creep – the challenge they were least familiar with but the area they felt was ‘man-made’ and more solvable.</a:t>
            </a:r>
            <a:endParaRPr lang="en-GB" sz="2000" dirty="0">
              <a:latin typeface="Calibri" panose="020F0502020204030204" pitchFamily="34" charset="0"/>
              <a:ea typeface="Calibri" panose="020F0502020204030204" pitchFamily="34" charset="0"/>
            </a:endParaRPr>
          </a:p>
        </p:txBody>
      </p:sp>
      <p:pic>
        <p:nvPicPr>
          <p:cNvPr id="13" name="Picture 12">
            <a:extLst>
              <a:ext uri="{FF2B5EF4-FFF2-40B4-BE49-F238E27FC236}">
                <a16:creationId xmlns:a16="http://schemas.microsoft.com/office/drawing/2014/main" id="{77FEBD0B-B881-4043-8D91-012B707880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4" name="Rectangle: Rounded Corners 13">
            <a:extLst>
              <a:ext uri="{FF2B5EF4-FFF2-40B4-BE49-F238E27FC236}">
                <a16:creationId xmlns:a16="http://schemas.microsoft.com/office/drawing/2014/main" id="{4A25AF7B-1A51-4B91-85FF-9CC78F68C626}"/>
              </a:ext>
            </a:extLst>
          </p:cNvPr>
          <p:cNvSpPr/>
          <p:nvPr/>
        </p:nvSpPr>
        <p:spPr>
          <a:xfrm>
            <a:off x="887828" y="801642"/>
            <a:ext cx="2866695" cy="648072"/>
          </a:xfrm>
          <a:prstGeom prst="roundRect">
            <a:avLst/>
          </a:prstGeom>
          <a:solidFill>
            <a:schemeClr val="accent1">
              <a:lumMod val="60000"/>
              <a:lumOff val="40000"/>
            </a:schemeClr>
          </a:solidFill>
        </p:spPr>
        <p:txBody>
          <a:bodyPr wrap="square" rtlCol="0" anchor="ctr">
            <a:noAutofit/>
          </a:bodyPr>
          <a:lstStyle/>
          <a:p>
            <a:pPr algn="ctr"/>
            <a:r>
              <a:rPr lang="en-GB" b="1" dirty="0">
                <a:solidFill>
                  <a:srgbClr val="FFFFFF"/>
                </a:solidFill>
                <a:latin typeface="Century Gothic" panose="020B0502020202020204" pitchFamily="34" charset="0"/>
              </a:rPr>
              <a:t>Deliver environmental benefits.</a:t>
            </a:r>
            <a:endParaRPr lang="en-GB" dirty="0">
              <a:solidFill>
                <a:srgbClr val="FFFFFF"/>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723A1674-85B6-47AD-AF6C-45B22BD3E0A3}"/>
              </a:ext>
            </a:extLst>
          </p:cNvPr>
          <p:cNvSpPr/>
          <p:nvPr/>
        </p:nvSpPr>
        <p:spPr>
          <a:xfrm>
            <a:off x="4942452" y="801641"/>
            <a:ext cx="2956529" cy="648072"/>
          </a:xfrm>
          <a:prstGeom prst="roundRect">
            <a:avLst/>
          </a:prstGeom>
          <a:solidFill>
            <a:schemeClr val="accent1">
              <a:lumMod val="75000"/>
            </a:schemeClr>
          </a:solidFill>
        </p:spPr>
        <p:txBody>
          <a:bodyPr wrap="square" rtlCol="0" anchor="ctr">
            <a:noAutofit/>
          </a:bodyPr>
          <a:lstStyle/>
          <a:p>
            <a:pPr algn="ctr"/>
            <a:r>
              <a:rPr lang="en-GB" b="1" dirty="0">
                <a:solidFill>
                  <a:srgbClr val="FFFFFF"/>
                </a:solidFill>
                <a:latin typeface="Century Gothic" panose="020B0502020202020204" pitchFamily="34" charset="0"/>
              </a:rPr>
              <a:t>Address the root cause.</a:t>
            </a:r>
            <a:endParaRPr lang="en-GB" dirty="0">
              <a:solidFill>
                <a:srgbClr val="FFFFFF"/>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1B3B7085-4DD2-495A-839B-CD4F4B86A856}"/>
              </a:ext>
            </a:extLst>
          </p:cNvPr>
          <p:cNvSpPr/>
          <p:nvPr/>
        </p:nvSpPr>
        <p:spPr>
          <a:xfrm>
            <a:off x="8723996" y="801641"/>
            <a:ext cx="3261755" cy="648072"/>
          </a:xfrm>
          <a:prstGeom prst="roundRect">
            <a:avLst/>
          </a:prstGeom>
          <a:solidFill>
            <a:schemeClr val="accent1">
              <a:lumMod val="60000"/>
              <a:lumOff val="40000"/>
            </a:schemeClr>
          </a:solidFill>
        </p:spPr>
        <p:txBody>
          <a:bodyPr wrap="square" rtlCol="0" anchor="ctr">
            <a:noAutofit/>
          </a:bodyPr>
          <a:lstStyle/>
          <a:p>
            <a:pPr algn="ctr"/>
            <a:r>
              <a:rPr lang="en-GB" b="1" dirty="0">
                <a:solidFill>
                  <a:srgbClr val="FFFFFF"/>
                </a:solidFill>
                <a:latin typeface="Century Gothic" panose="020B0502020202020204" pitchFamily="34" charset="0"/>
              </a:rPr>
              <a:t>Prioritise broad impact.</a:t>
            </a:r>
            <a:endParaRPr lang="en-GB" dirty="0">
              <a:solidFill>
                <a:srgbClr val="FFFFFF"/>
              </a:solidFill>
              <a:latin typeface="Century Gothic" panose="020B0502020202020204" pitchFamily="34" charset="0"/>
            </a:endParaRPr>
          </a:p>
        </p:txBody>
      </p:sp>
      <p:pic>
        <p:nvPicPr>
          <p:cNvPr id="18" name="Graphic 17" descr="Leaf">
            <a:extLst>
              <a:ext uri="{FF2B5EF4-FFF2-40B4-BE49-F238E27FC236}">
                <a16:creationId xmlns:a16="http://schemas.microsoft.com/office/drawing/2014/main" id="{AE61A938-1ABA-428E-ACF1-B6B530196D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23" y="781731"/>
            <a:ext cx="687893" cy="687893"/>
          </a:xfrm>
          <a:prstGeom prst="rect">
            <a:avLst/>
          </a:prstGeom>
        </p:spPr>
      </p:pic>
      <p:pic>
        <p:nvPicPr>
          <p:cNvPr id="19" name="Graphic 18" descr="Network">
            <a:extLst>
              <a:ext uri="{FF2B5EF4-FFF2-40B4-BE49-F238E27FC236}">
                <a16:creationId xmlns:a16="http://schemas.microsoft.com/office/drawing/2014/main" id="{7FF1E28B-C262-4277-B9EB-01AB44BA06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6104" y="730589"/>
            <a:ext cx="687893" cy="687893"/>
          </a:xfrm>
          <a:prstGeom prst="rect">
            <a:avLst/>
          </a:prstGeom>
        </p:spPr>
      </p:pic>
      <p:pic>
        <p:nvPicPr>
          <p:cNvPr id="20" name="Graphic 19" descr="Bullseye">
            <a:extLst>
              <a:ext uri="{FF2B5EF4-FFF2-40B4-BE49-F238E27FC236}">
                <a16:creationId xmlns:a16="http://schemas.microsoft.com/office/drawing/2014/main" id="{CF45330E-9FBA-4801-B7F4-5FD46EC65D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50273" y="761821"/>
            <a:ext cx="687893" cy="687893"/>
          </a:xfrm>
          <a:prstGeom prst="rect">
            <a:avLst/>
          </a:prstGeom>
        </p:spPr>
      </p:pic>
      <p:sp>
        <p:nvSpPr>
          <p:cNvPr id="23" name="Rectangle 22">
            <a:extLst>
              <a:ext uri="{FF2B5EF4-FFF2-40B4-BE49-F238E27FC236}">
                <a16:creationId xmlns:a16="http://schemas.microsoft.com/office/drawing/2014/main" id="{3797AA84-1859-401A-B400-39B807987627}"/>
              </a:ext>
            </a:extLst>
          </p:cNvPr>
          <p:cNvSpPr/>
          <p:nvPr/>
        </p:nvSpPr>
        <p:spPr>
          <a:xfrm>
            <a:off x="8319051" y="1527711"/>
            <a:ext cx="3758761" cy="2062103"/>
          </a:xfrm>
          <a:prstGeom prst="rect">
            <a:avLst/>
          </a:prstGeom>
        </p:spPr>
        <p:txBody>
          <a:bodyPr wrap="square">
            <a:spAutoFit/>
          </a:bodyPr>
          <a:lstStyle/>
          <a:p>
            <a:pPr lvl="0">
              <a:spcAft>
                <a:spcPts val="0"/>
              </a:spcAft>
            </a:pPr>
            <a:r>
              <a:rPr lang="en-GB" sz="1600" dirty="0">
                <a:latin typeface="Century Gothic" panose="020B0502020202020204" pitchFamily="34" charset="0"/>
                <a:ea typeface="Times New Roman" panose="02020603050405020304" pitchFamily="18" charset="0"/>
              </a:rPr>
              <a:t>Customers are wary of solutions that may only be accessible to people who have the space or money to benefit e.g. grey water systems. Aware that the investment is paid for by everyone, there is a greater desire for solutions which will directly or indirectly benefit all.</a:t>
            </a:r>
            <a:endParaRPr lang="en-GB" sz="2000" dirty="0">
              <a:latin typeface="Calibri" panose="020F0502020204030204" pitchFamily="34" charset="0"/>
              <a:ea typeface="Calibri" panose="020F0502020204030204" pitchFamily="34" charset="0"/>
            </a:endParaRPr>
          </a:p>
        </p:txBody>
      </p:sp>
      <p:sp>
        <p:nvSpPr>
          <p:cNvPr id="24" name="Speech Bubble: Rectangle with Corners Rounded 23">
            <a:extLst>
              <a:ext uri="{FF2B5EF4-FFF2-40B4-BE49-F238E27FC236}">
                <a16:creationId xmlns:a16="http://schemas.microsoft.com/office/drawing/2014/main" id="{DAA420A1-2056-4676-A7DF-4F62ACEF273C}"/>
              </a:ext>
            </a:extLst>
          </p:cNvPr>
          <p:cNvSpPr/>
          <p:nvPr/>
        </p:nvSpPr>
        <p:spPr>
          <a:xfrm>
            <a:off x="244028" y="5094755"/>
            <a:ext cx="3510496" cy="1293971"/>
          </a:xfrm>
          <a:prstGeom prst="wedgeRoundRectCallout">
            <a:avLst>
              <a:gd name="adj1" fmla="val -25378"/>
              <a:gd name="adj2" fmla="val 60757"/>
              <a:gd name="adj3" fmla="val 16667"/>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"I’ve not been especially concerned about the environment but as an average Joe Bloggs, I just take more interest these days.”</a:t>
            </a:r>
          </a:p>
          <a:p>
            <a:pPr algn="r"/>
            <a:r>
              <a:rPr lang="en-GB" sz="1400" dirty="0">
                <a:latin typeface="Century Gothic" panose="020B0502020202020204" pitchFamily="34" charset="0"/>
              </a:rPr>
              <a:t>NHH customer</a:t>
            </a:r>
          </a:p>
        </p:txBody>
      </p:sp>
      <p:sp>
        <p:nvSpPr>
          <p:cNvPr id="25" name="Speech Bubble: Rectangle with Corners Rounded 24">
            <a:extLst>
              <a:ext uri="{FF2B5EF4-FFF2-40B4-BE49-F238E27FC236}">
                <a16:creationId xmlns:a16="http://schemas.microsoft.com/office/drawing/2014/main" id="{812AE3DE-585B-4A3D-A52E-F5352E30D10A}"/>
              </a:ext>
            </a:extLst>
          </p:cNvPr>
          <p:cNvSpPr/>
          <p:nvPr/>
        </p:nvSpPr>
        <p:spPr>
          <a:xfrm>
            <a:off x="4252297" y="4477643"/>
            <a:ext cx="3248154" cy="1055608"/>
          </a:xfrm>
          <a:prstGeom prst="wedgeRoundRectCallout">
            <a:avLst>
              <a:gd name="adj1" fmla="val 62401"/>
              <a:gd name="adj2" fmla="val 25054"/>
              <a:gd name="adj3" fmla="val 16667"/>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“Not worth the investment in the tech if only an intermediate solution.”</a:t>
            </a:r>
          </a:p>
          <a:p>
            <a:pPr algn="r"/>
            <a:r>
              <a:rPr lang="en-GB" sz="1400" dirty="0">
                <a:latin typeface="Century Gothic" panose="020B0502020202020204" pitchFamily="34" charset="0"/>
              </a:rPr>
              <a:t>NHH customer</a:t>
            </a:r>
          </a:p>
        </p:txBody>
      </p:sp>
      <p:sp>
        <p:nvSpPr>
          <p:cNvPr id="26" name="Speech Bubble: Rectangle with Corners Rounded 25">
            <a:extLst>
              <a:ext uri="{FF2B5EF4-FFF2-40B4-BE49-F238E27FC236}">
                <a16:creationId xmlns:a16="http://schemas.microsoft.com/office/drawing/2014/main" id="{2957F43D-D60E-4DAD-BD68-808BD92B5D79}"/>
              </a:ext>
            </a:extLst>
          </p:cNvPr>
          <p:cNvSpPr/>
          <p:nvPr/>
        </p:nvSpPr>
        <p:spPr>
          <a:xfrm>
            <a:off x="5093464" y="5929983"/>
            <a:ext cx="2888373" cy="817245"/>
          </a:xfrm>
          <a:prstGeom prst="wedgeRoundRectCallout">
            <a:avLst>
              <a:gd name="adj1" fmla="val -58242"/>
              <a:gd name="adj2" fmla="val 39165"/>
              <a:gd name="adj3" fmla="val 16667"/>
            </a:avLst>
          </a:prstGeom>
          <a:solidFill>
            <a:schemeClr val="bg1">
              <a:lumMod val="85000"/>
            </a:schemeClr>
          </a:solidFill>
        </p:spPr>
        <p:txBody>
          <a:bodyPr wrap="square" rtlCol="0" anchor="ctr">
            <a:spAutoFit/>
          </a:bodyPr>
          <a:lstStyle/>
          <a:p>
            <a:r>
              <a:rPr lang="en-GB" sz="1400" i="1" dirty="0">
                <a:latin typeface="Century Gothic" panose="020B0502020202020204" pitchFamily="34" charset="0"/>
              </a:rPr>
              <a:t>“This will counteract urban creep.”</a:t>
            </a:r>
          </a:p>
          <a:p>
            <a:pPr algn="r"/>
            <a:r>
              <a:rPr lang="en-GB" sz="1400" dirty="0">
                <a:latin typeface="Century Gothic" panose="020B0502020202020204" pitchFamily="34" charset="0"/>
              </a:rPr>
              <a:t>NHH customer</a:t>
            </a:r>
          </a:p>
        </p:txBody>
      </p:sp>
      <p:sp>
        <p:nvSpPr>
          <p:cNvPr id="27" name="Oval 26">
            <a:extLst>
              <a:ext uri="{FF2B5EF4-FFF2-40B4-BE49-F238E27FC236}">
                <a16:creationId xmlns:a16="http://schemas.microsoft.com/office/drawing/2014/main" id="{EE209E1A-28C1-4F1C-AE36-B2986A2277AD}"/>
              </a:ext>
            </a:extLst>
          </p:cNvPr>
          <p:cNvSpPr>
            <a:spLocks noChangeAspect="1"/>
          </p:cNvSpPr>
          <p:nvPr/>
        </p:nvSpPr>
        <p:spPr>
          <a:xfrm>
            <a:off x="730747" y="609406"/>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7</a:t>
            </a:r>
          </a:p>
        </p:txBody>
      </p:sp>
      <p:sp>
        <p:nvSpPr>
          <p:cNvPr id="28" name="Oval 27">
            <a:extLst>
              <a:ext uri="{FF2B5EF4-FFF2-40B4-BE49-F238E27FC236}">
                <a16:creationId xmlns:a16="http://schemas.microsoft.com/office/drawing/2014/main" id="{24DD7D3F-E8EC-4D48-98E1-E696060FBC7E}"/>
              </a:ext>
            </a:extLst>
          </p:cNvPr>
          <p:cNvSpPr>
            <a:spLocks noChangeAspect="1"/>
          </p:cNvSpPr>
          <p:nvPr/>
        </p:nvSpPr>
        <p:spPr>
          <a:xfrm>
            <a:off x="4776341" y="609405"/>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8</a:t>
            </a:r>
          </a:p>
        </p:txBody>
      </p:sp>
      <p:sp>
        <p:nvSpPr>
          <p:cNvPr id="29" name="Oval 28">
            <a:extLst>
              <a:ext uri="{FF2B5EF4-FFF2-40B4-BE49-F238E27FC236}">
                <a16:creationId xmlns:a16="http://schemas.microsoft.com/office/drawing/2014/main" id="{19AAB369-9B6E-46E5-99CD-3673911386D1}"/>
              </a:ext>
            </a:extLst>
          </p:cNvPr>
          <p:cNvSpPr>
            <a:spLocks noChangeAspect="1"/>
          </p:cNvSpPr>
          <p:nvPr/>
        </p:nvSpPr>
        <p:spPr>
          <a:xfrm>
            <a:off x="8535269" y="589496"/>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9</a:t>
            </a:r>
          </a:p>
        </p:txBody>
      </p:sp>
    </p:spTree>
    <p:extLst>
      <p:ext uri="{BB962C8B-B14F-4D97-AF65-F5344CB8AC3E}">
        <p14:creationId xmlns:p14="http://schemas.microsoft.com/office/powerpoint/2010/main" val="3576236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Review of options by category</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35</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grpSp>
        <p:nvGrpSpPr>
          <p:cNvPr id="3" name="Group 2">
            <a:extLst>
              <a:ext uri="{FF2B5EF4-FFF2-40B4-BE49-F238E27FC236}">
                <a16:creationId xmlns:a16="http://schemas.microsoft.com/office/drawing/2014/main" id="{52835AEB-0150-44FF-B822-E946B307B289}"/>
              </a:ext>
            </a:extLst>
          </p:cNvPr>
          <p:cNvGrpSpPr/>
          <p:nvPr/>
        </p:nvGrpSpPr>
        <p:grpSpPr>
          <a:xfrm>
            <a:off x="88680" y="620688"/>
            <a:ext cx="11986051" cy="5702156"/>
            <a:chOff x="88680" y="620688"/>
            <a:chExt cx="11986051" cy="5702156"/>
          </a:xfrm>
        </p:grpSpPr>
        <p:sp>
          <p:nvSpPr>
            <p:cNvPr id="4" name="Freeform: Shape 3">
              <a:extLst>
                <a:ext uri="{FF2B5EF4-FFF2-40B4-BE49-F238E27FC236}">
                  <a16:creationId xmlns:a16="http://schemas.microsoft.com/office/drawing/2014/main" id="{671AA036-9C78-44C9-881D-AC5C2C52EC77}"/>
                </a:ext>
              </a:extLst>
            </p:cNvPr>
            <p:cNvSpPr/>
            <p:nvPr/>
          </p:nvSpPr>
          <p:spPr>
            <a:xfrm rot="21600000">
              <a:off x="88680" y="620688"/>
              <a:ext cx="5993026" cy="2851079"/>
            </a:xfrm>
            <a:custGeom>
              <a:avLst/>
              <a:gdLst>
                <a:gd name="connsiteX0" fmla="*/ 0 w 2851078"/>
                <a:gd name="connsiteY0" fmla="*/ 0 h 5993025"/>
                <a:gd name="connsiteX1" fmla="*/ 2375889 w 2851078"/>
                <a:gd name="connsiteY1" fmla="*/ 0 h 5993025"/>
                <a:gd name="connsiteX2" fmla="*/ 2851078 w 2851078"/>
                <a:gd name="connsiteY2" fmla="*/ 475189 h 5993025"/>
                <a:gd name="connsiteX3" fmla="*/ 2851078 w 2851078"/>
                <a:gd name="connsiteY3" fmla="*/ 5993025 h 5993025"/>
                <a:gd name="connsiteX4" fmla="*/ 0 w 2851078"/>
                <a:gd name="connsiteY4" fmla="*/ 5993025 h 5993025"/>
                <a:gd name="connsiteX5" fmla="*/ 0 w 2851078"/>
                <a:gd name="connsiteY5" fmla="*/ 0 h 599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1078" h="5993025">
                  <a:moveTo>
                    <a:pt x="0" y="5993024"/>
                  </a:moveTo>
                  <a:lnTo>
                    <a:pt x="0" y="998858"/>
                  </a:lnTo>
                  <a:cubicBezTo>
                    <a:pt x="0" y="447204"/>
                    <a:pt x="101212" y="1"/>
                    <a:pt x="226063" y="1"/>
                  </a:cubicBezTo>
                  <a:lnTo>
                    <a:pt x="2851078" y="1"/>
                  </a:lnTo>
                  <a:lnTo>
                    <a:pt x="2851078" y="5993024"/>
                  </a:lnTo>
                  <a:lnTo>
                    <a:pt x="0" y="5993024"/>
                  </a:lnTo>
                  <a:close/>
                </a:path>
              </a:pathLst>
            </a:custGeom>
            <a:solidFill>
              <a:srgbClr val="F1AE2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13791" rIns="113792" bIns="826563" numCol="1" spcCol="1270" anchor="t" anchorCtr="0">
              <a:noAutofit/>
            </a:bodyPr>
            <a:lstStyle/>
            <a:p>
              <a:pPr marL="0" lvl="0" indent="0" algn="ctr" defTabSz="711200">
                <a:lnSpc>
                  <a:spcPct val="90000"/>
                </a:lnSpc>
                <a:spcBef>
                  <a:spcPct val="0"/>
                </a:spcBef>
                <a:spcAft>
                  <a:spcPct val="35000"/>
                </a:spcAft>
                <a:buClrTx/>
                <a:buSzTx/>
                <a:buFontTx/>
                <a:buNone/>
              </a:pPr>
              <a:r>
                <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Surface water treatment</a:t>
              </a:r>
            </a:p>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Some surface water treatment options are initially </a:t>
              </a:r>
              <a:r>
                <a:rPr lang="en-GB" sz="1600" dirty="0">
                  <a:latin typeface="Century Gothic" panose="020B0502020202020204" pitchFamily="34" charset="0"/>
                  <a:ea typeface="Times New Roman" panose="02020603050405020304" pitchFamily="18" charset="0"/>
                </a:rPr>
                <a:t>attractive to customers, but many have questions about the practicalities when they consider them in more detail.</a:t>
              </a:r>
            </a:p>
            <a:p>
              <a:pPr marL="0" lvl="0" indent="0" algn="ctr" defTabSz="711200">
                <a:lnSpc>
                  <a:spcPct val="90000"/>
                </a:lnSpc>
                <a:spcBef>
                  <a:spcPct val="0"/>
                </a:spcBef>
                <a:spcAft>
                  <a:spcPct val="35000"/>
                </a:spcAft>
                <a:buClrTx/>
                <a:buSzTx/>
                <a:buFontTx/>
                <a:buNone/>
              </a:pPr>
              <a:r>
                <a:rPr lang="en-GB" sz="1600" dirty="0">
                  <a:latin typeface="Century Gothic" panose="020B0502020202020204" pitchFamily="34" charset="0"/>
                  <a:ea typeface="Times New Roman" panose="02020603050405020304" pitchFamily="18" charset="0"/>
                </a:rPr>
                <a:t>Customers question how effective solutions such as water butts and storage tanks will be, particularly if implemented at an individual rather than community level.</a:t>
              </a:r>
            </a:p>
            <a:p>
              <a:pPr marL="0" lvl="0" indent="0" algn="ctr" defTabSz="711200">
                <a:lnSpc>
                  <a:spcPct val="90000"/>
                </a:lnSpc>
                <a:spcBef>
                  <a:spcPct val="0"/>
                </a:spcBef>
                <a:spcAft>
                  <a:spcPct val="35000"/>
                </a:spcAft>
                <a:buClrTx/>
                <a:buSzTx/>
                <a:buFontTx/>
                <a:buNone/>
              </a:pPr>
              <a:r>
                <a:rPr lang="en-GB" sz="1600" dirty="0">
                  <a:latin typeface="Century Gothic" panose="020B0502020202020204" pitchFamily="34" charset="0"/>
                  <a:ea typeface="Times New Roman" panose="02020603050405020304" pitchFamily="18" charset="0"/>
                </a:rPr>
                <a:t>Surface water solutions tend to be most popular with more environmentally-conscious customers, but even they rarely think that these interventions will be enough on their own.</a:t>
              </a:r>
            </a:p>
          </p:txBody>
        </p:sp>
        <p:sp>
          <p:nvSpPr>
            <p:cNvPr id="5" name="Freeform: Shape 4">
              <a:extLst>
                <a:ext uri="{FF2B5EF4-FFF2-40B4-BE49-F238E27FC236}">
                  <a16:creationId xmlns:a16="http://schemas.microsoft.com/office/drawing/2014/main" id="{8CE0BB1B-8C6A-422A-9BDD-E2866A975986}"/>
                </a:ext>
              </a:extLst>
            </p:cNvPr>
            <p:cNvSpPr/>
            <p:nvPr/>
          </p:nvSpPr>
          <p:spPr>
            <a:xfrm>
              <a:off x="6081706" y="620688"/>
              <a:ext cx="5993025" cy="2851078"/>
            </a:xfrm>
            <a:custGeom>
              <a:avLst/>
              <a:gdLst>
                <a:gd name="connsiteX0" fmla="*/ 0 w 5993025"/>
                <a:gd name="connsiteY0" fmla="*/ 0 h 2851078"/>
                <a:gd name="connsiteX1" fmla="*/ 5517836 w 5993025"/>
                <a:gd name="connsiteY1" fmla="*/ 0 h 2851078"/>
                <a:gd name="connsiteX2" fmla="*/ 5993025 w 5993025"/>
                <a:gd name="connsiteY2" fmla="*/ 475189 h 2851078"/>
                <a:gd name="connsiteX3" fmla="*/ 5993025 w 5993025"/>
                <a:gd name="connsiteY3" fmla="*/ 2851078 h 2851078"/>
                <a:gd name="connsiteX4" fmla="*/ 0 w 5993025"/>
                <a:gd name="connsiteY4" fmla="*/ 2851078 h 2851078"/>
                <a:gd name="connsiteX5" fmla="*/ 0 w 5993025"/>
                <a:gd name="connsiteY5" fmla="*/ 0 h 28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3025" h="2851078">
                  <a:moveTo>
                    <a:pt x="0" y="0"/>
                  </a:moveTo>
                  <a:lnTo>
                    <a:pt x="5517836" y="0"/>
                  </a:lnTo>
                  <a:cubicBezTo>
                    <a:pt x="5780276" y="0"/>
                    <a:pt x="5993025" y="212749"/>
                    <a:pt x="5993025" y="475189"/>
                  </a:cubicBezTo>
                  <a:lnTo>
                    <a:pt x="5993025" y="2851078"/>
                  </a:lnTo>
                  <a:lnTo>
                    <a:pt x="0" y="2851078"/>
                  </a:lnTo>
                  <a:lnTo>
                    <a:pt x="0" y="0"/>
                  </a:lnTo>
                  <a:close/>
                </a:path>
              </a:pathLst>
            </a:custGeom>
            <a:solidFill>
              <a:srgbClr val="7F7B9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2" tIns="113792" rIns="113792" bIns="826562" numCol="1" spcCol="1270" anchor="t" anchorCtr="0">
              <a:noAutofit/>
            </a:bodyPr>
            <a:lstStyle/>
            <a:p>
              <a:pPr marL="0" lvl="0" indent="0" algn="ctr" defTabSz="711200">
                <a:lnSpc>
                  <a:spcPct val="90000"/>
                </a:lnSpc>
                <a:spcBef>
                  <a:spcPct val="0"/>
                </a:spcBef>
                <a:spcAft>
                  <a:spcPct val="35000"/>
                </a:spcAft>
                <a:buNone/>
              </a:pPr>
              <a:r>
                <a:rPr lang="en-US" sz="1600" b="1" i="0" kern="1200" dirty="0">
                  <a:solidFill>
                    <a:prstClr val="white"/>
                  </a:solidFill>
                  <a:latin typeface="Century Gothic" panose="020B0502020202020204" pitchFamily="34" charset="0"/>
                </a:rPr>
                <a:t>Customer-side solutions</a:t>
              </a:r>
            </a:p>
            <a:p>
              <a:pPr algn="ctr" defTabSz="711200">
                <a:lnSpc>
                  <a:spcPct val="90000"/>
                </a:lnSpc>
                <a:spcBef>
                  <a:spcPct val="0"/>
                </a:spcBef>
                <a:spcAft>
                  <a:spcPct val="35000"/>
                </a:spcAft>
              </a:pPr>
              <a:r>
                <a:rPr lang="en-US" sz="1600" dirty="0">
                  <a:solidFill>
                    <a:prstClr val="white"/>
                  </a:solidFill>
                  <a:latin typeface="Century Gothic" panose="020B0502020202020204" pitchFamily="34" charset="0"/>
                </a:rPr>
                <a:t>Customers are often sceptical about the likely effectiveness of these, </a:t>
              </a:r>
              <a:r>
                <a:rPr lang="en-GB" sz="1600" dirty="0">
                  <a:latin typeface="Century Gothic" panose="020B0502020202020204" pitchFamily="34" charset="0"/>
                  <a:ea typeface="Times New Roman" panose="02020603050405020304" pitchFamily="18" charset="0"/>
                </a:rPr>
                <a:t>in part because they feel more complex and less guaranteed than a large, DCWW-led intervention such as a major infrastructure project</a:t>
              </a:r>
              <a:r>
                <a:rPr lang="en-US" sz="1600" dirty="0">
                  <a:solidFill>
                    <a:prstClr val="white"/>
                  </a:solidFill>
                  <a:latin typeface="Century Gothic" panose="020B0502020202020204" pitchFamily="34" charset="0"/>
                </a:rPr>
                <a:t>.</a:t>
              </a:r>
              <a:endParaRPr lang="en-US" sz="1600" kern="1200" dirty="0">
                <a:solidFill>
                  <a:prstClr val="white"/>
                </a:solidFill>
                <a:latin typeface="Century Gothic" panose="020B0502020202020204" pitchFamily="34" charset="0"/>
              </a:endParaRPr>
            </a:p>
            <a:p>
              <a:pPr marL="0" lvl="0" indent="0" algn="ctr" defTabSz="711200">
                <a:lnSpc>
                  <a:spcPct val="90000"/>
                </a:lnSpc>
                <a:spcBef>
                  <a:spcPct val="0"/>
                </a:spcBef>
                <a:spcAft>
                  <a:spcPct val="35000"/>
                </a:spcAft>
                <a:buNone/>
              </a:pPr>
              <a:r>
                <a:rPr lang="en-US" sz="1600" dirty="0">
                  <a:solidFill>
                    <a:prstClr val="white"/>
                  </a:solidFill>
                  <a:latin typeface="Century Gothic" panose="020B0502020202020204" pitchFamily="34" charset="0"/>
                </a:rPr>
                <a:t>However, customers often think that these solutions are a good way of raising awareness of the key challenges facing the water and wastewater network.</a:t>
              </a:r>
            </a:p>
            <a:p>
              <a:pPr marL="0" lvl="0" indent="0" algn="ctr" defTabSz="711200">
                <a:lnSpc>
                  <a:spcPct val="90000"/>
                </a:lnSpc>
                <a:spcBef>
                  <a:spcPct val="0"/>
                </a:spcBef>
                <a:spcAft>
                  <a:spcPct val="35000"/>
                </a:spcAft>
                <a:buNone/>
              </a:pPr>
              <a:r>
                <a:rPr lang="en-US" sz="1600" kern="1200" dirty="0">
                  <a:solidFill>
                    <a:prstClr val="white"/>
                  </a:solidFill>
                  <a:latin typeface="Century Gothic" panose="020B0502020202020204" pitchFamily="34" charset="0"/>
                </a:rPr>
                <a:t>Some customers would prefer a “stick” ra</a:t>
              </a:r>
              <a:r>
                <a:rPr lang="en-US" sz="1600" dirty="0">
                  <a:solidFill>
                    <a:prstClr val="white"/>
                  </a:solidFill>
                  <a:latin typeface="Century Gothic" panose="020B0502020202020204" pitchFamily="34" charset="0"/>
                </a:rPr>
                <a:t>ther than “carrot” approach, with fines for irresponsible </a:t>
              </a:r>
              <a:r>
                <a:rPr lang="en-US" sz="1600" dirty="0" err="1">
                  <a:solidFill>
                    <a:prstClr val="white"/>
                  </a:solidFill>
                  <a:latin typeface="Century Gothic" panose="020B0502020202020204" pitchFamily="34" charset="0"/>
                </a:rPr>
                <a:t>behaviour</a:t>
              </a:r>
              <a:r>
                <a:rPr lang="en-US" sz="1600" dirty="0">
                  <a:solidFill>
                    <a:prstClr val="white"/>
                  </a:solidFill>
                  <a:latin typeface="Century Gothic" panose="020B0502020202020204" pitchFamily="34" charset="0"/>
                </a:rPr>
                <a:t>.</a:t>
              </a:r>
              <a:endParaRPr lang="en-GB" sz="1600" kern="1200" dirty="0"/>
            </a:p>
          </p:txBody>
        </p:sp>
        <p:sp>
          <p:nvSpPr>
            <p:cNvPr id="6" name="Freeform: Shape 5">
              <a:extLst>
                <a:ext uri="{FF2B5EF4-FFF2-40B4-BE49-F238E27FC236}">
                  <a16:creationId xmlns:a16="http://schemas.microsoft.com/office/drawing/2014/main" id="{F17B1D72-14A8-4FE0-A045-E6930CD7A173}"/>
                </a:ext>
              </a:extLst>
            </p:cNvPr>
            <p:cNvSpPr/>
            <p:nvPr/>
          </p:nvSpPr>
          <p:spPr>
            <a:xfrm rot="21600000">
              <a:off x="88681" y="3471765"/>
              <a:ext cx="5993026" cy="2851079"/>
            </a:xfrm>
            <a:custGeom>
              <a:avLst/>
              <a:gdLst>
                <a:gd name="connsiteX0" fmla="*/ 0 w 5993025"/>
                <a:gd name="connsiteY0" fmla="*/ 0 h 2851078"/>
                <a:gd name="connsiteX1" fmla="*/ 5517836 w 5993025"/>
                <a:gd name="connsiteY1" fmla="*/ 0 h 2851078"/>
                <a:gd name="connsiteX2" fmla="*/ 5993025 w 5993025"/>
                <a:gd name="connsiteY2" fmla="*/ 475189 h 2851078"/>
                <a:gd name="connsiteX3" fmla="*/ 5993025 w 5993025"/>
                <a:gd name="connsiteY3" fmla="*/ 2851078 h 2851078"/>
                <a:gd name="connsiteX4" fmla="*/ 0 w 5993025"/>
                <a:gd name="connsiteY4" fmla="*/ 2851078 h 2851078"/>
                <a:gd name="connsiteX5" fmla="*/ 0 w 5993025"/>
                <a:gd name="connsiteY5" fmla="*/ 0 h 28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3025" h="2851078">
                  <a:moveTo>
                    <a:pt x="5993025" y="2851077"/>
                  </a:moveTo>
                  <a:lnTo>
                    <a:pt x="475189" y="2851077"/>
                  </a:lnTo>
                  <a:cubicBezTo>
                    <a:pt x="212749" y="2851077"/>
                    <a:pt x="0" y="2638328"/>
                    <a:pt x="0" y="2375888"/>
                  </a:cubicBezTo>
                  <a:lnTo>
                    <a:pt x="0" y="1"/>
                  </a:lnTo>
                  <a:lnTo>
                    <a:pt x="5993025" y="1"/>
                  </a:lnTo>
                  <a:lnTo>
                    <a:pt x="5993025" y="2851077"/>
                  </a:lnTo>
                  <a:close/>
                </a:path>
              </a:pathLst>
            </a:custGeom>
            <a:solidFill>
              <a:srgbClr val="EE6B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1" tIns="826562" rIns="113793" bIns="113793" numCol="1" spcCol="1270" anchor="b" anchorCtr="0">
              <a:noAutofit/>
            </a:bodyPr>
            <a:lstStyle/>
            <a:p>
              <a:pPr marL="0" lvl="0" indent="0" algn="ctr" defTabSz="711200">
                <a:lnSpc>
                  <a:spcPct val="90000"/>
                </a:lnSpc>
                <a:spcBef>
                  <a:spcPct val="0"/>
                </a:spcBef>
                <a:spcAft>
                  <a:spcPct val="35000"/>
                </a:spcAft>
                <a:buNone/>
              </a:pPr>
              <a:r>
                <a:rPr lang="en-US" sz="1600" b="1" i="0" kern="1200" dirty="0">
                  <a:solidFill>
                    <a:prstClr val="white"/>
                  </a:solidFill>
                  <a:latin typeface="Century Gothic" panose="020B0502020202020204" pitchFamily="34" charset="0"/>
                </a:rPr>
                <a:t>Wastewater treatment</a:t>
              </a:r>
              <a:endParaRPr lang="en-US" sz="1600" i="0" kern="1200" dirty="0">
                <a:solidFill>
                  <a:prstClr val="white"/>
                </a:solidFill>
                <a:latin typeface="Century Gothic" panose="020B0502020202020204" pitchFamily="34" charset="0"/>
              </a:endParaRPr>
            </a:p>
            <a:p>
              <a:pPr algn="ctr" defTabSz="711200">
                <a:lnSpc>
                  <a:spcPct val="90000"/>
                </a:lnSpc>
                <a:spcBef>
                  <a:spcPct val="0"/>
                </a:spcBef>
                <a:spcAft>
                  <a:spcPct val="35000"/>
                </a:spcAft>
              </a:pPr>
              <a:r>
                <a:rPr lang="en-US" sz="1600" dirty="0">
                  <a:solidFill>
                    <a:prstClr val="white"/>
                  </a:solidFill>
                  <a:latin typeface="Century Gothic" panose="020B0502020202020204" pitchFamily="34" charset="0"/>
                </a:rPr>
                <a:t>Customers’ views on new technology – such as pre-treating sewage – are polarized. Some think innovation is essential to solve the key issues, while others worry that such interventions will not work. </a:t>
              </a:r>
            </a:p>
            <a:p>
              <a:pPr algn="ctr" defTabSz="711200">
                <a:lnSpc>
                  <a:spcPct val="90000"/>
                </a:lnSpc>
                <a:spcBef>
                  <a:spcPct val="0"/>
                </a:spcBef>
                <a:spcAft>
                  <a:spcPct val="35000"/>
                </a:spcAft>
              </a:pPr>
              <a:r>
                <a:rPr lang="en-GB" sz="1600" dirty="0">
                  <a:latin typeface="Century Gothic" panose="020B0502020202020204" pitchFamily="34" charset="0"/>
                  <a:ea typeface="Times New Roman" panose="02020603050405020304" pitchFamily="18" charset="0"/>
                </a:rPr>
                <a:t>Any investment in new technologies (e.g. pre-treatment of sewage) will need to be managed carefully (e.g. through experimental initial projects) to keep all customers happy.</a:t>
              </a:r>
            </a:p>
            <a:p>
              <a:pPr marL="0" lvl="0" indent="0" algn="ctr" defTabSz="711200">
                <a:lnSpc>
                  <a:spcPct val="90000"/>
                </a:lnSpc>
                <a:spcBef>
                  <a:spcPct val="0"/>
                </a:spcBef>
                <a:spcAft>
                  <a:spcPct val="35000"/>
                </a:spcAft>
                <a:buNone/>
              </a:pPr>
              <a:endParaRPr lang="en-GB" sz="1600" kern="1200" dirty="0"/>
            </a:p>
          </p:txBody>
        </p:sp>
        <p:sp>
          <p:nvSpPr>
            <p:cNvPr id="7" name="Freeform: Shape 6">
              <a:extLst>
                <a:ext uri="{FF2B5EF4-FFF2-40B4-BE49-F238E27FC236}">
                  <a16:creationId xmlns:a16="http://schemas.microsoft.com/office/drawing/2014/main" id="{96265718-AF2B-49BF-8EF5-0FF41215AFDD}"/>
                </a:ext>
              </a:extLst>
            </p:cNvPr>
            <p:cNvSpPr/>
            <p:nvPr/>
          </p:nvSpPr>
          <p:spPr>
            <a:xfrm>
              <a:off x="6081705" y="3471765"/>
              <a:ext cx="5993026" cy="2851079"/>
            </a:xfrm>
            <a:custGeom>
              <a:avLst/>
              <a:gdLst>
                <a:gd name="connsiteX0" fmla="*/ 0 w 2851078"/>
                <a:gd name="connsiteY0" fmla="*/ 0 h 5993025"/>
                <a:gd name="connsiteX1" fmla="*/ 2375889 w 2851078"/>
                <a:gd name="connsiteY1" fmla="*/ 0 h 5993025"/>
                <a:gd name="connsiteX2" fmla="*/ 2851078 w 2851078"/>
                <a:gd name="connsiteY2" fmla="*/ 475189 h 5993025"/>
                <a:gd name="connsiteX3" fmla="*/ 2851078 w 2851078"/>
                <a:gd name="connsiteY3" fmla="*/ 5993025 h 5993025"/>
                <a:gd name="connsiteX4" fmla="*/ 0 w 2851078"/>
                <a:gd name="connsiteY4" fmla="*/ 5993025 h 5993025"/>
                <a:gd name="connsiteX5" fmla="*/ 0 w 2851078"/>
                <a:gd name="connsiteY5" fmla="*/ 0 h 599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1078" h="5993025">
                  <a:moveTo>
                    <a:pt x="2851078" y="1"/>
                  </a:moveTo>
                  <a:lnTo>
                    <a:pt x="2851078" y="4994167"/>
                  </a:lnTo>
                  <a:cubicBezTo>
                    <a:pt x="2851078" y="5545821"/>
                    <a:pt x="2749866" y="5993024"/>
                    <a:pt x="2625015" y="5993024"/>
                  </a:cubicBezTo>
                  <a:lnTo>
                    <a:pt x="0" y="5993024"/>
                  </a:lnTo>
                  <a:lnTo>
                    <a:pt x="0" y="1"/>
                  </a:lnTo>
                  <a:lnTo>
                    <a:pt x="2851078" y="1"/>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3793" tIns="826562" rIns="113792" bIns="113793" numCol="1" spcCol="1270" anchor="t" anchorCtr="0">
              <a:noAutofit/>
            </a:bodyPr>
            <a:lstStyle/>
            <a:p>
              <a:pPr marL="0" lvl="0" indent="0" algn="ctr" defTabSz="711200">
                <a:lnSpc>
                  <a:spcPct val="90000"/>
                </a:lnSpc>
                <a:spcBef>
                  <a:spcPct val="0"/>
                </a:spcBef>
                <a:spcAft>
                  <a:spcPct val="35000"/>
                </a:spcAft>
                <a:buNone/>
              </a:pPr>
              <a:r>
                <a:rPr lang="en-US" sz="1600" b="1" i="0" kern="1200" dirty="0">
                  <a:solidFill>
                    <a:prstClr val="white"/>
                  </a:solidFill>
                  <a:latin typeface="Century Gothic" panose="020B0502020202020204" pitchFamily="34" charset="0"/>
                </a:rPr>
                <a:t>Managing sewer systems</a:t>
              </a:r>
            </a:p>
            <a:p>
              <a:pPr marL="0" lvl="0" indent="0" algn="ctr" defTabSz="711200">
                <a:lnSpc>
                  <a:spcPct val="90000"/>
                </a:lnSpc>
                <a:spcBef>
                  <a:spcPct val="0"/>
                </a:spcBef>
                <a:spcAft>
                  <a:spcPct val="35000"/>
                </a:spcAft>
                <a:buNone/>
              </a:pPr>
              <a:r>
                <a:rPr lang="en-US" sz="1600" dirty="0">
                  <a:solidFill>
                    <a:prstClr val="white"/>
                  </a:solidFill>
                  <a:latin typeface="Century Gothic" panose="020B0502020202020204" pitchFamily="34" charset="0"/>
                </a:rPr>
                <a:t>Customers worry that some measures – e.g. installing larger pipes and using technology – will simply be stopgaps and not actually resolve the fundamental challenges.</a:t>
              </a:r>
            </a:p>
            <a:p>
              <a:pPr marL="0" lvl="0" indent="0" algn="ctr" defTabSz="711200">
                <a:lnSpc>
                  <a:spcPct val="90000"/>
                </a:lnSpc>
                <a:spcBef>
                  <a:spcPct val="0"/>
                </a:spcBef>
                <a:spcAft>
                  <a:spcPct val="35000"/>
                </a:spcAft>
                <a:buNone/>
              </a:pPr>
              <a:r>
                <a:rPr lang="en-GB" sz="1600" kern="1200" dirty="0">
                  <a:latin typeface="Century Gothic" panose="020B0502020202020204" pitchFamily="34" charset="0"/>
                </a:rPr>
                <a:t>Separating pipes is seen as the ideal but also impractical to implement across the DCWW region.</a:t>
              </a:r>
            </a:p>
          </p:txBody>
        </p:sp>
      </p:grpSp>
    </p:spTree>
    <p:extLst>
      <p:ext uri="{BB962C8B-B14F-4D97-AF65-F5344CB8AC3E}">
        <p14:creationId xmlns:p14="http://schemas.microsoft.com/office/powerpoint/2010/main" val="4078671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01A0798-A9AB-4904-862A-9910423B6BA0}"/>
              </a:ext>
            </a:extLst>
          </p:cNvPr>
          <p:cNvSpPr/>
          <p:nvPr/>
        </p:nvSpPr>
        <p:spPr>
          <a:xfrm>
            <a:off x="0" y="5708480"/>
            <a:ext cx="12192000" cy="1156115"/>
          </a:xfrm>
          <a:prstGeom prst="rect">
            <a:avLst/>
          </a:prstGeom>
          <a:solidFill>
            <a:srgbClr val="C00000">
              <a:alpha val="18824"/>
            </a:srgbClr>
          </a:solidFill>
        </p:spPr>
        <p:txBody>
          <a:bodyPr wrap="square" rtlCol="0" anchor="ctr">
            <a:noAutofit/>
          </a:bodyPr>
          <a:lstStyle/>
          <a:p>
            <a:pPr algn="l"/>
            <a:endParaRPr lang="en-GB" sz="1600" b="1" dirty="0">
              <a:latin typeface="Century Gothic" panose="020B0502020202020204" pitchFamily="34" charset="0"/>
            </a:endParaRPr>
          </a:p>
        </p:txBody>
      </p:sp>
      <p:sp>
        <p:nvSpPr>
          <p:cNvPr id="43" name="Rectangle 42">
            <a:extLst>
              <a:ext uri="{FF2B5EF4-FFF2-40B4-BE49-F238E27FC236}">
                <a16:creationId xmlns:a16="http://schemas.microsoft.com/office/drawing/2014/main" id="{2792EAFE-EFDD-4503-B1E0-633B006830CA}"/>
              </a:ext>
            </a:extLst>
          </p:cNvPr>
          <p:cNvSpPr/>
          <p:nvPr/>
        </p:nvSpPr>
        <p:spPr>
          <a:xfrm>
            <a:off x="0" y="3245046"/>
            <a:ext cx="12192000" cy="2465641"/>
          </a:xfrm>
          <a:prstGeom prst="rect">
            <a:avLst/>
          </a:prstGeom>
          <a:solidFill>
            <a:schemeClr val="accent2">
              <a:alpha val="18824"/>
            </a:schemeClr>
          </a:solidFill>
        </p:spPr>
        <p:txBody>
          <a:bodyPr wrap="square" rtlCol="0" anchor="ctr">
            <a:noAutofit/>
          </a:bodyPr>
          <a:lstStyle/>
          <a:p>
            <a:pPr algn="l"/>
            <a:endParaRPr lang="en-GB" sz="1600" b="1" dirty="0">
              <a:latin typeface="Century Gothic" panose="020B0502020202020204" pitchFamily="34" charset="0"/>
            </a:endParaRPr>
          </a:p>
        </p:txBody>
      </p:sp>
      <p:sp>
        <p:nvSpPr>
          <p:cNvPr id="42" name="Rectangle 41">
            <a:extLst>
              <a:ext uri="{FF2B5EF4-FFF2-40B4-BE49-F238E27FC236}">
                <a16:creationId xmlns:a16="http://schemas.microsoft.com/office/drawing/2014/main" id="{324BA9E3-7C29-463E-AB99-2FE3734D8BA6}"/>
              </a:ext>
            </a:extLst>
          </p:cNvPr>
          <p:cNvSpPr/>
          <p:nvPr/>
        </p:nvSpPr>
        <p:spPr>
          <a:xfrm>
            <a:off x="0" y="924180"/>
            <a:ext cx="12192000" cy="2315367"/>
          </a:xfrm>
          <a:prstGeom prst="rect">
            <a:avLst/>
          </a:prstGeom>
          <a:solidFill>
            <a:srgbClr val="92D050">
              <a:alpha val="18824"/>
            </a:srgbClr>
          </a:solidFill>
        </p:spPr>
        <p:txBody>
          <a:bodyPr wrap="square" rtlCol="0" anchor="ctr">
            <a:spAutoFit/>
          </a:bodyPr>
          <a:lstStyle/>
          <a:p>
            <a:pPr algn="l"/>
            <a:endParaRPr lang="en-GB" sz="1600" b="1" dirty="0">
              <a:latin typeface="Century Gothic" panose="020B0502020202020204" pitchFamily="34" charset="0"/>
            </a:endParaRPr>
          </a:p>
        </p:txBody>
      </p:sp>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Acceptability of specific individual options</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36</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6" name="Rectangle: Rounded Corners 5">
            <a:extLst>
              <a:ext uri="{FF2B5EF4-FFF2-40B4-BE49-F238E27FC236}">
                <a16:creationId xmlns:a16="http://schemas.microsoft.com/office/drawing/2014/main" id="{A71C55E0-A63E-446C-9929-F82C21A17815}"/>
              </a:ext>
            </a:extLst>
          </p:cNvPr>
          <p:cNvSpPr/>
          <p:nvPr/>
        </p:nvSpPr>
        <p:spPr>
          <a:xfrm>
            <a:off x="20582" y="497285"/>
            <a:ext cx="11836058" cy="411435"/>
          </a:xfrm>
          <a:prstGeom prst="roundRect">
            <a:avLst/>
          </a:prstGeom>
          <a:noFill/>
        </p:spPr>
        <p:txBody>
          <a:bodyPr wrap="square" rtlCol="0" anchor="ctr">
            <a:noAutofit/>
          </a:bodyPr>
          <a:lstStyle/>
          <a:p>
            <a:r>
              <a:rPr lang="en-GB" dirty="0">
                <a:latin typeface="Century Gothic" panose="020B0502020202020204" pitchFamily="34" charset="0"/>
              </a:rPr>
              <a:t>Most of the options that we tested were broadly acceptable to customers.</a:t>
            </a:r>
            <a:endParaRPr lang="en-GB" sz="2400" dirty="0">
              <a:latin typeface="Century Gothic" panose="020B0502020202020204" pitchFamily="34" charset="0"/>
            </a:endParaRPr>
          </a:p>
        </p:txBody>
      </p:sp>
      <p:sp>
        <p:nvSpPr>
          <p:cNvPr id="8" name="Rectangle: Rounded Corners 7">
            <a:extLst>
              <a:ext uri="{FF2B5EF4-FFF2-40B4-BE49-F238E27FC236}">
                <a16:creationId xmlns:a16="http://schemas.microsoft.com/office/drawing/2014/main" id="{E35CB5C8-09E3-4441-84C5-E4B633300E0E}"/>
              </a:ext>
            </a:extLst>
          </p:cNvPr>
          <p:cNvSpPr/>
          <p:nvPr/>
        </p:nvSpPr>
        <p:spPr>
          <a:xfrm>
            <a:off x="119336" y="980728"/>
            <a:ext cx="2407055" cy="648072"/>
          </a:xfrm>
          <a:prstGeom prst="roundRect">
            <a:avLst/>
          </a:prstGeom>
          <a:solidFill>
            <a:srgbClr val="92D050"/>
          </a:solidFill>
        </p:spPr>
        <p:txBody>
          <a:bodyPr wrap="square" rtlCol="0" anchor="ctr">
            <a:noAutofit/>
          </a:bodyPr>
          <a:lstStyle/>
          <a:p>
            <a:pPr algn="ctr"/>
            <a:r>
              <a:rPr lang="en-GB" sz="2000" b="1" dirty="0">
                <a:solidFill>
                  <a:srgbClr val="FFFFFF"/>
                </a:solidFill>
                <a:latin typeface="Century Gothic" panose="020B0502020202020204" pitchFamily="34" charset="0"/>
              </a:rPr>
              <a:t>Very acceptable</a:t>
            </a:r>
            <a:endParaRPr lang="en-GB" sz="2000" dirty="0">
              <a:solidFill>
                <a:srgbClr val="FFFFFF"/>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0BCFC422-871C-4EA2-BEB0-8B9099C1A374}"/>
              </a:ext>
            </a:extLst>
          </p:cNvPr>
          <p:cNvSpPr/>
          <p:nvPr/>
        </p:nvSpPr>
        <p:spPr>
          <a:xfrm>
            <a:off x="126945" y="3322131"/>
            <a:ext cx="2407055" cy="648072"/>
          </a:xfrm>
          <a:prstGeom prst="roundRect">
            <a:avLst/>
          </a:prstGeom>
          <a:solidFill>
            <a:schemeClr val="accent2"/>
          </a:solidFill>
        </p:spPr>
        <p:txBody>
          <a:bodyPr wrap="square" rtlCol="0" anchor="ctr">
            <a:noAutofit/>
          </a:bodyPr>
          <a:lstStyle/>
          <a:p>
            <a:pPr algn="ctr"/>
            <a:r>
              <a:rPr lang="en-GB" sz="2000" b="1" dirty="0">
                <a:solidFill>
                  <a:srgbClr val="FFFFFF"/>
                </a:solidFill>
                <a:latin typeface="Century Gothic" panose="020B0502020202020204" pitchFamily="34" charset="0"/>
              </a:rPr>
              <a:t>Moderately acceptable</a:t>
            </a:r>
            <a:endParaRPr lang="en-GB" sz="2000" dirty="0">
              <a:solidFill>
                <a:srgbClr val="FFFFFF"/>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4A14E422-6E02-4B3B-A99A-C4D98802BC22}"/>
              </a:ext>
            </a:extLst>
          </p:cNvPr>
          <p:cNvSpPr/>
          <p:nvPr/>
        </p:nvSpPr>
        <p:spPr>
          <a:xfrm>
            <a:off x="145673" y="5718019"/>
            <a:ext cx="2407055" cy="648072"/>
          </a:xfrm>
          <a:prstGeom prst="roundRect">
            <a:avLst/>
          </a:prstGeom>
          <a:solidFill>
            <a:srgbClr val="C00000"/>
          </a:solidFill>
        </p:spPr>
        <p:txBody>
          <a:bodyPr wrap="square" rtlCol="0" anchor="ctr">
            <a:noAutofit/>
          </a:bodyPr>
          <a:lstStyle/>
          <a:p>
            <a:pPr algn="ctr"/>
            <a:r>
              <a:rPr lang="en-GB" sz="2000" b="1" dirty="0">
                <a:solidFill>
                  <a:srgbClr val="FFFFFF"/>
                </a:solidFill>
                <a:latin typeface="Century Gothic" panose="020B0502020202020204" pitchFamily="34" charset="0"/>
              </a:rPr>
              <a:t>Unacceptable</a:t>
            </a:r>
            <a:endParaRPr lang="en-GB" sz="2000" dirty="0">
              <a:solidFill>
                <a:srgbClr val="FFFFFF"/>
              </a:solidFill>
              <a:latin typeface="Century Gothic" panose="020B0502020202020204" pitchFamily="34" charset="0"/>
            </a:endParaRPr>
          </a:p>
        </p:txBody>
      </p:sp>
      <p:pic>
        <p:nvPicPr>
          <p:cNvPr id="2" name="Picture 1">
            <a:extLst>
              <a:ext uri="{FF2B5EF4-FFF2-40B4-BE49-F238E27FC236}">
                <a16:creationId xmlns:a16="http://schemas.microsoft.com/office/drawing/2014/main" id="{8DBA1F98-344E-4A11-A32C-4B9541B6E1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4423" y="919830"/>
            <a:ext cx="1842266" cy="1149414"/>
          </a:xfrm>
          <a:prstGeom prst="rect">
            <a:avLst/>
          </a:prstGeom>
        </p:spPr>
      </p:pic>
      <p:pic>
        <p:nvPicPr>
          <p:cNvPr id="4" name="Picture 3">
            <a:extLst>
              <a:ext uri="{FF2B5EF4-FFF2-40B4-BE49-F238E27FC236}">
                <a16:creationId xmlns:a16="http://schemas.microsoft.com/office/drawing/2014/main" id="{11DADD61-BAB6-4B30-8AC6-34C476FDF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1039" y="919830"/>
            <a:ext cx="1830550" cy="1141546"/>
          </a:xfrm>
          <a:prstGeom prst="rect">
            <a:avLst/>
          </a:prstGeom>
        </p:spPr>
      </p:pic>
      <p:pic>
        <p:nvPicPr>
          <p:cNvPr id="5" name="Picture 4">
            <a:extLst>
              <a:ext uri="{FF2B5EF4-FFF2-40B4-BE49-F238E27FC236}">
                <a16:creationId xmlns:a16="http://schemas.microsoft.com/office/drawing/2014/main" id="{434921F5-7EDF-4355-97C6-488F8DC1CA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45414" y="917607"/>
            <a:ext cx="1830550" cy="1172892"/>
          </a:xfrm>
          <a:prstGeom prst="rect">
            <a:avLst/>
          </a:prstGeom>
        </p:spPr>
      </p:pic>
      <p:pic>
        <p:nvPicPr>
          <p:cNvPr id="17" name="Picture 16">
            <a:extLst>
              <a:ext uri="{FF2B5EF4-FFF2-40B4-BE49-F238E27FC236}">
                <a16:creationId xmlns:a16="http://schemas.microsoft.com/office/drawing/2014/main" id="{D0AB643C-63BA-4E4E-AD2E-F0CD9C9ED9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80225" y="908720"/>
            <a:ext cx="1830551" cy="1163766"/>
          </a:xfrm>
          <a:prstGeom prst="rect">
            <a:avLst/>
          </a:prstGeom>
        </p:spPr>
      </p:pic>
      <p:pic>
        <p:nvPicPr>
          <p:cNvPr id="18" name="Picture 17">
            <a:extLst>
              <a:ext uri="{FF2B5EF4-FFF2-40B4-BE49-F238E27FC236}">
                <a16:creationId xmlns:a16="http://schemas.microsoft.com/office/drawing/2014/main" id="{03AA1DE6-2F4E-4C5E-9290-3BCF05E845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14423" y="2099179"/>
            <a:ext cx="1830550" cy="1168703"/>
          </a:xfrm>
          <a:prstGeom prst="rect">
            <a:avLst/>
          </a:prstGeom>
        </p:spPr>
      </p:pic>
      <p:pic>
        <p:nvPicPr>
          <p:cNvPr id="20" name="Picture 19">
            <a:extLst>
              <a:ext uri="{FF2B5EF4-FFF2-40B4-BE49-F238E27FC236}">
                <a16:creationId xmlns:a16="http://schemas.microsoft.com/office/drawing/2014/main" id="{D2FE35A8-5D58-481D-9E72-A1A2741BD7F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98659" y="4518757"/>
            <a:ext cx="1831802" cy="1152129"/>
          </a:xfrm>
          <a:prstGeom prst="rect">
            <a:avLst/>
          </a:prstGeom>
        </p:spPr>
      </p:pic>
      <p:pic>
        <p:nvPicPr>
          <p:cNvPr id="24" name="Picture 23">
            <a:extLst>
              <a:ext uri="{FF2B5EF4-FFF2-40B4-BE49-F238E27FC236}">
                <a16:creationId xmlns:a16="http://schemas.microsoft.com/office/drawing/2014/main" id="{60189E38-6AD8-4C9E-8E4F-7CFF823DC8E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41064" y="2103716"/>
            <a:ext cx="1958744" cy="1223146"/>
          </a:xfrm>
          <a:prstGeom prst="rect">
            <a:avLst/>
          </a:prstGeom>
        </p:spPr>
      </p:pic>
      <p:pic>
        <p:nvPicPr>
          <p:cNvPr id="29" name="Picture 28">
            <a:extLst>
              <a:ext uri="{FF2B5EF4-FFF2-40B4-BE49-F238E27FC236}">
                <a16:creationId xmlns:a16="http://schemas.microsoft.com/office/drawing/2014/main" id="{87FF60C3-510C-4856-A671-F0D4D0A1E3A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98659" y="2071958"/>
            <a:ext cx="1842405" cy="1125689"/>
          </a:xfrm>
          <a:prstGeom prst="rect">
            <a:avLst/>
          </a:prstGeom>
        </p:spPr>
      </p:pic>
      <p:pic>
        <p:nvPicPr>
          <p:cNvPr id="30" name="Picture 29">
            <a:extLst>
              <a:ext uri="{FF2B5EF4-FFF2-40B4-BE49-F238E27FC236}">
                <a16:creationId xmlns:a16="http://schemas.microsoft.com/office/drawing/2014/main" id="{642E3547-0CE9-4CB8-B6CE-400DB6D7947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14424" y="3329585"/>
            <a:ext cx="1819559" cy="1165850"/>
          </a:xfrm>
          <a:prstGeom prst="rect">
            <a:avLst/>
          </a:prstGeom>
        </p:spPr>
      </p:pic>
      <p:pic>
        <p:nvPicPr>
          <p:cNvPr id="31" name="Picture 30">
            <a:extLst>
              <a:ext uri="{FF2B5EF4-FFF2-40B4-BE49-F238E27FC236}">
                <a16:creationId xmlns:a16="http://schemas.microsoft.com/office/drawing/2014/main" id="{A1C1354B-F3DD-4D95-8464-0927A37E8AA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98659" y="3308565"/>
            <a:ext cx="1830550" cy="1172892"/>
          </a:xfrm>
          <a:prstGeom prst="rect">
            <a:avLst/>
          </a:prstGeom>
        </p:spPr>
      </p:pic>
      <p:pic>
        <p:nvPicPr>
          <p:cNvPr id="32" name="Picture 31">
            <a:extLst>
              <a:ext uri="{FF2B5EF4-FFF2-40B4-BE49-F238E27FC236}">
                <a16:creationId xmlns:a16="http://schemas.microsoft.com/office/drawing/2014/main" id="{E3B5009D-4D4C-4501-968B-70AE77F297A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02925" y="5694502"/>
            <a:ext cx="1897331" cy="1176931"/>
          </a:xfrm>
          <a:prstGeom prst="rect">
            <a:avLst/>
          </a:prstGeom>
        </p:spPr>
      </p:pic>
      <p:pic>
        <p:nvPicPr>
          <p:cNvPr id="33" name="Picture 32">
            <a:extLst>
              <a:ext uri="{FF2B5EF4-FFF2-40B4-BE49-F238E27FC236}">
                <a16:creationId xmlns:a16="http://schemas.microsoft.com/office/drawing/2014/main" id="{052E497E-53E6-4376-A579-7D4AD359069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814996" y="4509413"/>
            <a:ext cx="1897331" cy="1179535"/>
          </a:xfrm>
          <a:prstGeom prst="rect">
            <a:avLst/>
          </a:prstGeom>
        </p:spPr>
      </p:pic>
      <p:pic>
        <p:nvPicPr>
          <p:cNvPr id="34" name="Picture 33">
            <a:extLst>
              <a:ext uri="{FF2B5EF4-FFF2-40B4-BE49-F238E27FC236}">
                <a16:creationId xmlns:a16="http://schemas.microsoft.com/office/drawing/2014/main" id="{DE1EA88E-034F-45F9-A237-5ADAA1F71B1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593885" y="3295104"/>
            <a:ext cx="1831803" cy="1174019"/>
          </a:xfrm>
          <a:prstGeom prst="rect">
            <a:avLst/>
          </a:prstGeom>
        </p:spPr>
      </p:pic>
      <p:pic>
        <p:nvPicPr>
          <p:cNvPr id="35" name="Picture 34">
            <a:extLst>
              <a:ext uri="{FF2B5EF4-FFF2-40B4-BE49-F238E27FC236}">
                <a16:creationId xmlns:a16="http://schemas.microsoft.com/office/drawing/2014/main" id="{2671681A-65E5-4EC8-A04E-2E13848E9E45}"/>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802180" y="5748428"/>
            <a:ext cx="1831803" cy="1093555"/>
          </a:xfrm>
          <a:prstGeom prst="rect">
            <a:avLst/>
          </a:prstGeom>
        </p:spPr>
      </p:pic>
      <p:pic>
        <p:nvPicPr>
          <p:cNvPr id="36" name="Picture 35">
            <a:extLst>
              <a:ext uri="{FF2B5EF4-FFF2-40B4-BE49-F238E27FC236}">
                <a16:creationId xmlns:a16="http://schemas.microsoft.com/office/drawing/2014/main" id="{6BB1425C-627F-4B61-908B-467075758920}"/>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697405" y="5693214"/>
            <a:ext cx="1831804" cy="1203984"/>
          </a:xfrm>
          <a:prstGeom prst="rect">
            <a:avLst/>
          </a:prstGeom>
        </p:spPr>
      </p:pic>
      <p:pic>
        <p:nvPicPr>
          <p:cNvPr id="41" name="Picture 40">
            <a:extLst>
              <a:ext uri="{FF2B5EF4-FFF2-40B4-BE49-F238E27FC236}">
                <a16:creationId xmlns:a16="http://schemas.microsoft.com/office/drawing/2014/main" id="{F67F89D8-2AB8-410F-9461-3D5962251866}"/>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474392" y="2067440"/>
            <a:ext cx="1897331" cy="1252486"/>
          </a:xfrm>
          <a:prstGeom prst="rect">
            <a:avLst/>
          </a:prstGeom>
        </p:spPr>
      </p:pic>
      <p:sp>
        <p:nvSpPr>
          <p:cNvPr id="28" name="Rectangle 27">
            <a:extLst>
              <a:ext uri="{FF2B5EF4-FFF2-40B4-BE49-F238E27FC236}">
                <a16:creationId xmlns:a16="http://schemas.microsoft.com/office/drawing/2014/main" id="{01357B03-C2CA-4EAE-8706-CF08603E3F27}"/>
              </a:ext>
            </a:extLst>
          </p:cNvPr>
          <p:cNvSpPr/>
          <p:nvPr/>
        </p:nvSpPr>
        <p:spPr>
          <a:xfrm>
            <a:off x="114818" y="1707141"/>
            <a:ext cx="2407055" cy="648072"/>
          </a:xfrm>
          <a:prstGeom prst="rect">
            <a:avLst/>
          </a:prstGeom>
          <a:noFill/>
        </p:spPr>
        <p:txBody>
          <a:bodyPr wrap="square" rtlCol="0" anchor="ctr">
            <a:noAutofit/>
          </a:bodyPr>
          <a:lstStyle/>
          <a:p>
            <a:r>
              <a:rPr lang="en-GB" sz="1400" dirty="0">
                <a:solidFill>
                  <a:sysClr val="windowText" lastClr="000000"/>
                </a:solidFill>
                <a:latin typeface="Century Gothic" panose="020B0502020202020204" pitchFamily="34" charset="0"/>
              </a:rPr>
              <a:t>Customers see these as priorities for future investment by DCWW.</a:t>
            </a:r>
          </a:p>
        </p:txBody>
      </p:sp>
      <p:sp>
        <p:nvSpPr>
          <p:cNvPr id="37" name="Rectangle 36">
            <a:extLst>
              <a:ext uri="{FF2B5EF4-FFF2-40B4-BE49-F238E27FC236}">
                <a16:creationId xmlns:a16="http://schemas.microsoft.com/office/drawing/2014/main" id="{CDA38151-7146-4B31-9623-30A35D9DAAE5}"/>
              </a:ext>
            </a:extLst>
          </p:cNvPr>
          <p:cNvSpPr/>
          <p:nvPr/>
        </p:nvSpPr>
        <p:spPr>
          <a:xfrm>
            <a:off x="114817" y="4068247"/>
            <a:ext cx="2407055" cy="648072"/>
          </a:xfrm>
          <a:prstGeom prst="rect">
            <a:avLst/>
          </a:prstGeom>
          <a:noFill/>
        </p:spPr>
        <p:txBody>
          <a:bodyPr wrap="square" rtlCol="0" anchor="ctr">
            <a:noAutofit/>
          </a:bodyPr>
          <a:lstStyle/>
          <a:p>
            <a:r>
              <a:rPr lang="en-GB" sz="1400" dirty="0">
                <a:solidFill>
                  <a:sysClr val="windowText" lastClr="000000"/>
                </a:solidFill>
                <a:latin typeface="Century Gothic" panose="020B0502020202020204" pitchFamily="34" charset="0"/>
              </a:rPr>
              <a:t>Customers are divided on these – while some are positive, others strongly dislike each option.</a:t>
            </a:r>
          </a:p>
        </p:txBody>
      </p:sp>
      <p:sp>
        <p:nvSpPr>
          <p:cNvPr id="38" name="Rectangle 37">
            <a:extLst>
              <a:ext uri="{FF2B5EF4-FFF2-40B4-BE49-F238E27FC236}">
                <a16:creationId xmlns:a16="http://schemas.microsoft.com/office/drawing/2014/main" id="{58B914D4-5762-40A8-B1FD-D50E0F67BA79}"/>
              </a:ext>
            </a:extLst>
          </p:cNvPr>
          <p:cNvSpPr/>
          <p:nvPr/>
        </p:nvSpPr>
        <p:spPr>
          <a:xfrm>
            <a:off x="145672" y="6360714"/>
            <a:ext cx="2407055" cy="488229"/>
          </a:xfrm>
          <a:prstGeom prst="rect">
            <a:avLst/>
          </a:prstGeom>
          <a:noFill/>
        </p:spPr>
        <p:txBody>
          <a:bodyPr wrap="square" rtlCol="0" anchor="ctr">
            <a:noAutofit/>
          </a:bodyPr>
          <a:lstStyle/>
          <a:p>
            <a:r>
              <a:rPr lang="en-GB" sz="1400" dirty="0">
                <a:solidFill>
                  <a:sysClr val="windowText" lastClr="000000"/>
                </a:solidFill>
                <a:latin typeface="Century Gothic" panose="020B0502020202020204" pitchFamily="34" charset="0"/>
              </a:rPr>
              <a:t>Customers are very negative about these.</a:t>
            </a:r>
          </a:p>
        </p:txBody>
      </p:sp>
    </p:spTree>
    <p:extLst>
      <p:ext uri="{BB962C8B-B14F-4D97-AF65-F5344CB8AC3E}">
        <p14:creationId xmlns:p14="http://schemas.microsoft.com/office/powerpoint/2010/main" val="2015317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24BA9E3-7C29-463E-AB99-2FE3734D8BA6}"/>
              </a:ext>
            </a:extLst>
          </p:cNvPr>
          <p:cNvSpPr/>
          <p:nvPr/>
        </p:nvSpPr>
        <p:spPr>
          <a:xfrm>
            <a:off x="0" y="1"/>
            <a:ext cx="12192000" cy="6858000"/>
          </a:xfrm>
          <a:prstGeom prst="rect">
            <a:avLst/>
          </a:prstGeom>
          <a:solidFill>
            <a:srgbClr val="92D050">
              <a:alpha val="18824"/>
            </a:srgbClr>
          </a:solidFill>
        </p:spPr>
        <p:txBody>
          <a:bodyPr wrap="square" rtlCol="0" anchor="ctr">
            <a:noAutofit/>
          </a:bodyPr>
          <a:lstStyle/>
          <a:p>
            <a:pPr algn="l"/>
            <a:endParaRPr lang="en-GB" sz="1600" b="1" dirty="0">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37</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8" name="Rectangle: Rounded Corners 7">
            <a:extLst>
              <a:ext uri="{FF2B5EF4-FFF2-40B4-BE49-F238E27FC236}">
                <a16:creationId xmlns:a16="http://schemas.microsoft.com/office/drawing/2014/main" id="{E35CB5C8-09E3-4441-84C5-E4B633300E0E}"/>
              </a:ext>
            </a:extLst>
          </p:cNvPr>
          <p:cNvSpPr/>
          <p:nvPr/>
        </p:nvSpPr>
        <p:spPr>
          <a:xfrm>
            <a:off x="3581362" y="77206"/>
            <a:ext cx="5136845" cy="648072"/>
          </a:xfrm>
          <a:prstGeom prst="roundRect">
            <a:avLst/>
          </a:prstGeom>
          <a:solidFill>
            <a:srgbClr val="92D050"/>
          </a:solidFill>
        </p:spPr>
        <p:txBody>
          <a:bodyPr wrap="square" rtlCol="0" anchor="ctr">
            <a:noAutofit/>
          </a:bodyPr>
          <a:lstStyle/>
          <a:p>
            <a:pPr algn="ctr"/>
            <a:r>
              <a:rPr lang="en-GB" sz="2000" b="1" dirty="0">
                <a:solidFill>
                  <a:srgbClr val="FFFFFF"/>
                </a:solidFill>
                <a:latin typeface="Century Gothic" panose="020B0502020202020204" pitchFamily="34" charset="0"/>
              </a:rPr>
              <a:t>Very acceptable solutions</a:t>
            </a:r>
            <a:endParaRPr lang="en-GB" sz="2000" dirty="0">
              <a:solidFill>
                <a:srgbClr val="FFFFFF"/>
              </a:solidFill>
              <a:latin typeface="Century Gothic" panose="020B0502020202020204" pitchFamily="34" charset="0"/>
            </a:endParaRPr>
          </a:p>
        </p:txBody>
      </p:sp>
      <p:pic>
        <p:nvPicPr>
          <p:cNvPr id="2" name="Picture 1">
            <a:extLst>
              <a:ext uri="{FF2B5EF4-FFF2-40B4-BE49-F238E27FC236}">
                <a16:creationId xmlns:a16="http://schemas.microsoft.com/office/drawing/2014/main" id="{8DBA1F98-344E-4A11-A32C-4B9541B6E1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352" y="1340768"/>
            <a:ext cx="1842266" cy="1149414"/>
          </a:xfrm>
          <a:prstGeom prst="rect">
            <a:avLst/>
          </a:prstGeom>
        </p:spPr>
      </p:pic>
      <p:pic>
        <p:nvPicPr>
          <p:cNvPr id="4" name="Picture 3">
            <a:extLst>
              <a:ext uri="{FF2B5EF4-FFF2-40B4-BE49-F238E27FC236}">
                <a16:creationId xmlns:a16="http://schemas.microsoft.com/office/drawing/2014/main" id="{11DADD61-BAB6-4B30-8AC6-34C476FDF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1363" y="1340768"/>
            <a:ext cx="1830550" cy="1141546"/>
          </a:xfrm>
          <a:prstGeom prst="rect">
            <a:avLst/>
          </a:prstGeom>
        </p:spPr>
      </p:pic>
      <p:pic>
        <p:nvPicPr>
          <p:cNvPr id="5" name="Picture 4">
            <a:extLst>
              <a:ext uri="{FF2B5EF4-FFF2-40B4-BE49-F238E27FC236}">
                <a16:creationId xmlns:a16="http://schemas.microsoft.com/office/drawing/2014/main" id="{434921F5-7EDF-4355-97C6-488F8DC1CA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87658" y="1340768"/>
            <a:ext cx="1830550" cy="1172892"/>
          </a:xfrm>
          <a:prstGeom prst="rect">
            <a:avLst/>
          </a:prstGeom>
        </p:spPr>
      </p:pic>
      <p:pic>
        <p:nvPicPr>
          <p:cNvPr id="17" name="Picture 16">
            <a:extLst>
              <a:ext uri="{FF2B5EF4-FFF2-40B4-BE49-F238E27FC236}">
                <a16:creationId xmlns:a16="http://schemas.microsoft.com/office/drawing/2014/main" id="{D0AB643C-63BA-4E4E-AD2E-F0CD9C9ED9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93953" y="1340768"/>
            <a:ext cx="1830551" cy="1163766"/>
          </a:xfrm>
          <a:prstGeom prst="rect">
            <a:avLst/>
          </a:prstGeom>
        </p:spPr>
      </p:pic>
      <p:pic>
        <p:nvPicPr>
          <p:cNvPr id="18" name="Picture 17">
            <a:extLst>
              <a:ext uri="{FF2B5EF4-FFF2-40B4-BE49-F238E27FC236}">
                <a16:creationId xmlns:a16="http://schemas.microsoft.com/office/drawing/2014/main" id="{03AA1DE6-2F4E-4C5E-9290-3BCF05E845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3352" y="4129620"/>
            <a:ext cx="1830550" cy="1168703"/>
          </a:xfrm>
          <a:prstGeom prst="rect">
            <a:avLst/>
          </a:prstGeom>
        </p:spPr>
      </p:pic>
      <p:pic>
        <p:nvPicPr>
          <p:cNvPr id="24" name="Picture 23">
            <a:extLst>
              <a:ext uri="{FF2B5EF4-FFF2-40B4-BE49-F238E27FC236}">
                <a16:creationId xmlns:a16="http://schemas.microsoft.com/office/drawing/2014/main" id="{60189E38-6AD8-4C9E-8E4F-7CFF823DC8E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40614" y="4129620"/>
            <a:ext cx="1958744" cy="1223146"/>
          </a:xfrm>
          <a:prstGeom prst="rect">
            <a:avLst/>
          </a:prstGeom>
        </p:spPr>
      </p:pic>
      <p:pic>
        <p:nvPicPr>
          <p:cNvPr id="29" name="Picture 28">
            <a:extLst>
              <a:ext uri="{FF2B5EF4-FFF2-40B4-BE49-F238E27FC236}">
                <a16:creationId xmlns:a16="http://schemas.microsoft.com/office/drawing/2014/main" id="{87FF60C3-510C-4856-A671-F0D4D0A1E3A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69183" y="4129620"/>
            <a:ext cx="1842405" cy="1125689"/>
          </a:xfrm>
          <a:prstGeom prst="rect">
            <a:avLst/>
          </a:prstGeom>
        </p:spPr>
      </p:pic>
      <p:sp>
        <p:nvSpPr>
          <p:cNvPr id="39" name="Rectangle 38">
            <a:extLst>
              <a:ext uri="{FF2B5EF4-FFF2-40B4-BE49-F238E27FC236}">
                <a16:creationId xmlns:a16="http://schemas.microsoft.com/office/drawing/2014/main" id="{73D0207D-CDF7-45DA-BBBB-110C9917D4F0}"/>
              </a:ext>
            </a:extLst>
          </p:cNvPr>
          <p:cNvSpPr/>
          <p:nvPr/>
        </p:nvSpPr>
        <p:spPr>
          <a:xfrm>
            <a:off x="34915" y="2513659"/>
            <a:ext cx="2287423" cy="138319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Perhaps the most popular of all options, this is considered easy, non-invasive, environmentally friendly and effective.</a:t>
            </a:r>
          </a:p>
        </p:txBody>
      </p:sp>
      <p:sp>
        <p:nvSpPr>
          <p:cNvPr id="40" name="Rectangle 39">
            <a:extLst>
              <a:ext uri="{FF2B5EF4-FFF2-40B4-BE49-F238E27FC236}">
                <a16:creationId xmlns:a16="http://schemas.microsoft.com/office/drawing/2014/main" id="{45611674-D0E6-4560-AC91-A1F4FBEBDE97}"/>
              </a:ext>
            </a:extLst>
          </p:cNvPr>
          <p:cNvSpPr/>
          <p:nvPr/>
        </p:nvSpPr>
        <p:spPr>
          <a:xfrm>
            <a:off x="3346673" y="2512882"/>
            <a:ext cx="2287423" cy="138319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Popular, although often considered a stopgap. Making the most of technology considered an essential “hygiene factor” for a large company.</a:t>
            </a:r>
          </a:p>
        </p:txBody>
      </p:sp>
      <p:sp>
        <p:nvSpPr>
          <p:cNvPr id="45" name="Rectangle 44">
            <a:extLst>
              <a:ext uri="{FF2B5EF4-FFF2-40B4-BE49-F238E27FC236}">
                <a16:creationId xmlns:a16="http://schemas.microsoft.com/office/drawing/2014/main" id="{C2C8B30E-A339-45F8-B3AC-34DD5C8002D2}"/>
              </a:ext>
            </a:extLst>
          </p:cNvPr>
          <p:cNvSpPr/>
          <p:nvPr/>
        </p:nvSpPr>
        <p:spPr>
          <a:xfrm>
            <a:off x="6658431" y="2512882"/>
            <a:ext cx="2287423" cy="138319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Widely liked – although some question how effective this would be in practice. Essential for newbuilds.</a:t>
            </a:r>
          </a:p>
        </p:txBody>
      </p:sp>
      <p:sp>
        <p:nvSpPr>
          <p:cNvPr id="46" name="Rectangle 45">
            <a:extLst>
              <a:ext uri="{FF2B5EF4-FFF2-40B4-BE49-F238E27FC236}">
                <a16:creationId xmlns:a16="http://schemas.microsoft.com/office/drawing/2014/main" id="{A94F2119-2A0F-400A-AB2E-9B6724BF42EB}"/>
              </a:ext>
            </a:extLst>
          </p:cNvPr>
          <p:cNvSpPr/>
          <p:nvPr/>
        </p:nvSpPr>
        <p:spPr>
          <a:xfrm>
            <a:off x="9965516" y="2536777"/>
            <a:ext cx="2287423" cy="138319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Considered inevitable given population growth, although not addressing the core challenge (increasing wastewater volumes).</a:t>
            </a:r>
          </a:p>
        </p:txBody>
      </p:sp>
      <p:sp>
        <p:nvSpPr>
          <p:cNvPr id="47" name="Rectangle 46">
            <a:extLst>
              <a:ext uri="{FF2B5EF4-FFF2-40B4-BE49-F238E27FC236}">
                <a16:creationId xmlns:a16="http://schemas.microsoft.com/office/drawing/2014/main" id="{F918CFF4-4B1B-4A21-BDD8-62EC37DCF2E5}"/>
              </a:ext>
            </a:extLst>
          </p:cNvPr>
          <p:cNvSpPr/>
          <p:nvPr/>
        </p:nvSpPr>
        <p:spPr>
          <a:xfrm>
            <a:off x="75084" y="5281749"/>
            <a:ext cx="2287423" cy="138319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Education always popular. Some want this to be broader, as not seen to address core challenge.</a:t>
            </a:r>
          </a:p>
        </p:txBody>
      </p:sp>
      <p:sp>
        <p:nvSpPr>
          <p:cNvPr id="48" name="Rectangle 47">
            <a:extLst>
              <a:ext uri="{FF2B5EF4-FFF2-40B4-BE49-F238E27FC236}">
                <a16:creationId xmlns:a16="http://schemas.microsoft.com/office/drawing/2014/main" id="{34A3B49A-B1E9-4321-A922-26F6BFBC2F4B}"/>
              </a:ext>
            </a:extLst>
          </p:cNvPr>
          <p:cNvSpPr/>
          <p:nvPr/>
        </p:nvSpPr>
        <p:spPr>
          <a:xfrm>
            <a:off x="3346673" y="5298323"/>
            <a:ext cx="2287423" cy="138319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Popular, although likely impact questioned. Potentially a “middle-class” solution.</a:t>
            </a:r>
          </a:p>
        </p:txBody>
      </p:sp>
      <p:sp>
        <p:nvSpPr>
          <p:cNvPr id="50" name="Rectangle 49">
            <a:extLst>
              <a:ext uri="{FF2B5EF4-FFF2-40B4-BE49-F238E27FC236}">
                <a16:creationId xmlns:a16="http://schemas.microsoft.com/office/drawing/2014/main" id="{0DB6B3BC-2E9C-4D4C-A06C-BE072447352B}"/>
              </a:ext>
            </a:extLst>
          </p:cNvPr>
          <p:cNvSpPr/>
          <p:nvPr/>
        </p:nvSpPr>
        <p:spPr>
          <a:xfrm>
            <a:off x="6688897" y="5298323"/>
            <a:ext cx="2287423" cy="138319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Essential for new developments, Limited appetite for retrofitting unless as part of ongoing maintenance.</a:t>
            </a:r>
          </a:p>
        </p:txBody>
      </p:sp>
      <p:sp>
        <p:nvSpPr>
          <p:cNvPr id="51" name="Rectangle 50">
            <a:extLst>
              <a:ext uri="{FF2B5EF4-FFF2-40B4-BE49-F238E27FC236}">
                <a16:creationId xmlns:a16="http://schemas.microsoft.com/office/drawing/2014/main" id="{3E3EB4A3-7520-460C-BFD6-A88303E41CCF}"/>
              </a:ext>
            </a:extLst>
          </p:cNvPr>
          <p:cNvSpPr/>
          <p:nvPr/>
        </p:nvSpPr>
        <p:spPr>
          <a:xfrm>
            <a:off x="3569183" y="692696"/>
            <a:ext cx="5136845" cy="648072"/>
          </a:xfrm>
          <a:prstGeom prst="rect">
            <a:avLst/>
          </a:prstGeom>
          <a:noFill/>
        </p:spPr>
        <p:txBody>
          <a:bodyPr wrap="square" rtlCol="0" anchor="ctr">
            <a:noAutofit/>
          </a:bodyPr>
          <a:lstStyle/>
          <a:p>
            <a:pPr algn="ctr"/>
            <a:r>
              <a:rPr lang="en-GB" sz="1400" i="1" dirty="0">
                <a:solidFill>
                  <a:sysClr val="windowText" lastClr="000000"/>
                </a:solidFill>
                <a:latin typeface="Century Gothic" panose="020B0502020202020204" pitchFamily="34" charset="0"/>
              </a:rPr>
              <a:t>Customers see these as priorities for future investment by DCWW.</a:t>
            </a:r>
          </a:p>
        </p:txBody>
      </p:sp>
      <p:pic>
        <p:nvPicPr>
          <p:cNvPr id="25" name="Picture 24">
            <a:extLst>
              <a:ext uri="{FF2B5EF4-FFF2-40B4-BE49-F238E27FC236}">
                <a16:creationId xmlns:a16="http://schemas.microsoft.com/office/drawing/2014/main" id="{27627982-C16E-42F6-A44A-E61804F54E3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03200" y="4061068"/>
            <a:ext cx="1897331" cy="1252486"/>
          </a:xfrm>
          <a:prstGeom prst="rect">
            <a:avLst/>
          </a:prstGeom>
        </p:spPr>
      </p:pic>
      <p:sp>
        <p:nvSpPr>
          <p:cNvPr id="26" name="Rectangle 25">
            <a:extLst>
              <a:ext uri="{FF2B5EF4-FFF2-40B4-BE49-F238E27FC236}">
                <a16:creationId xmlns:a16="http://schemas.microsoft.com/office/drawing/2014/main" id="{166EB3FA-00D5-4108-80FF-FD54D42330A4}"/>
              </a:ext>
            </a:extLst>
          </p:cNvPr>
          <p:cNvSpPr/>
          <p:nvPr/>
        </p:nvSpPr>
        <p:spPr>
          <a:xfrm>
            <a:off x="10193953" y="5301208"/>
            <a:ext cx="1950719" cy="115567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Positive reaction. Public health risk of unseparated foul water option is unacceptable.</a:t>
            </a:r>
          </a:p>
        </p:txBody>
      </p:sp>
    </p:spTree>
    <p:extLst>
      <p:ext uri="{BB962C8B-B14F-4D97-AF65-F5344CB8AC3E}">
        <p14:creationId xmlns:p14="http://schemas.microsoft.com/office/powerpoint/2010/main" val="3903963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24BA9E3-7C29-463E-AB99-2FE3734D8BA6}"/>
              </a:ext>
            </a:extLst>
          </p:cNvPr>
          <p:cNvSpPr/>
          <p:nvPr/>
        </p:nvSpPr>
        <p:spPr>
          <a:xfrm>
            <a:off x="0" y="1"/>
            <a:ext cx="12192000" cy="6858000"/>
          </a:xfrm>
          <a:prstGeom prst="rect">
            <a:avLst/>
          </a:prstGeom>
          <a:solidFill>
            <a:srgbClr val="F1AE27">
              <a:alpha val="18824"/>
            </a:srgbClr>
          </a:solidFill>
        </p:spPr>
        <p:txBody>
          <a:bodyPr wrap="square" rtlCol="0" anchor="ctr">
            <a:noAutofit/>
          </a:bodyPr>
          <a:lstStyle/>
          <a:p>
            <a:pPr algn="l"/>
            <a:endParaRPr lang="en-GB" sz="1600" b="1" dirty="0">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38</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8" name="Rectangle: Rounded Corners 7">
            <a:extLst>
              <a:ext uri="{FF2B5EF4-FFF2-40B4-BE49-F238E27FC236}">
                <a16:creationId xmlns:a16="http://schemas.microsoft.com/office/drawing/2014/main" id="{E35CB5C8-09E3-4441-84C5-E4B633300E0E}"/>
              </a:ext>
            </a:extLst>
          </p:cNvPr>
          <p:cNvSpPr/>
          <p:nvPr/>
        </p:nvSpPr>
        <p:spPr>
          <a:xfrm>
            <a:off x="3581362" y="77206"/>
            <a:ext cx="5136845" cy="648072"/>
          </a:xfrm>
          <a:prstGeom prst="roundRect">
            <a:avLst/>
          </a:prstGeom>
          <a:solidFill>
            <a:srgbClr val="F1AE27"/>
          </a:solidFill>
        </p:spPr>
        <p:txBody>
          <a:bodyPr wrap="square" rtlCol="0" anchor="ctr">
            <a:noAutofit/>
          </a:bodyPr>
          <a:lstStyle/>
          <a:p>
            <a:pPr algn="ctr"/>
            <a:r>
              <a:rPr lang="en-GB" sz="2000" b="1" dirty="0">
                <a:solidFill>
                  <a:srgbClr val="FFFFFF"/>
                </a:solidFill>
                <a:latin typeface="Century Gothic" panose="020B0502020202020204" pitchFamily="34" charset="0"/>
              </a:rPr>
              <a:t>Moderately acceptable solutions</a:t>
            </a:r>
            <a:endParaRPr lang="en-GB" sz="2000" dirty="0">
              <a:solidFill>
                <a:srgbClr val="FFFFFF"/>
              </a:solidFill>
              <a:latin typeface="Century Gothic" panose="020B0502020202020204" pitchFamily="34" charset="0"/>
            </a:endParaRPr>
          </a:p>
        </p:txBody>
      </p:sp>
      <p:sp>
        <p:nvSpPr>
          <p:cNvPr id="51" name="Rectangle 50">
            <a:extLst>
              <a:ext uri="{FF2B5EF4-FFF2-40B4-BE49-F238E27FC236}">
                <a16:creationId xmlns:a16="http://schemas.microsoft.com/office/drawing/2014/main" id="{3E3EB4A3-7520-460C-BFD6-A88303E41CCF}"/>
              </a:ext>
            </a:extLst>
          </p:cNvPr>
          <p:cNvSpPr/>
          <p:nvPr/>
        </p:nvSpPr>
        <p:spPr>
          <a:xfrm>
            <a:off x="3569183" y="692696"/>
            <a:ext cx="5136845" cy="648072"/>
          </a:xfrm>
          <a:prstGeom prst="rect">
            <a:avLst/>
          </a:prstGeom>
          <a:noFill/>
        </p:spPr>
        <p:txBody>
          <a:bodyPr wrap="square" rtlCol="0" anchor="ctr">
            <a:noAutofit/>
          </a:bodyPr>
          <a:lstStyle/>
          <a:p>
            <a:pPr algn="ctr"/>
            <a:r>
              <a:rPr lang="en-GB" sz="1400" i="1" dirty="0">
                <a:solidFill>
                  <a:sysClr val="windowText" lastClr="000000"/>
                </a:solidFill>
                <a:latin typeface="Century Gothic" panose="020B0502020202020204" pitchFamily="34" charset="0"/>
              </a:rPr>
              <a:t>Customers are divided on these – while some are positive, others strongly dislike each option.</a:t>
            </a:r>
          </a:p>
        </p:txBody>
      </p:sp>
      <p:pic>
        <p:nvPicPr>
          <p:cNvPr id="23" name="Picture 22">
            <a:extLst>
              <a:ext uri="{FF2B5EF4-FFF2-40B4-BE49-F238E27FC236}">
                <a16:creationId xmlns:a16="http://schemas.microsoft.com/office/drawing/2014/main" id="{6813131B-C773-47E9-B20E-63EF30B33C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408" y="1351573"/>
            <a:ext cx="1819559" cy="1165850"/>
          </a:xfrm>
          <a:prstGeom prst="rect">
            <a:avLst/>
          </a:prstGeom>
        </p:spPr>
      </p:pic>
      <p:pic>
        <p:nvPicPr>
          <p:cNvPr id="25" name="Picture 24">
            <a:extLst>
              <a:ext uri="{FF2B5EF4-FFF2-40B4-BE49-F238E27FC236}">
                <a16:creationId xmlns:a16="http://schemas.microsoft.com/office/drawing/2014/main" id="{E0579AA5-86F2-4362-B3A3-7907694F7E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9789" y="1351573"/>
            <a:ext cx="1830550" cy="1172892"/>
          </a:xfrm>
          <a:prstGeom prst="rect">
            <a:avLst/>
          </a:prstGeom>
        </p:spPr>
      </p:pic>
      <p:pic>
        <p:nvPicPr>
          <p:cNvPr id="27" name="Picture 26">
            <a:extLst>
              <a:ext uri="{FF2B5EF4-FFF2-40B4-BE49-F238E27FC236}">
                <a16:creationId xmlns:a16="http://schemas.microsoft.com/office/drawing/2014/main" id="{337702FF-2CD2-4D42-9C25-3955BE7241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408" y="4138138"/>
            <a:ext cx="1897331" cy="1179535"/>
          </a:xfrm>
          <a:prstGeom prst="rect">
            <a:avLst/>
          </a:prstGeom>
        </p:spPr>
      </p:pic>
      <p:pic>
        <p:nvPicPr>
          <p:cNvPr id="28" name="Picture 27">
            <a:extLst>
              <a:ext uri="{FF2B5EF4-FFF2-40B4-BE49-F238E27FC236}">
                <a16:creationId xmlns:a16="http://schemas.microsoft.com/office/drawing/2014/main" id="{AEFE4BD6-CCE7-49D3-B669-E86F374080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43160" y="1351573"/>
            <a:ext cx="1831803" cy="1174019"/>
          </a:xfrm>
          <a:prstGeom prst="rect">
            <a:avLst/>
          </a:prstGeom>
        </p:spPr>
      </p:pic>
      <p:sp>
        <p:nvSpPr>
          <p:cNvPr id="31" name="Rectangle 30">
            <a:extLst>
              <a:ext uri="{FF2B5EF4-FFF2-40B4-BE49-F238E27FC236}">
                <a16:creationId xmlns:a16="http://schemas.microsoft.com/office/drawing/2014/main" id="{2C8E873E-7655-437F-8506-21F42D1BB80E}"/>
              </a:ext>
            </a:extLst>
          </p:cNvPr>
          <p:cNvSpPr/>
          <p:nvPr/>
        </p:nvSpPr>
        <p:spPr>
          <a:xfrm>
            <a:off x="578208" y="2473760"/>
            <a:ext cx="2287378" cy="1603312"/>
          </a:xfrm>
          <a:prstGeom prst="rect">
            <a:avLst/>
          </a:prstGeom>
          <a:noFill/>
        </p:spPr>
        <p:txBody>
          <a:bodyPr wrap="square" rtlCol="0" anchor="ctr">
            <a:noAutofit/>
          </a:bodyPr>
          <a:lstStyle/>
          <a:p>
            <a:pPr algn="ctr"/>
            <a:r>
              <a:rPr lang="en-GB" sz="1400" i="1" dirty="0">
                <a:solidFill>
                  <a:sysClr val="windowText" lastClr="000000"/>
                </a:solidFill>
                <a:latin typeface="Century Gothic" panose="020B0502020202020204" pitchFamily="34" charset="0"/>
              </a:rPr>
              <a:t>Divisive.</a:t>
            </a:r>
            <a:r>
              <a:rPr lang="en-GB" sz="1400" dirty="0">
                <a:solidFill>
                  <a:sysClr val="windowText" lastClr="000000"/>
                </a:solidFill>
                <a:latin typeface="Century Gothic" panose="020B0502020202020204" pitchFamily="34" charset="0"/>
              </a:rPr>
              <a:t> While some see this as a safe, straightforward investment, others consider it a disruptive stopgap which does not address the real issues.</a:t>
            </a:r>
          </a:p>
        </p:txBody>
      </p:sp>
      <p:sp>
        <p:nvSpPr>
          <p:cNvPr id="32" name="Rectangle 31">
            <a:extLst>
              <a:ext uri="{FF2B5EF4-FFF2-40B4-BE49-F238E27FC236}">
                <a16:creationId xmlns:a16="http://schemas.microsoft.com/office/drawing/2014/main" id="{64E6B753-4CAC-41B9-8F05-3C05410D8D98}"/>
              </a:ext>
            </a:extLst>
          </p:cNvPr>
          <p:cNvSpPr/>
          <p:nvPr/>
        </p:nvSpPr>
        <p:spPr>
          <a:xfrm>
            <a:off x="5071352" y="2477857"/>
            <a:ext cx="2287423" cy="1383191"/>
          </a:xfrm>
          <a:prstGeom prst="rect">
            <a:avLst/>
          </a:prstGeom>
          <a:noFill/>
        </p:spPr>
        <p:txBody>
          <a:bodyPr wrap="square" rtlCol="0" anchor="ctr">
            <a:noAutofit/>
          </a:bodyPr>
          <a:lstStyle/>
          <a:p>
            <a:pPr algn="ctr"/>
            <a:r>
              <a:rPr lang="en-GB" sz="1400" i="1" dirty="0">
                <a:solidFill>
                  <a:sysClr val="windowText" lastClr="000000"/>
                </a:solidFill>
                <a:latin typeface="Century Gothic" panose="020B0502020202020204" pitchFamily="34" charset="0"/>
              </a:rPr>
              <a:t>Divisive.</a:t>
            </a:r>
            <a:r>
              <a:rPr lang="en-GB" sz="1400" dirty="0">
                <a:solidFill>
                  <a:sysClr val="windowText" lastClr="000000"/>
                </a:solidFill>
                <a:latin typeface="Century Gothic" panose="020B0502020202020204" pitchFamily="34" charset="0"/>
              </a:rPr>
              <a:t> Initially popular, but practical questions abound and cause some to question effectiveness.</a:t>
            </a:r>
          </a:p>
        </p:txBody>
      </p:sp>
      <p:sp>
        <p:nvSpPr>
          <p:cNvPr id="33" name="Rectangle 32">
            <a:extLst>
              <a:ext uri="{FF2B5EF4-FFF2-40B4-BE49-F238E27FC236}">
                <a16:creationId xmlns:a16="http://schemas.microsoft.com/office/drawing/2014/main" id="{82B5A90F-0C70-46AA-8A4B-89FE82391BE6}"/>
              </a:ext>
            </a:extLst>
          </p:cNvPr>
          <p:cNvSpPr/>
          <p:nvPr/>
        </p:nvSpPr>
        <p:spPr>
          <a:xfrm>
            <a:off x="9564497" y="2477857"/>
            <a:ext cx="2287423" cy="138319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Some see this as sensible contingency planning for worst affected areas – others consider it “giving up” and morally wrong.</a:t>
            </a:r>
          </a:p>
        </p:txBody>
      </p:sp>
      <p:sp>
        <p:nvSpPr>
          <p:cNvPr id="34" name="Rectangle 33">
            <a:extLst>
              <a:ext uri="{FF2B5EF4-FFF2-40B4-BE49-F238E27FC236}">
                <a16:creationId xmlns:a16="http://schemas.microsoft.com/office/drawing/2014/main" id="{05AA96E9-68A4-4A83-9D90-1615EE978A76}"/>
              </a:ext>
            </a:extLst>
          </p:cNvPr>
          <p:cNvSpPr/>
          <p:nvPr/>
        </p:nvSpPr>
        <p:spPr>
          <a:xfrm>
            <a:off x="578162" y="5266784"/>
            <a:ext cx="2287423" cy="138319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Some nerves around untested technology, as well as environmental concerns about excess chemicals in the network.</a:t>
            </a:r>
          </a:p>
        </p:txBody>
      </p:sp>
      <p:pic>
        <p:nvPicPr>
          <p:cNvPr id="18" name="Picture 17">
            <a:extLst>
              <a:ext uri="{FF2B5EF4-FFF2-40B4-BE49-F238E27FC236}">
                <a16:creationId xmlns:a16="http://schemas.microsoft.com/office/drawing/2014/main" id="{54692D05-51E0-40F2-993A-7385117BF9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3807" y="4134041"/>
            <a:ext cx="1831802" cy="1152129"/>
          </a:xfrm>
          <a:prstGeom prst="rect">
            <a:avLst/>
          </a:prstGeom>
        </p:spPr>
      </p:pic>
      <p:sp>
        <p:nvSpPr>
          <p:cNvPr id="19" name="Rectangle 18">
            <a:extLst>
              <a:ext uri="{FF2B5EF4-FFF2-40B4-BE49-F238E27FC236}">
                <a16:creationId xmlns:a16="http://schemas.microsoft.com/office/drawing/2014/main" id="{19A71405-EC2E-4092-8B42-1FC3FCD40A8D}"/>
              </a:ext>
            </a:extLst>
          </p:cNvPr>
          <p:cNvSpPr/>
          <p:nvPr/>
        </p:nvSpPr>
        <p:spPr>
          <a:xfrm>
            <a:off x="5227418" y="5286169"/>
            <a:ext cx="2287423" cy="138319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Considered likely to have a major impact. Customers want trade customers to bear the cost of this.</a:t>
            </a:r>
          </a:p>
        </p:txBody>
      </p:sp>
    </p:spTree>
    <p:extLst>
      <p:ext uri="{BB962C8B-B14F-4D97-AF65-F5344CB8AC3E}">
        <p14:creationId xmlns:p14="http://schemas.microsoft.com/office/powerpoint/2010/main" val="1707839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24BA9E3-7C29-463E-AB99-2FE3734D8BA6}"/>
              </a:ext>
            </a:extLst>
          </p:cNvPr>
          <p:cNvSpPr/>
          <p:nvPr/>
        </p:nvSpPr>
        <p:spPr>
          <a:xfrm>
            <a:off x="0" y="1"/>
            <a:ext cx="12192000" cy="6858000"/>
          </a:xfrm>
          <a:prstGeom prst="rect">
            <a:avLst/>
          </a:prstGeom>
          <a:solidFill>
            <a:srgbClr val="C00000">
              <a:alpha val="18824"/>
            </a:srgbClr>
          </a:solidFill>
        </p:spPr>
        <p:txBody>
          <a:bodyPr wrap="square" rtlCol="0" anchor="ctr">
            <a:noAutofit/>
          </a:bodyPr>
          <a:lstStyle/>
          <a:p>
            <a:pPr algn="l"/>
            <a:endParaRPr lang="en-GB" sz="1600" b="1" dirty="0">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39</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8" name="Rectangle: Rounded Corners 7">
            <a:extLst>
              <a:ext uri="{FF2B5EF4-FFF2-40B4-BE49-F238E27FC236}">
                <a16:creationId xmlns:a16="http://schemas.microsoft.com/office/drawing/2014/main" id="{E35CB5C8-09E3-4441-84C5-E4B633300E0E}"/>
              </a:ext>
            </a:extLst>
          </p:cNvPr>
          <p:cNvSpPr/>
          <p:nvPr/>
        </p:nvSpPr>
        <p:spPr>
          <a:xfrm>
            <a:off x="3581362" y="77206"/>
            <a:ext cx="5136845" cy="648072"/>
          </a:xfrm>
          <a:prstGeom prst="roundRect">
            <a:avLst/>
          </a:prstGeom>
          <a:solidFill>
            <a:srgbClr val="C00000"/>
          </a:solidFill>
        </p:spPr>
        <p:txBody>
          <a:bodyPr wrap="square" rtlCol="0" anchor="ctr">
            <a:noAutofit/>
          </a:bodyPr>
          <a:lstStyle/>
          <a:p>
            <a:pPr algn="ctr"/>
            <a:r>
              <a:rPr lang="en-GB" sz="2000" b="1" dirty="0">
                <a:solidFill>
                  <a:srgbClr val="FFFFFF"/>
                </a:solidFill>
                <a:latin typeface="Century Gothic" panose="020B0502020202020204" pitchFamily="34" charset="0"/>
              </a:rPr>
              <a:t>Unacceptable solutions</a:t>
            </a:r>
            <a:endParaRPr lang="en-GB" sz="2000" dirty="0">
              <a:solidFill>
                <a:srgbClr val="FFFFFF"/>
              </a:solidFill>
              <a:latin typeface="Century Gothic" panose="020B0502020202020204" pitchFamily="34" charset="0"/>
            </a:endParaRPr>
          </a:p>
        </p:txBody>
      </p:sp>
      <p:sp>
        <p:nvSpPr>
          <p:cNvPr id="51" name="Rectangle 50">
            <a:extLst>
              <a:ext uri="{FF2B5EF4-FFF2-40B4-BE49-F238E27FC236}">
                <a16:creationId xmlns:a16="http://schemas.microsoft.com/office/drawing/2014/main" id="{3E3EB4A3-7520-460C-BFD6-A88303E41CCF}"/>
              </a:ext>
            </a:extLst>
          </p:cNvPr>
          <p:cNvSpPr/>
          <p:nvPr/>
        </p:nvSpPr>
        <p:spPr>
          <a:xfrm>
            <a:off x="3569183" y="692696"/>
            <a:ext cx="5136845" cy="648072"/>
          </a:xfrm>
          <a:prstGeom prst="rect">
            <a:avLst/>
          </a:prstGeom>
          <a:noFill/>
        </p:spPr>
        <p:txBody>
          <a:bodyPr wrap="square" rtlCol="0" anchor="ctr">
            <a:noAutofit/>
          </a:bodyPr>
          <a:lstStyle/>
          <a:p>
            <a:pPr algn="ctr"/>
            <a:r>
              <a:rPr lang="en-GB" sz="1400" i="1" dirty="0">
                <a:solidFill>
                  <a:sysClr val="windowText" lastClr="000000"/>
                </a:solidFill>
                <a:latin typeface="Century Gothic" panose="020B0502020202020204" pitchFamily="34" charset="0"/>
              </a:rPr>
              <a:t>Customers are very negative about these.</a:t>
            </a:r>
          </a:p>
        </p:txBody>
      </p:sp>
      <p:pic>
        <p:nvPicPr>
          <p:cNvPr id="19" name="Picture 18">
            <a:extLst>
              <a:ext uri="{FF2B5EF4-FFF2-40B4-BE49-F238E27FC236}">
                <a16:creationId xmlns:a16="http://schemas.microsoft.com/office/drawing/2014/main" id="{10F79E29-DA47-44B4-A803-F35770E3F4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5699" y="1700808"/>
            <a:ext cx="1831803" cy="1093555"/>
          </a:xfrm>
          <a:prstGeom prst="rect">
            <a:avLst/>
          </a:prstGeom>
        </p:spPr>
      </p:pic>
      <p:pic>
        <p:nvPicPr>
          <p:cNvPr id="20" name="Picture 19">
            <a:extLst>
              <a:ext uri="{FF2B5EF4-FFF2-40B4-BE49-F238E27FC236}">
                <a16:creationId xmlns:a16="http://schemas.microsoft.com/office/drawing/2014/main" id="{F606288B-AC71-4897-BD43-A3550395CB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2977" y="1618092"/>
            <a:ext cx="1831804" cy="1203984"/>
          </a:xfrm>
          <a:prstGeom prst="rect">
            <a:avLst/>
          </a:prstGeom>
        </p:spPr>
      </p:pic>
      <p:sp>
        <p:nvSpPr>
          <p:cNvPr id="24" name="Rectangle 23">
            <a:extLst>
              <a:ext uri="{FF2B5EF4-FFF2-40B4-BE49-F238E27FC236}">
                <a16:creationId xmlns:a16="http://schemas.microsoft.com/office/drawing/2014/main" id="{767718DA-F1A6-4278-9ADB-6F48E97BF96A}"/>
              </a:ext>
            </a:extLst>
          </p:cNvPr>
          <p:cNvSpPr/>
          <p:nvPr/>
        </p:nvSpPr>
        <p:spPr>
          <a:xfrm>
            <a:off x="2567608" y="2794362"/>
            <a:ext cx="4131999" cy="337094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Widely considered unacceptable. Customers do not see this as a solution – it does not feel as though DCWW is in control of the process and therefore feels unmanaged.</a:t>
            </a:r>
          </a:p>
          <a:p>
            <a:pPr algn="ctr"/>
            <a:endParaRPr lang="en-GB" sz="1400" dirty="0">
              <a:solidFill>
                <a:sysClr val="windowText" lastClr="000000"/>
              </a:solidFill>
              <a:latin typeface="Century Gothic" panose="020B0502020202020204" pitchFamily="34" charset="0"/>
            </a:endParaRPr>
          </a:p>
          <a:p>
            <a:pPr algn="ctr"/>
            <a:r>
              <a:rPr lang="en-GB" sz="1400" dirty="0">
                <a:solidFill>
                  <a:sysClr val="windowText" lastClr="000000"/>
                </a:solidFill>
                <a:latin typeface="Century Gothic" panose="020B0502020202020204" pitchFamily="34" charset="0"/>
              </a:rPr>
              <a:t>Both are thought to impose unacceptable disruption on specific groups and communities (e.g. disabled groups, families with young children, communities through which the sewage passes).</a:t>
            </a:r>
          </a:p>
          <a:p>
            <a:pPr algn="ctr"/>
            <a:endParaRPr lang="en-GB" sz="1400" dirty="0">
              <a:solidFill>
                <a:sysClr val="windowText" lastClr="000000"/>
              </a:solidFill>
              <a:latin typeface="Century Gothic" panose="020B0502020202020204" pitchFamily="34" charset="0"/>
            </a:endParaRPr>
          </a:p>
          <a:p>
            <a:pPr algn="ctr"/>
            <a:r>
              <a:rPr lang="en-GB" sz="1400" dirty="0">
                <a:solidFill>
                  <a:sysClr val="windowText" lastClr="000000"/>
                </a:solidFill>
                <a:latin typeface="Century Gothic" panose="020B0502020202020204" pitchFamily="34" charset="0"/>
              </a:rPr>
              <a:t>The public health risk of the unseparated sewage is an emotive issue. Customers think this is not a modern or forward-thinking solution.</a:t>
            </a:r>
          </a:p>
        </p:txBody>
      </p:sp>
      <p:pic>
        <p:nvPicPr>
          <p:cNvPr id="10" name="Picture 9">
            <a:extLst>
              <a:ext uri="{FF2B5EF4-FFF2-40B4-BE49-F238E27FC236}">
                <a16:creationId xmlns:a16="http://schemas.microsoft.com/office/drawing/2014/main" id="{BFB137EE-358D-42D5-B88B-478C8E5322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58960" y="1618092"/>
            <a:ext cx="1897331" cy="1176931"/>
          </a:xfrm>
          <a:prstGeom prst="rect">
            <a:avLst/>
          </a:prstGeom>
        </p:spPr>
      </p:pic>
      <p:sp>
        <p:nvSpPr>
          <p:cNvPr id="11" name="Rectangle 10">
            <a:extLst>
              <a:ext uri="{FF2B5EF4-FFF2-40B4-BE49-F238E27FC236}">
                <a16:creationId xmlns:a16="http://schemas.microsoft.com/office/drawing/2014/main" id="{723E3048-9092-43CC-887C-F8B07EEB9D5A}"/>
              </a:ext>
            </a:extLst>
          </p:cNvPr>
          <p:cNvSpPr/>
          <p:nvPr/>
        </p:nvSpPr>
        <p:spPr>
          <a:xfrm>
            <a:off x="7861531" y="2822076"/>
            <a:ext cx="1950719" cy="1155671"/>
          </a:xfrm>
          <a:prstGeom prst="rect">
            <a:avLst/>
          </a:prstGeom>
          <a:noFill/>
        </p:spPr>
        <p:txBody>
          <a:bodyPr wrap="square" rtlCol="0" anchor="ctr">
            <a:noAutofit/>
          </a:bodyPr>
          <a:lstStyle/>
          <a:p>
            <a:pPr algn="ctr"/>
            <a:r>
              <a:rPr lang="en-GB" sz="1400" dirty="0">
                <a:solidFill>
                  <a:sysClr val="windowText" lastClr="000000"/>
                </a:solidFill>
                <a:latin typeface="Century Gothic" panose="020B0502020202020204" pitchFamily="34" charset="0"/>
              </a:rPr>
              <a:t>Public health risk of unseparated foul water option is unacceptable.</a:t>
            </a:r>
          </a:p>
        </p:txBody>
      </p:sp>
    </p:spTree>
    <p:extLst>
      <p:ext uri="{BB962C8B-B14F-4D97-AF65-F5344CB8AC3E}">
        <p14:creationId xmlns:p14="http://schemas.microsoft.com/office/powerpoint/2010/main" val="304567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Summary (2/4)</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4</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0" name="Rectangle: Rounded Corners 9">
            <a:extLst>
              <a:ext uri="{FF2B5EF4-FFF2-40B4-BE49-F238E27FC236}">
                <a16:creationId xmlns:a16="http://schemas.microsoft.com/office/drawing/2014/main" id="{1FD7022D-46C6-4AA2-8202-03A65E0B00FA}"/>
              </a:ext>
            </a:extLst>
          </p:cNvPr>
          <p:cNvSpPr/>
          <p:nvPr/>
        </p:nvSpPr>
        <p:spPr>
          <a:xfrm>
            <a:off x="672041" y="620688"/>
            <a:ext cx="11256607" cy="624702"/>
          </a:xfrm>
          <a:prstGeom prst="roundRect">
            <a:avLst/>
          </a:prstGeom>
          <a:solidFill>
            <a:schemeClr val="accent1">
              <a:lumMod val="75000"/>
            </a:schemeClr>
          </a:solidFill>
        </p:spPr>
        <p:txBody>
          <a:bodyPr wrap="square" rtlCol="0" anchor="ctr">
            <a:noAutofit/>
          </a:bodyPr>
          <a:lstStyle/>
          <a:p>
            <a:pPr algn="l"/>
            <a:r>
              <a:rPr lang="en-GB" b="1" dirty="0">
                <a:solidFill>
                  <a:srgbClr val="FFFFFF"/>
                </a:solidFill>
                <a:latin typeface="Century Gothic" panose="020B0502020202020204" pitchFamily="34" charset="0"/>
              </a:rPr>
              <a:t>Customer expectations of their drainage and wastewater service</a:t>
            </a:r>
          </a:p>
        </p:txBody>
      </p:sp>
      <p:sp>
        <p:nvSpPr>
          <p:cNvPr id="12" name="TextBox 11">
            <a:extLst>
              <a:ext uri="{FF2B5EF4-FFF2-40B4-BE49-F238E27FC236}">
                <a16:creationId xmlns:a16="http://schemas.microsoft.com/office/drawing/2014/main" id="{CC078A88-D87E-440C-82BD-312E01D979CE}"/>
              </a:ext>
            </a:extLst>
          </p:cNvPr>
          <p:cNvSpPr txBox="1"/>
          <p:nvPr/>
        </p:nvSpPr>
        <p:spPr>
          <a:xfrm>
            <a:off x="672041" y="1368960"/>
            <a:ext cx="4487855" cy="5451813"/>
          </a:xfrm>
          <a:prstGeom prst="rect">
            <a:avLst/>
          </a:prstGeom>
          <a:noFill/>
        </p:spPr>
        <p:txBody>
          <a:bodyPr wrap="square">
            <a:spAutoFit/>
          </a:bodyPr>
          <a:lstStyle/>
          <a:p>
            <a:pPr marL="342900" lvl="0" indent="-342900">
              <a:lnSpc>
                <a:spcPct val="107000"/>
              </a:lnSpc>
              <a:spcAft>
                <a:spcPts val="200"/>
              </a:spcAft>
              <a:buFont typeface="Symbol" panose="05050102010706020507" pitchFamily="18" charset="2"/>
              <a:buChar char=""/>
            </a:pPr>
            <a:r>
              <a:rPr lang="en-GB" sz="1600" dirty="0">
                <a:latin typeface="Century Gothic" panose="020B0502020202020204" pitchFamily="34" charset="0"/>
              </a:rPr>
              <a:t>With low pre-existing knowledge about drainage and wastewater, </a:t>
            </a:r>
            <a:r>
              <a:rPr lang="en-GB" sz="1600" b="1" dirty="0">
                <a:latin typeface="Century Gothic" panose="020B0502020202020204" pitchFamily="34" charset="0"/>
              </a:rPr>
              <a:t>customers rarely have specific unprompted expectations about the service they currently receive from DCWW</a:t>
            </a:r>
            <a:r>
              <a:rPr lang="en-GB" sz="1600" dirty="0">
                <a:latin typeface="Century Gothic" panose="020B0502020202020204" pitchFamily="34" charset="0"/>
              </a:rPr>
              <a:t>. </a:t>
            </a:r>
          </a:p>
          <a:p>
            <a:pPr marL="342900" lvl="0" indent="-342900">
              <a:spcAft>
                <a:spcPts val="200"/>
              </a:spcAft>
              <a:buFont typeface="Symbol" panose="05050102010706020507" pitchFamily="18" charset="2"/>
              <a:buChar char=""/>
            </a:pPr>
            <a:r>
              <a:rPr lang="en-GB" sz="1600" dirty="0">
                <a:latin typeface="Century Gothic" panose="020B0502020202020204" pitchFamily="34" charset="0"/>
                <a:ea typeface="Times New Roman" panose="02020603050405020304" pitchFamily="18" charset="0"/>
              </a:rPr>
              <a:t>Customers also have </a:t>
            </a:r>
            <a:r>
              <a:rPr lang="en-GB" sz="1600" b="1" dirty="0">
                <a:latin typeface="Century Gothic" panose="020B0502020202020204" pitchFamily="34" charset="0"/>
                <a:ea typeface="Times New Roman" panose="02020603050405020304" pitchFamily="18" charset="0"/>
              </a:rPr>
              <a:t>few unprompted expectations of the drainage and wastewater service that DCWW should deliver in the next 25 years.</a:t>
            </a:r>
          </a:p>
          <a:p>
            <a:pPr marL="800100" lvl="1" indent="-342900">
              <a:spcAft>
                <a:spcPts val="200"/>
              </a:spcAft>
              <a:buFont typeface="Symbol" panose="05050102010706020507" pitchFamily="18" charset="2"/>
              <a:buChar char=""/>
            </a:pPr>
            <a:r>
              <a:rPr lang="en-GB" sz="1600" dirty="0">
                <a:latin typeface="Century Gothic" panose="020B0502020202020204" pitchFamily="34" charset="0"/>
                <a:ea typeface="Times New Roman" panose="02020603050405020304" pitchFamily="18" charset="0"/>
              </a:rPr>
              <a:t>Fundamentally, however, customers expect current service levels to be maintained or improved.</a:t>
            </a:r>
          </a:p>
          <a:p>
            <a:pPr marL="342900" lvl="0" indent="-342900">
              <a:spcAft>
                <a:spcPts val="200"/>
              </a:spcAft>
              <a:buFont typeface="Symbol" panose="05050102010706020507" pitchFamily="18" charset="2"/>
              <a:buChar char=""/>
            </a:pPr>
            <a:r>
              <a:rPr lang="en-GB" sz="1600" dirty="0">
                <a:latin typeface="Century Gothic" panose="020B0502020202020204" pitchFamily="34" charset="0"/>
                <a:ea typeface="Times New Roman" panose="02020603050405020304" pitchFamily="18" charset="0"/>
              </a:rPr>
              <a:t>Above all, </a:t>
            </a:r>
            <a:r>
              <a:rPr lang="en-GB" sz="1600" b="1" dirty="0">
                <a:latin typeface="Century Gothic" panose="020B0502020202020204" pitchFamily="34" charset="0"/>
                <a:ea typeface="Times New Roman" panose="02020603050405020304" pitchFamily="18" charset="0"/>
              </a:rPr>
              <a:t>customers trust in DCWW’s expertise to take responsible decisions for the future of the network.</a:t>
            </a:r>
          </a:p>
          <a:p>
            <a:pPr marL="342900" indent="-342900">
              <a:spcAft>
                <a:spcPts val="200"/>
              </a:spcAft>
              <a:buFont typeface="Symbol" panose="05050102010706020507" pitchFamily="18" charset="2"/>
              <a:buChar char=""/>
            </a:pPr>
            <a:r>
              <a:rPr lang="en-GB" sz="1600" dirty="0">
                <a:latin typeface="Century Gothic" panose="020B0502020202020204" pitchFamily="34" charset="0"/>
              </a:rPr>
              <a:t>When informed about likely future challenges for the drainage and wastewater network, customers outline a set of clear expectations – these are included on the right.</a:t>
            </a:r>
            <a:endParaRPr lang="en-GB" sz="1600" dirty="0">
              <a:latin typeface="Century Gothic" panose="020B0502020202020204" pitchFamily="34" charset="0"/>
              <a:ea typeface="Times New Roman" panose="02020603050405020304" pitchFamily="18" charset="0"/>
            </a:endParaRPr>
          </a:p>
        </p:txBody>
      </p:sp>
      <p:sp>
        <p:nvSpPr>
          <p:cNvPr id="14" name="Oval 13">
            <a:extLst>
              <a:ext uri="{FF2B5EF4-FFF2-40B4-BE49-F238E27FC236}">
                <a16:creationId xmlns:a16="http://schemas.microsoft.com/office/drawing/2014/main" id="{08F1B8BD-5D2B-40D8-9820-3FD0685B7E71}"/>
              </a:ext>
            </a:extLst>
          </p:cNvPr>
          <p:cNvSpPr>
            <a:spLocks noChangeAspect="1"/>
          </p:cNvSpPr>
          <p:nvPr/>
        </p:nvSpPr>
        <p:spPr>
          <a:xfrm>
            <a:off x="65473" y="620688"/>
            <a:ext cx="629927" cy="630000"/>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2</a:t>
            </a:r>
          </a:p>
        </p:txBody>
      </p:sp>
      <p:sp>
        <p:nvSpPr>
          <p:cNvPr id="17" name="TextBox 16">
            <a:extLst>
              <a:ext uri="{FF2B5EF4-FFF2-40B4-BE49-F238E27FC236}">
                <a16:creationId xmlns:a16="http://schemas.microsoft.com/office/drawing/2014/main" id="{91EC321E-7D46-475D-A306-51AC7A8D994A}"/>
              </a:ext>
            </a:extLst>
          </p:cNvPr>
          <p:cNvSpPr txBox="1"/>
          <p:nvPr/>
        </p:nvSpPr>
        <p:spPr>
          <a:xfrm>
            <a:off x="5447928" y="1368960"/>
            <a:ext cx="6096344" cy="335476"/>
          </a:xfrm>
          <a:prstGeom prst="rect">
            <a:avLst/>
          </a:prstGeom>
          <a:noFill/>
        </p:spPr>
        <p:txBody>
          <a:bodyPr wrap="square">
            <a:spAutoFit/>
          </a:bodyPr>
          <a:lstStyle/>
          <a:p>
            <a:pPr algn="ctr">
              <a:lnSpc>
                <a:spcPct val="107000"/>
              </a:lnSpc>
              <a:spcAft>
                <a:spcPts val="800"/>
              </a:spcAft>
            </a:pPr>
            <a:r>
              <a:rPr lang="en-GB" sz="1600" i="1" dirty="0">
                <a:latin typeface="Century Gothic" panose="020B0502020202020204" pitchFamily="34" charset="0"/>
              </a:rPr>
              <a:t>Expectations once informed of future challenges</a:t>
            </a:r>
            <a:endParaRPr lang="en-GB" sz="1600" dirty="0">
              <a:latin typeface="Century Gothic" panose="020B0502020202020204" pitchFamily="34" charset="0"/>
            </a:endParaRPr>
          </a:p>
        </p:txBody>
      </p:sp>
      <p:pic>
        <p:nvPicPr>
          <p:cNvPr id="2" name="Picture 1">
            <a:extLst>
              <a:ext uri="{FF2B5EF4-FFF2-40B4-BE49-F238E27FC236}">
                <a16:creationId xmlns:a16="http://schemas.microsoft.com/office/drawing/2014/main" id="{E0FFED52-6C43-44CD-9BFB-73493AC149FA}"/>
              </a:ext>
            </a:extLst>
          </p:cNvPr>
          <p:cNvPicPr>
            <a:picLocks noChangeAspect="1"/>
          </p:cNvPicPr>
          <p:nvPr/>
        </p:nvPicPr>
        <p:blipFill>
          <a:blip r:embed="rId4"/>
          <a:stretch>
            <a:fillRect/>
          </a:stretch>
        </p:blipFill>
        <p:spPr>
          <a:xfrm>
            <a:off x="4871863" y="1971974"/>
            <a:ext cx="7202867" cy="3928837"/>
          </a:xfrm>
          <a:prstGeom prst="rect">
            <a:avLst/>
          </a:prstGeom>
        </p:spPr>
      </p:pic>
    </p:spTree>
    <p:extLst>
      <p:ext uri="{BB962C8B-B14F-4D97-AF65-F5344CB8AC3E}">
        <p14:creationId xmlns:p14="http://schemas.microsoft.com/office/powerpoint/2010/main" val="3604276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24BA9E3-7C29-463E-AB99-2FE3734D8BA6}"/>
              </a:ext>
            </a:extLst>
          </p:cNvPr>
          <p:cNvSpPr/>
          <p:nvPr/>
        </p:nvSpPr>
        <p:spPr>
          <a:xfrm>
            <a:off x="0" y="1"/>
            <a:ext cx="12192000" cy="6858000"/>
          </a:xfrm>
          <a:prstGeom prst="rect">
            <a:avLst/>
          </a:prstGeom>
          <a:solidFill>
            <a:srgbClr val="92D050">
              <a:alpha val="18824"/>
            </a:srgbClr>
          </a:solidFill>
        </p:spPr>
        <p:txBody>
          <a:bodyPr wrap="square" rtlCol="0" anchor="ctr">
            <a:noAutofit/>
          </a:bodyPr>
          <a:lstStyle/>
          <a:p>
            <a:pPr algn="l"/>
            <a:endParaRPr lang="en-GB" sz="1600" b="1" dirty="0">
              <a:latin typeface="Century Gothic" panose="020B0502020202020204" pitchFamily="34" charset="0"/>
            </a:endParaRPr>
          </a:p>
        </p:txBody>
      </p:sp>
      <p:sp>
        <p:nvSpPr>
          <p:cNvPr id="23" name="AutoShape 10">
            <a:extLst>
              <a:ext uri="{FF2B5EF4-FFF2-40B4-BE49-F238E27FC236}">
                <a16:creationId xmlns:a16="http://schemas.microsoft.com/office/drawing/2014/main" id="{49942E2D-F1B8-4783-B573-92FF4EEA7625}"/>
              </a:ext>
            </a:extLst>
          </p:cNvPr>
          <p:cNvSpPr>
            <a:spLocks noChangeArrowheads="1"/>
          </p:cNvSpPr>
          <p:nvPr/>
        </p:nvSpPr>
        <p:spPr bwMode="auto">
          <a:xfrm>
            <a:off x="0" y="-19645"/>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Acceptability of specific individual options</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40</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8" name="Rectangle: Rounded Corners 7">
            <a:extLst>
              <a:ext uri="{FF2B5EF4-FFF2-40B4-BE49-F238E27FC236}">
                <a16:creationId xmlns:a16="http://schemas.microsoft.com/office/drawing/2014/main" id="{E35CB5C8-09E3-4441-84C5-E4B633300E0E}"/>
              </a:ext>
            </a:extLst>
          </p:cNvPr>
          <p:cNvSpPr/>
          <p:nvPr/>
        </p:nvSpPr>
        <p:spPr>
          <a:xfrm>
            <a:off x="3581362" y="2420888"/>
            <a:ext cx="5136845" cy="648072"/>
          </a:xfrm>
          <a:prstGeom prst="roundRect">
            <a:avLst/>
          </a:prstGeom>
          <a:solidFill>
            <a:srgbClr val="92D050"/>
          </a:solidFill>
        </p:spPr>
        <p:txBody>
          <a:bodyPr wrap="square" rtlCol="0" anchor="ctr">
            <a:noAutofit/>
          </a:bodyPr>
          <a:lstStyle/>
          <a:p>
            <a:pPr algn="ctr"/>
            <a:r>
              <a:rPr lang="en-GB" sz="2000" b="1" dirty="0">
                <a:solidFill>
                  <a:srgbClr val="FFFFFF"/>
                </a:solidFill>
                <a:latin typeface="Century Gothic" panose="020B0502020202020204" pitchFamily="34" charset="0"/>
              </a:rPr>
              <a:t>Very acceptable solutions</a:t>
            </a:r>
            <a:endParaRPr lang="en-GB" sz="2000" dirty="0">
              <a:solidFill>
                <a:srgbClr val="FFFFFF"/>
              </a:solidFill>
              <a:latin typeface="Century Gothic" panose="020B0502020202020204" pitchFamily="34" charset="0"/>
            </a:endParaRPr>
          </a:p>
        </p:txBody>
      </p:sp>
      <p:sp>
        <p:nvSpPr>
          <p:cNvPr id="51" name="Rectangle 50">
            <a:extLst>
              <a:ext uri="{FF2B5EF4-FFF2-40B4-BE49-F238E27FC236}">
                <a16:creationId xmlns:a16="http://schemas.microsoft.com/office/drawing/2014/main" id="{3E3EB4A3-7520-460C-BFD6-A88303E41CCF}"/>
              </a:ext>
            </a:extLst>
          </p:cNvPr>
          <p:cNvSpPr/>
          <p:nvPr/>
        </p:nvSpPr>
        <p:spPr>
          <a:xfrm>
            <a:off x="3569183" y="3036378"/>
            <a:ext cx="5136845" cy="896678"/>
          </a:xfrm>
          <a:prstGeom prst="rect">
            <a:avLst/>
          </a:prstGeom>
          <a:noFill/>
        </p:spPr>
        <p:txBody>
          <a:bodyPr wrap="square" rtlCol="0" anchor="ctr">
            <a:noAutofit/>
          </a:bodyPr>
          <a:lstStyle/>
          <a:p>
            <a:pPr algn="ctr"/>
            <a:r>
              <a:rPr lang="en-GB" i="1" dirty="0">
                <a:solidFill>
                  <a:sysClr val="windowText" lastClr="000000"/>
                </a:solidFill>
                <a:latin typeface="Century Gothic" panose="020B0502020202020204" pitchFamily="34" charset="0"/>
              </a:rPr>
              <a:t>Customers see these as priorities for future investment by DCWW.</a:t>
            </a:r>
          </a:p>
        </p:txBody>
      </p:sp>
      <p:sp>
        <p:nvSpPr>
          <p:cNvPr id="9" name="Rectangle: Rounded Corners 8">
            <a:extLst>
              <a:ext uri="{FF2B5EF4-FFF2-40B4-BE49-F238E27FC236}">
                <a16:creationId xmlns:a16="http://schemas.microsoft.com/office/drawing/2014/main" id="{7110BF25-D8AC-4972-84F7-7FEC7073090B}"/>
              </a:ext>
            </a:extLst>
          </p:cNvPr>
          <p:cNvSpPr/>
          <p:nvPr/>
        </p:nvSpPr>
        <p:spPr>
          <a:xfrm>
            <a:off x="1127448" y="5100255"/>
            <a:ext cx="10873208" cy="1321567"/>
          </a:xfrm>
          <a:prstGeom prst="roundRect">
            <a:avLst/>
          </a:prstGeom>
          <a:solidFill>
            <a:schemeClr val="accent2">
              <a:lumMod val="60000"/>
              <a:lumOff val="40000"/>
            </a:schemeClr>
          </a:solidFill>
        </p:spPr>
        <p:txBody>
          <a:bodyPr wrap="square" rtlCol="0" anchor="ctr">
            <a:noAutofit/>
          </a:bodyPr>
          <a:lstStyle/>
          <a:p>
            <a:pPr algn="ctr"/>
            <a:r>
              <a:rPr lang="en-GB" sz="1600" b="1" dirty="0">
                <a:latin typeface="Century Gothic" panose="020B0502020202020204" pitchFamily="34" charset="0"/>
              </a:rPr>
              <a:t>Methodological consideration</a:t>
            </a:r>
          </a:p>
          <a:p>
            <a:r>
              <a:rPr lang="en-GB" sz="1600" dirty="0">
                <a:latin typeface="Century Gothic" panose="020B0502020202020204" pitchFamily="34" charset="0"/>
              </a:rPr>
              <a:t>We intentionally excluded references to cost from the stimulus materials. However, cost-effectiveness repeatedly emerged as a key priority for customers and some made assumptions (which may be incorrect) about the relative cost-effectiveness of different investment options. Further research is required to understand how customer preferences change once cost is included.</a:t>
            </a:r>
            <a:endParaRPr lang="en-GB" sz="1400" dirty="0">
              <a:latin typeface="Century Gothic" panose="020B0502020202020204" pitchFamily="34" charset="0"/>
            </a:endParaRPr>
          </a:p>
        </p:txBody>
      </p:sp>
      <p:sp>
        <p:nvSpPr>
          <p:cNvPr id="10" name="Rectangle 9">
            <a:extLst>
              <a:ext uri="{FF2B5EF4-FFF2-40B4-BE49-F238E27FC236}">
                <a16:creationId xmlns:a16="http://schemas.microsoft.com/office/drawing/2014/main" id="{A196A721-4552-49F5-88BC-8C748ED922B2}"/>
              </a:ext>
            </a:extLst>
          </p:cNvPr>
          <p:cNvSpPr/>
          <p:nvPr/>
        </p:nvSpPr>
        <p:spPr>
          <a:xfrm>
            <a:off x="453658" y="5221649"/>
            <a:ext cx="552652" cy="1015663"/>
          </a:xfrm>
          <a:prstGeom prst="rect">
            <a:avLst/>
          </a:prstGeom>
        </p:spPr>
        <p:txBody>
          <a:bodyPr wrap="square">
            <a:spAutoFit/>
          </a:bodyPr>
          <a:lstStyle/>
          <a:p>
            <a:pPr lvl="0" algn="ctr">
              <a:spcAft>
                <a:spcPts val="0"/>
              </a:spcAft>
            </a:pPr>
            <a:r>
              <a:rPr lang="en-GB" sz="6000" b="1" dirty="0">
                <a:solidFill>
                  <a:schemeClr val="accent2"/>
                </a:solidFill>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3891939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C9725-CDDF-4E1F-A5C1-71F9C95A39C6}" type="slidenum">
              <a:rPr kumimoji="0" lang="en-GB" sz="1200" b="1"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2" name="Rectangle 31">
            <a:extLst>
              <a:ext uri="{FF2B5EF4-FFF2-40B4-BE49-F238E27FC236}">
                <a16:creationId xmlns:a16="http://schemas.microsoft.com/office/drawing/2014/main" id="{C2DB1948-A53C-448A-A8B7-3DD9524CB48F}"/>
              </a:ext>
            </a:extLst>
          </p:cNvPr>
          <p:cNvSpPr/>
          <p:nvPr/>
        </p:nvSpPr>
        <p:spPr>
          <a:xfrm>
            <a:off x="194488" y="705396"/>
            <a:ext cx="2664000" cy="1656000"/>
          </a:xfrm>
          <a:prstGeom prst="rect">
            <a:avLst/>
          </a:prstGeom>
          <a:solidFill>
            <a:schemeClr val="bg1">
              <a:alpha val="52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5" name="Picture 2" descr="Sustainable Drainage Systems (SuDS) for Wildlife | The Wildlife ...">
            <a:extLst>
              <a:ext uri="{FF2B5EF4-FFF2-40B4-BE49-F238E27FC236}">
                <a16:creationId xmlns:a16="http://schemas.microsoft.com/office/drawing/2014/main" id="{9A60A6F5-258F-4C44-A974-D06F0987E1A0}"/>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088" y="705396"/>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A9F54408-D5D3-4850-B10C-EC35BA607234}"/>
              </a:ext>
            </a:extLst>
          </p:cNvPr>
          <p:cNvSpPr/>
          <p:nvPr/>
        </p:nvSpPr>
        <p:spPr>
          <a:xfrm>
            <a:off x="192088" y="705396"/>
            <a:ext cx="2664000"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A91B81DE-7322-4955-BE17-63E51B7EC262}"/>
              </a:ext>
            </a:extLst>
          </p:cNvPr>
          <p:cNvSpPr txBox="1"/>
          <p:nvPr/>
        </p:nvSpPr>
        <p:spPr>
          <a:xfrm>
            <a:off x="235632" y="754931"/>
            <a:ext cx="576000" cy="576000"/>
          </a:xfrm>
          <a:prstGeom prst="ellipse">
            <a:avLst/>
          </a:prstGeom>
          <a:solidFill>
            <a:schemeClr val="bg1">
              <a:lumMod val="85000"/>
            </a:schemeClr>
          </a:solidFill>
          <a:ln w="38100">
            <a:solidFill>
              <a:srgbClr val="F1AE27"/>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sz="2800" b="1">
                <a:ln w="12700">
                  <a:solidFill>
                    <a:srgbClr val="F1AE27"/>
                  </a:solidFill>
                  <a:prstDash val="solid"/>
                </a:ln>
                <a:pattFill prst="dkUpDiag">
                  <a:fgClr>
                    <a:srgbClr val="F1AE27"/>
                  </a:fgClr>
                  <a:bgClr>
                    <a:srgbClr val="373545">
                      <a:lumMod val="20000"/>
                      <a:lumOff val="80000"/>
                    </a:srgbClr>
                  </a:bgClr>
                </a:pattFill>
                <a:effectLst>
                  <a:outerShdw dist="38100" dir="2640000" algn="bl" rotWithShape="0">
                    <a:srgbClr val="373545">
                      <a:lumMod val="75000"/>
                    </a:srgbClr>
                  </a:outerShdw>
                </a:effectLst>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F1AE27"/>
                  </a:solidFill>
                  <a:prstDash val="solid"/>
                </a:ln>
                <a:pattFill prst="dkUpDiag">
                  <a:fgClr>
                    <a:srgbClr val="F1AE27"/>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M</a:t>
            </a:r>
          </a:p>
        </p:txBody>
      </p:sp>
      <p:sp>
        <p:nvSpPr>
          <p:cNvPr id="44" name="Rectangle 43">
            <a:extLst>
              <a:ext uri="{FF2B5EF4-FFF2-40B4-BE49-F238E27FC236}">
                <a16:creationId xmlns:a16="http://schemas.microsoft.com/office/drawing/2014/main" id="{47A1ECC3-EC5B-4FAD-80E8-3FBA18928509}"/>
              </a:ext>
            </a:extLst>
          </p:cNvPr>
          <p:cNvSpPr/>
          <p:nvPr/>
        </p:nvSpPr>
        <p:spPr>
          <a:xfrm>
            <a:off x="567496" y="1186600"/>
            <a:ext cx="2332134" cy="1189685"/>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Creating more     permeable places for rainwater to soak into the ground</a:t>
            </a:r>
          </a:p>
        </p:txBody>
      </p:sp>
      <p:sp>
        <p:nvSpPr>
          <p:cNvPr id="49" name="TextBox 48">
            <a:extLst>
              <a:ext uri="{FF2B5EF4-FFF2-40B4-BE49-F238E27FC236}">
                <a16:creationId xmlns:a16="http://schemas.microsoft.com/office/drawing/2014/main" id="{D271C099-0B84-4BF4-A79D-6E9ABA561B65}"/>
              </a:ext>
            </a:extLst>
          </p:cNvPr>
          <p:cNvSpPr txBox="1"/>
          <p:nvPr/>
        </p:nvSpPr>
        <p:spPr>
          <a:xfrm>
            <a:off x="214055" y="3023081"/>
            <a:ext cx="5665921"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Creation of green space very popular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entury Gothic" panose="020B0502020202020204" pitchFamily="34" charset="0"/>
              </a:rPr>
              <a:t>Clearly mitigating the effects of urban creep</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Long term option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Strong support for inclusion in new builds/urban spread as a matter of course, and within resurfacing of existing roads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Tried and tested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Natural solution, environmentally friendly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Fewest negative comments of all options</a:t>
            </a:r>
          </a:p>
        </p:txBody>
      </p:sp>
      <p:sp>
        <p:nvSpPr>
          <p:cNvPr id="50" name="TextBox 49">
            <a:extLst>
              <a:ext uri="{FF2B5EF4-FFF2-40B4-BE49-F238E27FC236}">
                <a16:creationId xmlns:a16="http://schemas.microsoft.com/office/drawing/2014/main" id="{39DE9634-63DA-4E71-8394-51CABE56EF23}"/>
              </a:ext>
            </a:extLst>
          </p:cNvPr>
          <p:cNvSpPr txBox="1"/>
          <p:nvPr/>
        </p:nvSpPr>
        <p:spPr>
          <a:xfrm>
            <a:off x="6045200" y="3023081"/>
            <a:ext cx="4850152"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Query over durability and ongoing maintenance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Not possible in every location</a:t>
            </a:r>
            <a:endPar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7" name="Rectangle: Rounded Corners 16">
            <a:extLst>
              <a:ext uri="{FF2B5EF4-FFF2-40B4-BE49-F238E27FC236}">
                <a16:creationId xmlns:a16="http://schemas.microsoft.com/office/drawing/2014/main" id="{C3C83798-B317-49CB-9A11-452E094ACFA8}"/>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7DC89550-E103-4E55-8C37-68B9142B2041}"/>
              </a:ext>
            </a:extLst>
          </p:cNvPr>
          <p:cNvSpPr/>
          <p:nvPr/>
        </p:nvSpPr>
        <p:spPr>
          <a:xfrm>
            <a:off x="6231790" y="2621922"/>
            <a:ext cx="4488633"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sp>
        <p:nvSpPr>
          <p:cNvPr id="23" name="Speech Bubble: Rectangle with Corners Rounded 22">
            <a:extLst>
              <a:ext uri="{FF2B5EF4-FFF2-40B4-BE49-F238E27FC236}">
                <a16:creationId xmlns:a16="http://schemas.microsoft.com/office/drawing/2014/main" id="{2F46BF2A-B617-4FF9-9C74-FABF1CDDFE4F}"/>
              </a:ext>
            </a:extLst>
          </p:cNvPr>
          <p:cNvSpPr/>
          <p:nvPr/>
        </p:nvSpPr>
        <p:spPr>
          <a:xfrm>
            <a:off x="4511824" y="904515"/>
            <a:ext cx="4852945" cy="1191816"/>
          </a:xfrm>
          <a:prstGeom prst="wedgeRoundRectCallout">
            <a:avLst>
              <a:gd name="adj1" fmla="val -35204"/>
              <a:gd name="adj2" fmla="val 71982"/>
              <a:gd name="adj3" fmla="val 16667"/>
            </a:avLst>
          </a:prstGeom>
          <a:solidFill>
            <a:schemeClr val="bg1">
              <a:lumMod val="85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 think the long-term option is M [creating more </a:t>
            </a:r>
            <a:r>
              <a:rPr kumimoji="0" lang="en-US" sz="1600" b="0" i="1"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permeabl</a:t>
            </a:r>
            <a:r>
              <a:rPr lang="en-US" sz="1600" i="1" dirty="0">
                <a:solidFill>
                  <a:prstClr val="black"/>
                </a:solidFill>
                <a:latin typeface="Century Gothic" panose="020B0502020202020204" pitchFamily="34" charset="0"/>
              </a:rPr>
              <a:t>e places]</a:t>
            </a: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With a lot of new developments, there's the opportunity to implement this."</a:t>
            </a:r>
            <a:endParaRPr kumimoji="0" lang="en-GB" sz="1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Rectangle: Rounded Corners 24">
            <a:extLst>
              <a:ext uri="{FF2B5EF4-FFF2-40B4-BE49-F238E27FC236}">
                <a16:creationId xmlns:a16="http://schemas.microsoft.com/office/drawing/2014/main" id="{A9D38861-6658-403A-9CE4-9E6F86D4046E}"/>
              </a:ext>
            </a:extLst>
          </p:cNvPr>
          <p:cNvSpPr/>
          <p:nvPr/>
        </p:nvSpPr>
        <p:spPr>
          <a:xfrm>
            <a:off x="271578" y="5445224"/>
            <a:ext cx="11648843" cy="919401"/>
          </a:xfrm>
          <a:prstGeom prst="roundRect">
            <a:avLst/>
          </a:prstGeom>
          <a:solidFill>
            <a:srgbClr val="92D050"/>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Consensus: Very acceptable, joint highest approval rating and fewest negative comments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This option was the most popular overall, with respondents finding the creation of green space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very appealing and noting that there were few drawbacks.</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9" name="Graphic 18" descr="Leaf">
            <a:extLst>
              <a:ext uri="{FF2B5EF4-FFF2-40B4-BE49-F238E27FC236}">
                <a16:creationId xmlns:a16="http://schemas.microsoft.com/office/drawing/2014/main" id="{680B6F47-1D0B-404D-B04C-C21077A31A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37017" y="3119162"/>
            <a:ext cx="687893" cy="687893"/>
          </a:xfrm>
          <a:prstGeom prst="rect">
            <a:avLst/>
          </a:prstGeom>
        </p:spPr>
      </p:pic>
      <p:pic>
        <p:nvPicPr>
          <p:cNvPr id="24" name="Graphic 23" descr="Network">
            <a:extLst>
              <a:ext uri="{FF2B5EF4-FFF2-40B4-BE49-F238E27FC236}">
                <a16:creationId xmlns:a16="http://schemas.microsoft.com/office/drawing/2014/main" id="{C46E01A3-A50B-4A7B-B961-48A8558F94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37017" y="4436835"/>
            <a:ext cx="687893" cy="687893"/>
          </a:xfrm>
          <a:prstGeom prst="rect">
            <a:avLst/>
          </a:prstGeom>
        </p:spPr>
      </p:pic>
      <p:pic>
        <p:nvPicPr>
          <p:cNvPr id="26" name="Graphic 25" descr="Piggy Bank">
            <a:extLst>
              <a:ext uri="{FF2B5EF4-FFF2-40B4-BE49-F238E27FC236}">
                <a16:creationId xmlns:a16="http://schemas.microsoft.com/office/drawing/2014/main" id="{9DC3078A-1F70-4067-8100-2F96931796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37017" y="2541866"/>
            <a:ext cx="687893" cy="687893"/>
          </a:xfrm>
          <a:prstGeom prst="rect">
            <a:avLst/>
          </a:prstGeom>
        </p:spPr>
      </p:pic>
      <p:pic>
        <p:nvPicPr>
          <p:cNvPr id="27" name="Graphic 26" descr="Trophy">
            <a:extLst>
              <a:ext uri="{FF2B5EF4-FFF2-40B4-BE49-F238E27FC236}">
                <a16:creationId xmlns:a16="http://schemas.microsoft.com/office/drawing/2014/main" id="{1EA52CC6-B2CA-41EA-B14F-4B261B6DD95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37017" y="1329476"/>
            <a:ext cx="687893" cy="687893"/>
          </a:xfrm>
          <a:prstGeom prst="rect">
            <a:avLst/>
          </a:prstGeom>
        </p:spPr>
      </p:pic>
      <p:pic>
        <p:nvPicPr>
          <p:cNvPr id="28" name="Graphic 27" descr="Bullseye">
            <a:extLst>
              <a:ext uri="{FF2B5EF4-FFF2-40B4-BE49-F238E27FC236}">
                <a16:creationId xmlns:a16="http://schemas.microsoft.com/office/drawing/2014/main" id="{820E57D1-19E4-4E5E-A183-1F0110A7B5F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237017" y="1968783"/>
            <a:ext cx="687893" cy="687893"/>
          </a:xfrm>
          <a:prstGeom prst="rect">
            <a:avLst/>
          </a:prstGeom>
        </p:spPr>
      </p:pic>
      <p:pic>
        <p:nvPicPr>
          <p:cNvPr id="29" name="Graphic 28" descr="Brain in head">
            <a:extLst>
              <a:ext uri="{FF2B5EF4-FFF2-40B4-BE49-F238E27FC236}">
                <a16:creationId xmlns:a16="http://schemas.microsoft.com/office/drawing/2014/main" id="{161AD6C8-0DD7-46D0-B534-7F93053EA43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37017" y="3730673"/>
            <a:ext cx="687893" cy="687893"/>
          </a:xfrm>
          <a:prstGeom prst="rect">
            <a:avLst/>
          </a:prstGeom>
        </p:spPr>
      </p:pic>
      <p:pic>
        <p:nvPicPr>
          <p:cNvPr id="30" name="Picture 29" descr="A close up of a logo&#10;&#10;Description automatically generated">
            <a:extLst>
              <a:ext uri="{FF2B5EF4-FFF2-40B4-BE49-F238E27FC236}">
                <a16:creationId xmlns:a16="http://schemas.microsoft.com/office/drawing/2014/main" id="{4ED3D356-4150-44BD-AD1D-A02EB490D296}"/>
              </a:ext>
            </a:extLst>
          </p:cNvPr>
          <p:cNvPicPr>
            <a:picLocks noChangeAspect="1"/>
          </p:cNvPicPr>
          <p:nvPr/>
        </p:nvPicPr>
        <p:blipFill rotWithShape="1">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b="13365"/>
          <a:stretch/>
        </p:blipFill>
        <p:spPr>
          <a:xfrm>
            <a:off x="11237017" y="663822"/>
            <a:ext cx="687893" cy="598901"/>
          </a:xfrm>
          <a:prstGeom prst="rect">
            <a:avLst/>
          </a:prstGeom>
        </p:spPr>
      </p:pic>
    </p:spTree>
    <p:extLst>
      <p:ext uri="{BB962C8B-B14F-4D97-AF65-F5344CB8AC3E}">
        <p14:creationId xmlns:p14="http://schemas.microsoft.com/office/powerpoint/2010/main" val="2209889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10">
            <a:extLst>
              <a:ext uri="{FF2B5EF4-FFF2-40B4-BE49-F238E27FC236}">
                <a16:creationId xmlns:a16="http://schemas.microsoft.com/office/drawing/2014/main" id="{F07996CD-4311-460F-80FF-BA98B4D689D3}"/>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5" name="Rectangle 14">
            <a:extLst>
              <a:ext uri="{FF2B5EF4-FFF2-40B4-BE49-F238E27FC236}">
                <a16:creationId xmlns:a16="http://schemas.microsoft.com/office/drawing/2014/main" id="{E444FB14-49D8-4FC2-9221-855248C4193A}"/>
              </a:ext>
            </a:extLst>
          </p:cNvPr>
          <p:cNvSpPr/>
          <p:nvPr/>
        </p:nvSpPr>
        <p:spPr>
          <a:xfrm>
            <a:off x="1255232" y="808554"/>
            <a:ext cx="1584176" cy="338554"/>
          </a:xfrm>
          <a:prstGeom prst="rect">
            <a:avLst/>
          </a:prstGeom>
          <a:solidFill>
            <a:srgbClr val="00B0F0"/>
          </a:solidFill>
        </p:spPr>
        <p:txBody>
          <a:bodyPr wrap="square" rtlCol="0" anchor="ctr">
            <a:spAutoFit/>
          </a:bodyPr>
          <a:lstStyle/>
          <a:p>
            <a:pPr algn="ctr"/>
            <a:r>
              <a:rPr lang="en-GB" sz="1600" b="1" dirty="0">
                <a:latin typeface="Century Gothic" panose="020B0502020202020204" pitchFamily="34" charset="0"/>
              </a:rPr>
              <a:t>Negatives</a:t>
            </a:r>
          </a:p>
        </p:txBody>
      </p:sp>
      <p:pic>
        <p:nvPicPr>
          <p:cNvPr id="17" name="Picture 4" descr="Water companies say super-sewer will add £25 a year to Londoners ...">
            <a:extLst>
              <a:ext uri="{FF2B5EF4-FFF2-40B4-BE49-F238E27FC236}">
                <a16:creationId xmlns:a16="http://schemas.microsoft.com/office/drawing/2014/main" id="{A6D360CB-AF54-4198-9ADF-3C443D83983A}"/>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825" y="718096"/>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C53C645-A782-4704-A02A-8942E8BA5CFA}"/>
              </a:ext>
            </a:extLst>
          </p:cNvPr>
          <p:cNvSpPr/>
          <p:nvPr/>
        </p:nvSpPr>
        <p:spPr>
          <a:xfrm>
            <a:off x="205825" y="718096"/>
            <a:ext cx="2664000"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9324AD25-FDCF-44C0-9EBF-59D581540F3F}"/>
              </a:ext>
            </a:extLst>
          </p:cNvPr>
          <p:cNvSpPr txBox="1"/>
          <p:nvPr/>
        </p:nvSpPr>
        <p:spPr>
          <a:xfrm>
            <a:off x="249369" y="753117"/>
            <a:ext cx="576000" cy="576000"/>
          </a:xfrm>
          <a:prstGeom prst="ellipse">
            <a:avLst/>
          </a:prstGeom>
          <a:solidFill>
            <a:schemeClr val="bg1">
              <a:lumMod val="85000"/>
            </a:schemeClr>
          </a:solidFill>
          <a:ln w="38100">
            <a:solidFill>
              <a:srgbClr val="05A6DF"/>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w="12700">
                  <a:solidFill>
                    <a:srgbClr val="05A6DF"/>
                  </a:solidFill>
                  <a:prstDash val="solid"/>
                </a:ln>
                <a:pattFill prst="dkUpDiag">
                  <a:fgClr>
                    <a:srgbClr val="05A6DF"/>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05A6DF"/>
                  </a:solidFill>
                  <a:prstDash val="solid"/>
                </a:ln>
                <a:pattFill prst="dkUpDiag">
                  <a:fgClr>
                    <a:srgbClr val="05A6DF"/>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D</a:t>
            </a:r>
          </a:p>
        </p:txBody>
      </p:sp>
      <p:sp>
        <p:nvSpPr>
          <p:cNvPr id="20" name="Rectangle 19">
            <a:extLst>
              <a:ext uri="{FF2B5EF4-FFF2-40B4-BE49-F238E27FC236}">
                <a16:creationId xmlns:a16="http://schemas.microsoft.com/office/drawing/2014/main" id="{1D86F831-438D-4015-9214-662F65356A51}"/>
              </a:ext>
            </a:extLst>
          </p:cNvPr>
          <p:cNvSpPr/>
          <p:nvPr/>
        </p:nvSpPr>
        <p:spPr>
          <a:xfrm>
            <a:off x="537691" y="1441870"/>
            <a:ext cx="2332134" cy="90973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Using technology to control flow through sewers</a:t>
            </a:r>
          </a:p>
        </p:txBody>
      </p:sp>
      <p:sp>
        <p:nvSpPr>
          <p:cNvPr id="27" name="TextBox 26">
            <a:extLst>
              <a:ext uri="{FF2B5EF4-FFF2-40B4-BE49-F238E27FC236}">
                <a16:creationId xmlns:a16="http://schemas.microsoft.com/office/drawing/2014/main" id="{D6628EAA-9280-4B38-BBBB-9B34ADD7359E}"/>
              </a:ext>
            </a:extLst>
          </p:cNvPr>
          <p:cNvSpPr txBox="1"/>
          <p:nvPr/>
        </p:nvSpPr>
        <p:spPr>
          <a:xfrm>
            <a:off x="214055" y="3023081"/>
            <a:ext cx="5665921" cy="1569660"/>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Technology is essential to get the most out of system – good to use alongside other options</a:t>
            </a:r>
          </a:p>
          <a:p>
            <a:pPr marL="285750" indent="-285750">
              <a:buFont typeface="Arial" panose="020B0604020202020204" pitchFamily="34" charset="0"/>
              <a:buChar char="•"/>
            </a:pPr>
            <a:r>
              <a:rPr lang="en-US" sz="1600" dirty="0">
                <a:latin typeface="Century Gothic" panose="020B0502020202020204" pitchFamily="34" charset="0"/>
              </a:rPr>
              <a:t>Low disruption</a:t>
            </a:r>
          </a:p>
          <a:p>
            <a:pPr marL="285750" indent="-285750">
              <a:buFont typeface="Arial" panose="020B0604020202020204" pitchFamily="34" charset="0"/>
              <a:buChar char="•"/>
            </a:pPr>
            <a:r>
              <a:rPr lang="en-US" sz="1600" dirty="0">
                <a:latin typeface="Century Gothic" panose="020B0502020202020204" pitchFamily="34" charset="0"/>
              </a:rPr>
              <a:t>Reduces risk of human error</a:t>
            </a:r>
          </a:p>
          <a:p>
            <a:pPr marL="285750" indent="-285750">
              <a:buFont typeface="Arial" panose="020B0604020202020204" pitchFamily="34" charset="0"/>
              <a:buChar char="•"/>
            </a:pPr>
            <a:r>
              <a:rPr lang="en-US" sz="1600" dirty="0">
                <a:latin typeface="Century Gothic" panose="020B0502020202020204" pitchFamily="34" charset="0"/>
              </a:rPr>
              <a:t>Good short-term fix using existing infrastructure while more effective methods investigated</a:t>
            </a:r>
          </a:p>
        </p:txBody>
      </p:sp>
      <p:sp>
        <p:nvSpPr>
          <p:cNvPr id="28" name="TextBox 27">
            <a:extLst>
              <a:ext uri="{FF2B5EF4-FFF2-40B4-BE49-F238E27FC236}">
                <a16:creationId xmlns:a16="http://schemas.microsoft.com/office/drawing/2014/main" id="{AF2F9A2B-139B-4EDB-B5A7-42C61A864EDD}"/>
              </a:ext>
            </a:extLst>
          </p:cNvPr>
          <p:cNvSpPr txBox="1"/>
          <p:nvPr/>
        </p:nvSpPr>
        <p:spPr>
          <a:xfrm>
            <a:off x="6155308" y="3023081"/>
            <a:ext cx="6146800" cy="1569660"/>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Lack of understanding of how this would work and the implications/benefits</a:t>
            </a:r>
          </a:p>
          <a:p>
            <a:pPr marL="285750" indent="-285750">
              <a:buFont typeface="Arial" panose="020B0604020202020204" pitchFamily="34" charset="0"/>
              <a:buChar char="•"/>
            </a:pPr>
            <a:r>
              <a:rPr lang="en-US" sz="1600" dirty="0">
                <a:latin typeface="Century Gothic" panose="020B0502020202020204" pitchFamily="34" charset="0"/>
              </a:rPr>
              <a:t>Not a long-term solution</a:t>
            </a:r>
          </a:p>
          <a:p>
            <a:pPr marL="285750" indent="-285750">
              <a:buFont typeface="Arial" panose="020B0604020202020204" pitchFamily="34" charset="0"/>
              <a:buChar char="•"/>
            </a:pPr>
            <a:r>
              <a:rPr lang="en-US" sz="1600" dirty="0">
                <a:latin typeface="Century Gothic" panose="020B0502020202020204" pitchFamily="34" charset="0"/>
              </a:rPr>
              <a:t>Does not </a:t>
            </a:r>
            <a:r>
              <a:rPr lang="en-US" sz="1600">
                <a:latin typeface="Century Gothic" panose="020B0502020202020204" pitchFamily="34" charset="0"/>
              </a:rPr>
              <a:t>address root </a:t>
            </a:r>
            <a:r>
              <a:rPr lang="en-US" sz="1600" dirty="0">
                <a:latin typeface="Century Gothic" panose="020B0502020202020204" pitchFamily="34" charset="0"/>
              </a:rPr>
              <a:t>cause</a:t>
            </a:r>
          </a:p>
          <a:p>
            <a:pPr marL="285750" indent="-285750">
              <a:buFont typeface="Arial" panose="020B0604020202020204" pitchFamily="34" charset="0"/>
              <a:buChar char="•"/>
            </a:pPr>
            <a:r>
              <a:rPr lang="en-US" sz="1600" dirty="0">
                <a:latin typeface="Century Gothic" panose="020B0502020202020204" pitchFamily="34" charset="0"/>
              </a:rPr>
              <a:t>Carries heavy risk if system crashes</a:t>
            </a: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A982A260-F641-4BD1-ADB3-F3679E3AE758}"/>
              </a:ext>
            </a:extLst>
          </p:cNvPr>
          <p:cNvSpPr/>
          <p:nvPr/>
        </p:nvSpPr>
        <p:spPr>
          <a:xfrm>
            <a:off x="271578" y="5426864"/>
            <a:ext cx="11648843" cy="919401"/>
          </a:xfrm>
          <a:prstGeom prst="roundRect">
            <a:avLst/>
          </a:prstGeom>
          <a:solidFill>
            <a:srgbClr val="92D050"/>
          </a:solidFill>
        </p:spPr>
        <p:txBody>
          <a:bodyPr wrap="square" rtlCol="0" anchor="ctr">
            <a:spAutoFit/>
          </a:bodyPr>
          <a:lstStyle/>
          <a:p>
            <a:pPr algn="ctr"/>
            <a:r>
              <a:rPr lang="en-GB" sz="1600" b="1" dirty="0">
                <a:latin typeface="Century Gothic" panose="020B0502020202020204" pitchFamily="34" charset="0"/>
              </a:rPr>
              <a:t>Consensus: Very acceptable, but seen as a step DCWW should already be taking</a:t>
            </a:r>
          </a:p>
          <a:p>
            <a:pPr algn="ctr"/>
            <a:r>
              <a:rPr lang="en-GB" sz="1600" dirty="0">
                <a:latin typeface="Century Gothic" panose="020B0502020202020204" pitchFamily="34" charset="0"/>
              </a:rPr>
              <a:t>Although widely accepted, many customers see this as a ‘hygiene factor’ – failing to make the most of technology is almost seen as negligent by some.</a:t>
            </a:r>
          </a:p>
        </p:txBody>
      </p:sp>
      <p:sp>
        <p:nvSpPr>
          <p:cNvPr id="35" name="Speech Bubble: Rectangle with Corners Rounded 34">
            <a:extLst>
              <a:ext uri="{FF2B5EF4-FFF2-40B4-BE49-F238E27FC236}">
                <a16:creationId xmlns:a16="http://schemas.microsoft.com/office/drawing/2014/main" id="{9063A3BE-9276-49CA-88F0-6B9DEB8EF2C0}"/>
              </a:ext>
            </a:extLst>
          </p:cNvPr>
          <p:cNvSpPr/>
          <p:nvPr/>
        </p:nvSpPr>
        <p:spPr>
          <a:xfrm>
            <a:off x="4071550" y="982169"/>
            <a:ext cx="4320480" cy="919401"/>
          </a:xfrm>
          <a:prstGeom prst="wedgeRoundRectCallout">
            <a:avLst>
              <a:gd name="adj1" fmla="val -48813"/>
              <a:gd name="adj2" fmla="val 121499"/>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"You should start using your technology - that way you can </a:t>
            </a:r>
            <a:r>
              <a:rPr lang="en-US" sz="1600" i="1" dirty="0" err="1">
                <a:latin typeface="Century Gothic" panose="020B0502020202020204" pitchFamily="34" charset="0"/>
              </a:rPr>
              <a:t>maximise</a:t>
            </a:r>
            <a:r>
              <a:rPr lang="en-US" sz="1600" i="1" dirty="0">
                <a:latin typeface="Century Gothic" panose="020B0502020202020204" pitchFamily="34" charset="0"/>
              </a:rPr>
              <a:t> your use out of your new pipes."</a:t>
            </a:r>
          </a:p>
        </p:txBody>
      </p:sp>
      <p:sp>
        <p:nvSpPr>
          <p:cNvPr id="22" name="Rectangle: Rounded Corners 21">
            <a:extLst>
              <a:ext uri="{FF2B5EF4-FFF2-40B4-BE49-F238E27FC236}">
                <a16:creationId xmlns:a16="http://schemas.microsoft.com/office/drawing/2014/main" id="{F7140A05-A4B9-4487-8947-49469A514C8B}"/>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3" name="Rectangle: Rounded Corners 22">
            <a:extLst>
              <a:ext uri="{FF2B5EF4-FFF2-40B4-BE49-F238E27FC236}">
                <a16:creationId xmlns:a16="http://schemas.microsoft.com/office/drawing/2014/main" id="{E72A69C1-F301-44FC-B86E-49009F9F9CD7}"/>
              </a:ext>
            </a:extLst>
          </p:cNvPr>
          <p:cNvSpPr/>
          <p:nvPr/>
        </p:nvSpPr>
        <p:spPr>
          <a:xfrm>
            <a:off x="6231790" y="2621922"/>
            <a:ext cx="4360416"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sp>
        <p:nvSpPr>
          <p:cNvPr id="29" name="Slide Number Placeholder 3">
            <a:extLst>
              <a:ext uri="{FF2B5EF4-FFF2-40B4-BE49-F238E27FC236}">
                <a16:creationId xmlns:a16="http://schemas.microsoft.com/office/drawing/2014/main" id="{FAB5AD38-8EA0-4C35-B787-C3F7439087E5}"/>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42</a:t>
            </a:fld>
            <a:endParaRPr lang="en-GB" b="1" dirty="0">
              <a:solidFill>
                <a:schemeClr val="bg1"/>
              </a:solidFill>
              <a:latin typeface="Century Gothic" panose="020B0502020202020204" pitchFamily="34" charset="0"/>
            </a:endParaRPr>
          </a:p>
        </p:txBody>
      </p:sp>
      <p:pic>
        <p:nvPicPr>
          <p:cNvPr id="16" name="Graphic 15" descr="Traffic cone">
            <a:extLst>
              <a:ext uri="{FF2B5EF4-FFF2-40B4-BE49-F238E27FC236}">
                <a16:creationId xmlns:a16="http://schemas.microsoft.com/office/drawing/2014/main" id="{F31E8E1A-1590-4B27-BA9D-69D41D5351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80576" y="1272150"/>
            <a:ext cx="687893" cy="687893"/>
          </a:xfrm>
          <a:prstGeom prst="rect">
            <a:avLst/>
          </a:prstGeom>
        </p:spPr>
      </p:pic>
      <p:pic>
        <p:nvPicPr>
          <p:cNvPr id="30" name="Graphic 29" descr="Piggy Bank">
            <a:extLst>
              <a:ext uri="{FF2B5EF4-FFF2-40B4-BE49-F238E27FC236}">
                <a16:creationId xmlns:a16="http://schemas.microsoft.com/office/drawing/2014/main" id="{29D82D82-FF94-45D0-9A00-0E146B9024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80577" y="563047"/>
            <a:ext cx="687893" cy="687893"/>
          </a:xfrm>
          <a:prstGeom prst="rect">
            <a:avLst/>
          </a:prstGeom>
        </p:spPr>
      </p:pic>
    </p:spTree>
    <p:extLst>
      <p:ext uri="{BB962C8B-B14F-4D97-AF65-F5344CB8AC3E}">
        <p14:creationId xmlns:p14="http://schemas.microsoft.com/office/powerpoint/2010/main" val="4222979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0">
            <a:extLst>
              <a:ext uri="{FF2B5EF4-FFF2-40B4-BE49-F238E27FC236}">
                <a16:creationId xmlns:a16="http://schemas.microsoft.com/office/drawing/2014/main" id="{9BB06E1F-C881-4ED1-8C2B-20021F4CE148}"/>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43</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18" name="Picture 2" descr="Rainwater Drainage System - UK DIY Projects">
            <a:extLst>
              <a:ext uri="{FF2B5EF4-FFF2-40B4-BE49-F238E27FC236}">
                <a16:creationId xmlns:a16="http://schemas.microsoft.com/office/drawing/2014/main" id="{BE83AFDC-4450-47DA-9D5D-C376B6580C74}"/>
              </a:ext>
            </a:extLst>
          </p:cNvPr>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2008" y="714187"/>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38D83D89-04EF-46DB-B517-F2DED6550393}"/>
              </a:ext>
            </a:extLst>
          </p:cNvPr>
          <p:cNvSpPr/>
          <p:nvPr/>
        </p:nvSpPr>
        <p:spPr>
          <a:xfrm>
            <a:off x="192008" y="715005"/>
            <a:ext cx="2664000"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CFA9C04E-98C5-4DBF-B0AD-8D9D6A024886}"/>
              </a:ext>
            </a:extLst>
          </p:cNvPr>
          <p:cNvSpPr txBox="1"/>
          <p:nvPr/>
        </p:nvSpPr>
        <p:spPr>
          <a:xfrm>
            <a:off x="235552" y="750026"/>
            <a:ext cx="576000" cy="576000"/>
          </a:xfrm>
          <a:prstGeom prst="ellipse">
            <a:avLst/>
          </a:prstGeom>
          <a:solidFill>
            <a:schemeClr val="bg1">
              <a:lumMod val="85000"/>
            </a:schemeClr>
          </a:solidFill>
          <a:ln w="38100">
            <a:solidFill>
              <a:srgbClr val="7F7B9A"/>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w="12700">
                  <a:solidFill>
                    <a:srgbClr val="7F7B9A"/>
                  </a:solidFill>
                  <a:prstDash val="solid"/>
                </a:ln>
                <a:pattFill prst="dkUpDiag">
                  <a:fgClr>
                    <a:srgbClr val="7F7B9A"/>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7F7B9A"/>
                  </a:solidFill>
                  <a:prstDash val="solid"/>
                </a:ln>
                <a:pattFill prst="dkUpDiag">
                  <a:fgClr>
                    <a:srgbClr val="7F7B9A"/>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B</a:t>
            </a:r>
          </a:p>
        </p:txBody>
      </p:sp>
      <p:sp>
        <p:nvSpPr>
          <p:cNvPr id="29" name="Rectangle 28">
            <a:extLst>
              <a:ext uri="{FF2B5EF4-FFF2-40B4-BE49-F238E27FC236}">
                <a16:creationId xmlns:a16="http://schemas.microsoft.com/office/drawing/2014/main" id="{69D8C0AB-C100-450D-82C2-856FEB1C8D03}"/>
              </a:ext>
            </a:extLst>
          </p:cNvPr>
          <p:cNvSpPr/>
          <p:nvPr/>
        </p:nvSpPr>
        <p:spPr>
          <a:xfrm>
            <a:off x="523874" y="1158830"/>
            <a:ext cx="2332134" cy="1189685"/>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Customer  incentives to split foul water drains from roof drains</a:t>
            </a:r>
          </a:p>
        </p:txBody>
      </p:sp>
      <p:sp>
        <p:nvSpPr>
          <p:cNvPr id="38" name="TextBox 37">
            <a:extLst>
              <a:ext uri="{FF2B5EF4-FFF2-40B4-BE49-F238E27FC236}">
                <a16:creationId xmlns:a16="http://schemas.microsoft.com/office/drawing/2014/main" id="{DAC3ACA8-A480-47BA-B970-5B098DBC2587}"/>
              </a:ext>
            </a:extLst>
          </p:cNvPr>
          <p:cNvSpPr txBox="1"/>
          <p:nvPr/>
        </p:nvSpPr>
        <p:spPr>
          <a:xfrm>
            <a:off x="214055" y="3023081"/>
            <a:ext cx="5665921" cy="2308324"/>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Incentives popular and attractive; tangible benefit for customers would drive uptake </a:t>
            </a:r>
          </a:p>
          <a:p>
            <a:pPr marL="285750" indent="-285750">
              <a:buFont typeface="Arial" panose="020B0604020202020204" pitchFamily="34" charset="0"/>
              <a:buChar char="•"/>
            </a:pPr>
            <a:r>
              <a:rPr lang="en-US" sz="1600" dirty="0">
                <a:latin typeface="Century Gothic" panose="020B0502020202020204" pitchFamily="34" charset="0"/>
              </a:rPr>
              <a:t>Reduces costs to the customer</a:t>
            </a:r>
          </a:p>
          <a:p>
            <a:pPr marL="285750" indent="-285750">
              <a:buFont typeface="Arial" panose="020B0604020202020204" pitchFamily="34" charset="0"/>
              <a:buChar char="•"/>
            </a:pPr>
            <a:r>
              <a:rPr lang="en-US" sz="1600" dirty="0">
                <a:latin typeface="Century Gothic" panose="020B0502020202020204" pitchFamily="34" charset="0"/>
              </a:rPr>
              <a:t>Technology to split water should be legislated so it is installed in newbuilds as standard (putting responsibility for solving drainage issues on developers rather than consumers)</a:t>
            </a:r>
          </a:p>
          <a:p>
            <a:pPr marL="285750" indent="-285750">
              <a:buFont typeface="Arial" panose="020B0604020202020204" pitchFamily="34" charset="0"/>
              <a:buChar char="•"/>
            </a:pPr>
            <a:r>
              <a:rPr lang="en-US" sz="1600" dirty="0">
                <a:latin typeface="Century Gothic" panose="020B0502020202020204" pitchFamily="34" charset="0"/>
              </a:rPr>
              <a:t>Familiar approach; comparisons with solar panel scheme</a:t>
            </a:r>
          </a:p>
        </p:txBody>
      </p:sp>
      <p:sp>
        <p:nvSpPr>
          <p:cNvPr id="39" name="TextBox 38">
            <a:extLst>
              <a:ext uri="{FF2B5EF4-FFF2-40B4-BE49-F238E27FC236}">
                <a16:creationId xmlns:a16="http://schemas.microsoft.com/office/drawing/2014/main" id="{FB1820FF-1DFB-451E-90C6-DCD784EF5067}"/>
              </a:ext>
            </a:extLst>
          </p:cNvPr>
          <p:cNvSpPr txBox="1"/>
          <p:nvPr/>
        </p:nvSpPr>
        <p:spPr>
          <a:xfrm>
            <a:off x="6155308" y="3023081"/>
            <a:ext cx="5765113" cy="2062103"/>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Costly</a:t>
            </a:r>
          </a:p>
          <a:p>
            <a:pPr marL="285750" indent="-285750">
              <a:buFont typeface="Arial" panose="020B0604020202020204" pitchFamily="34" charset="0"/>
              <a:buChar char="•"/>
            </a:pPr>
            <a:r>
              <a:rPr lang="en-US" sz="1600" dirty="0">
                <a:latin typeface="Century Gothic" panose="020B0502020202020204" pitchFamily="34" charset="0"/>
              </a:rPr>
              <a:t>Unfair; only privileged people can afford to do this</a:t>
            </a:r>
          </a:p>
          <a:p>
            <a:pPr marL="285750" indent="-285750">
              <a:buFont typeface="Arial" panose="020B0604020202020204" pitchFamily="34" charset="0"/>
              <a:buChar char="•"/>
            </a:pPr>
            <a:r>
              <a:rPr lang="en-US" sz="1600" dirty="0">
                <a:latin typeface="Century Gothic" panose="020B0502020202020204" pitchFamily="34" charset="0"/>
              </a:rPr>
              <a:t>Lack of understanding of implications e.g. think roof drain water can only be used for watering garden</a:t>
            </a:r>
          </a:p>
          <a:p>
            <a:pPr marL="285750" indent="-285750">
              <a:buFont typeface="Arial" panose="020B0604020202020204" pitchFamily="34" charset="0"/>
              <a:buChar char="•"/>
            </a:pPr>
            <a:r>
              <a:rPr lang="en-US" sz="1600" dirty="0">
                <a:latin typeface="Century Gothic" panose="020B0502020202020204" pitchFamily="34" charset="0"/>
              </a:rPr>
              <a:t>Many assume option includes separate pipes underground and have not considered that there may not be separate pipes for it</a:t>
            </a: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31" name="Speech Bubble: Rectangle with Corners Rounded 30">
            <a:extLst>
              <a:ext uri="{FF2B5EF4-FFF2-40B4-BE49-F238E27FC236}">
                <a16:creationId xmlns:a16="http://schemas.microsoft.com/office/drawing/2014/main" id="{132806E5-5838-4FE2-A12C-3AE9154B901D}"/>
              </a:ext>
            </a:extLst>
          </p:cNvPr>
          <p:cNvSpPr/>
          <p:nvPr/>
        </p:nvSpPr>
        <p:spPr>
          <a:xfrm>
            <a:off x="4151784" y="833416"/>
            <a:ext cx="5688632" cy="1191816"/>
          </a:xfrm>
          <a:prstGeom prst="wedgeRoundRectCallout">
            <a:avLst>
              <a:gd name="adj1" fmla="val -39632"/>
              <a:gd name="adj2" fmla="val 95010"/>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“My </a:t>
            </a:r>
            <a:r>
              <a:rPr lang="en-US" sz="1600" i="1" dirty="0" err="1">
                <a:latin typeface="Century Gothic" panose="020B0502020202020204" pitchFamily="34" charset="0"/>
              </a:rPr>
              <a:t>neighbour</a:t>
            </a:r>
            <a:r>
              <a:rPr lang="en-US" sz="1600" i="1" dirty="0">
                <a:latin typeface="Century Gothic" panose="020B0502020202020204" pitchFamily="34" charset="0"/>
              </a:rPr>
              <a:t> has a water butt which collects rain water from the gutters although apart from watering the garden in the summer I'm not sure what else it can be used for.”</a:t>
            </a:r>
          </a:p>
        </p:txBody>
      </p:sp>
      <p:sp>
        <p:nvSpPr>
          <p:cNvPr id="32" name="Rectangle: Rounded Corners 31">
            <a:extLst>
              <a:ext uri="{FF2B5EF4-FFF2-40B4-BE49-F238E27FC236}">
                <a16:creationId xmlns:a16="http://schemas.microsoft.com/office/drawing/2014/main" id="{B1EE7DFF-71C5-4B03-A996-8ECB7BD9A908}"/>
              </a:ext>
            </a:extLst>
          </p:cNvPr>
          <p:cNvSpPr/>
          <p:nvPr/>
        </p:nvSpPr>
        <p:spPr>
          <a:xfrm>
            <a:off x="271578" y="5389919"/>
            <a:ext cx="11648843" cy="919401"/>
          </a:xfrm>
          <a:prstGeom prst="roundRect">
            <a:avLst/>
          </a:prstGeom>
          <a:solidFill>
            <a:srgbClr val="92D050"/>
          </a:solidFill>
        </p:spPr>
        <p:txBody>
          <a:bodyPr wrap="square" rtlCol="0" anchor="ctr">
            <a:spAutoFit/>
          </a:bodyPr>
          <a:lstStyle/>
          <a:p>
            <a:pPr algn="ctr"/>
            <a:r>
              <a:rPr lang="en-GB" sz="1600" b="1" dirty="0">
                <a:latin typeface="Century Gothic" panose="020B0502020202020204" pitchFamily="34" charset="0"/>
              </a:rPr>
              <a:t>Consensus: Very acceptable, with few rejecters</a:t>
            </a:r>
          </a:p>
          <a:p>
            <a:pPr algn="ctr"/>
            <a:r>
              <a:rPr lang="en-GB" sz="1600" dirty="0">
                <a:latin typeface="Century Gothic" panose="020B0502020202020204" pitchFamily="34" charset="0"/>
              </a:rPr>
              <a:t>An attractive option for many, with the focus on the incentivisation element, which people saw as being key to ensuring customer involvement. Few rejecters.</a:t>
            </a:r>
          </a:p>
        </p:txBody>
      </p:sp>
      <p:sp>
        <p:nvSpPr>
          <p:cNvPr id="17" name="Rectangle: Rounded Corners 16">
            <a:extLst>
              <a:ext uri="{FF2B5EF4-FFF2-40B4-BE49-F238E27FC236}">
                <a16:creationId xmlns:a16="http://schemas.microsoft.com/office/drawing/2014/main" id="{FA433119-9C75-46B0-984A-86440E4E6DDC}"/>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9" name="Rectangle: Rounded Corners 18">
            <a:extLst>
              <a:ext uri="{FF2B5EF4-FFF2-40B4-BE49-F238E27FC236}">
                <a16:creationId xmlns:a16="http://schemas.microsoft.com/office/drawing/2014/main" id="{7D651F4B-C595-4084-A010-B7B5852ED94E}"/>
              </a:ext>
            </a:extLst>
          </p:cNvPr>
          <p:cNvSpPr/>
          <p:nvPr/>
        </p:nvSpPr>
        <p:spPr>
          <a:xfrm>
            <a:off x="6231790" y="2621922"/>
            <a:ext cx="4663562"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pic>
        <p:nvPicPr>
          <p:cNvPr id="15" name="Graphic 14" descr="Trophy">
            <a:extLst>
              <a:ext uri="{FF2B5EF4-FFF2-40B4-BE49-F238E27FC236}">
                <a16:creationId xmlns:a16="http://schemas.microsoft.com/office/drawing/2014/main" id="{35DAC223-6201-4728-A50C-C57E85E53F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29348" y="1498444"/>
            <a:ext cx="687893" cy="687893"/>
          </a:xfrm>
          <a:prstGeom prst="rect">
            <a:avLst/>
          </a:prstGeom>
        </p:spPr>
      </p:pic>
      <p:pic>
        <p:nvPicPr>
          <p:cNvPr id="16" name="Graphic 15" descr="Brain in head">
            <a:extLst>
              <a:ext uri="{FF2B5EF4-FFF2-40B4-BE49-F238E27FC236}">
                <a16:creationId xmlns:a16="http://schemas.microsoft.com/office/drawing/2014/main" id="{BA11FDF1-2B0D-4ADF-A37C-93470CA3F7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32528" y="685700"/>
            <a:ext cx="687893" cy="687893"/>
          </a:xfrm>
          <a:prstGeom prst="rect">
            <a:avLst/>
          </a:prstGeom>
        </p:spPr>
      </p:pic>
      <p:pic>
        <p:nvPicPr>
          <p:cNvPr id="23" name="Graphic 22" descr="Piggy Bank">
            <a:extLst>
              <a:ext uri="{FF2B5EF4-FFF2-40B4-BE49-F238E27FC236}">
                <a16:creationId xmlns:a16="http://schemas.microsoft.com/office/drawing/2014/main" id="{63C22C70-E6E7-4789-A8D2-4059821D2C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80100" y="2268435"/>
            <a:ext cx="687893" cy="687893"/>
          </a:xfrm>
          <a:prstGeom prst="rect">
            <a:avLst/>
          </a:prstGeom>
        </p:spPr>
      </p:pic>
    </p:spTree>
    <p:extLst>
      <p:ext uri="{BB962C8B-B14F-4D97-AF65-F5344CB8AC3E}">
        <p14:creationId xmlns:p14="http://schemas.microsoft.com/office/powerpoint/2010/main" val="2825867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10">
            <a:extLst>
              <a:ext uri="{FF2B5EF4-FFF2-40B4-BE49-F238E27FC236}">
                <a16:creationId xmlns:a16="http://schemas.microsoft.com/office/drawing/2014/main" id="{729FB9B9-BB05-4E65-A9FB-4C1F61984BE8}"/>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5" name="Rectangle 14">
            <a:extLst>
              <a:ext uri="{FF2B5EF4-FFF2-40B4-BE49-F238E27FC236}">
                <a16:creationId xmlns:a16="http://schemas.microsoft.com/office/drawing/2014/main" id="{E9A066A0-ACBC-4205-A8FB-D7DED7612405}"/>
              </a:ext>
            </a:extLst>
          </p:cNvPr>
          <p:cNvSpPr/>
          <p:nvPr/>
        </p:nvSpPr>
        <p:spPr>
          <a:xfrm>
            <a:off x="201064" y="692696"/>
            <a:ext cx="2664000" cy="1656000"/>
          </a:xfrm>
          <a:prstGeom prst="rect">
            <a:avLst/>
          </a:prstGeom>
          <a:solidFill>
            <a:schemeClr val="bg1">
              <a:alpha val="52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0" name="Picture 2" descr="Mogden Sewage Treatment Works Upgrade, Isleworth - Water Technology">
            <a:extLst>
              <a:ext uri="{FF2B5EF4-FFF2-40B4-BE49-F238E27FC236}">
                <a16:creationId xmlns:a16="http://schemas.microsoft.com/office/drawing/2014/main" id="{CD38A641-B05C-4679-A288-0E933ECB8B71}"/>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1064" y="692696"/>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BCA68E92-9AB9-494E-80F5-DC9116DC321F}"/>
              </a:ext>
            </a:extLst>
          </p:cNvPr>
          <p:cNvSpPr/>
          <p:nvPr/>
        </p:nvSpPr>
        <p:spPr>
          <a:xfrm>
            <a:off x="201064" y="692696"/>
            <a:ext cx="2664000"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ctangle 32">
            <a:extLst>
              <a:ext uri="{FF2B5EF4-FFF2-40B4-BE49-F238E27FC236}">
                <a16:creationId xmlns:a16="http://schemas.microsoft.com/office/drawing/2014/main" id="{2BEA7B75-46AC-4BBD-A880-6B501DB48A9E}"/>
              </a:ext>
            </a:extLst>
          </p:cNvPr>
          <p:cNvSpPr/>
          <p:nvPr/>
        </p:nvSpPr>
        <p:spPr>
          <a:xfrm>
            <a:off x="530530" y="1140693"/>
            <a:ext cx="2332134" cy="1189685"/>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Building new treatment works where an area is at capacity</a:t>
            </a:r>
          </a:p>
        </p:txBody>
      </p:sp>
      <p:sp>
        <p:nvSpPr>
          <p:cNvPr id="34" name="TextBox 33">
            <a:extLst>
              <a:ext uri="{FF2B5EF4-FFF2-40B4-BE49-F238E27FC236}">
                <a16:creationId xmlns:a16="http://schemas.microsoft.com/office/drawing/2014/main" id="{8EAB869B-DE56-418D-ADC1-E741ACC20625}"/>
              </a:ext>
            </a:extLst>
          </p:cNvPr>
          <p:cNvSpPr txBox="1"/>
          <p:nvPr/>
        </p:nvSpPr>
        <p:spPr>
          <a:xfrm>
            <a:off x="242208" y="742231"/>
            <a:ext cx="576000" cy="576000"/>
          </a:xfrm>
          <a:prstGeom prst="ellipse">
            <a:avLst/>
          </a:prstGeom>
          <a:solidFill>
            <a:schemeClr val="bg1">
              <a:lumMod val="85000"/>
            </a:schemeClr>
          </a:solidFill>
          <a:ln w="38100">
            <a:solidFill>
              <a:srgbClr val="EE6B7E"/>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EE6B7E"/>
                  </a:solidFill>
                  <a:prstDash val="solid"/>
                </a:ln>
                <a:pattFill prst="dkUpDiag">
                  <a:fgClr>
                    <a:srgbClr val="EE6B7E"/>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E</a:t>
            </a:r>
          </a:p>
        </p:txBody>
      </p:sp>
      <p:sp>
        <p:nvSpPr>
          <p:cNvPr id="39" name="TextBox 38">
            <a:extLst>
              <a:ext uri="{FF2B5EF4-FFF2-40B4-BE49-F238E27FC236}">
                <a16:creationId xmlns:a16="http://schemas.microsoft.com/office/drawing/2014/main" id="{98DD1EB7-4795-49DB-9073-ED3B97A05BF5}"/>
              </a:ext>
            </a:extLst>
          </p:cNvPr>
          <p:cNvSpPr txBox="1"/>
          <p:nvPr/>
        </p:nvSpPr>
        <p:spPr>
          <a:xfrm>
            <a:off x="214055" y="3023081"/>
            <a:ext cx="5665921" cy="2554545"/>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Feels like a genuine investment in improving the network which is familiar and reliable</a:t>
            </a: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Inevitable – increased processing capacity will be required as population grows</a:t>
            </a:r>
          </a:p>
          <a:p>
            <a:pPr marL="285750" indent="-285750">
              <a:buFont typeface="Arial" panose="020B0604020202020204" pitchFamily="34" charset="0"/>
              <a:buChar char="•"/>
            </a:pPr>
            <a:r>
              <a:rPr lang="en-GB" sz="1600" dirty="0">
                <a:latin typeface="Century Gothic" panose="020B0502020202020204" pitchFamily="34" charset="0"/>
              </a:rPr>
              <a:t>Long(</a:t>
            </a:r>
            <a:r>
              <a:rPr lang="en-GB" sz="1600" dirty="0" err="1">
                <a:latin typeface="Century Gothic" panose="020B0502020202020204" pitchFamily="34" charset="0"/>
              </a:rPr>
              <a:t>er</a:t>
            </a:r>
            <a:r>
              <a:rPr lang="en-GB" sz="1600" dirty="0">
                <a:latin typeface="Century Gothic" panose="020B0502020202020204" pitchFamily="34" charset="0"/>
              </a:rPr>
              <a:t>) term solution</a:t>
            </a:r>
            <a:endParaRPr lang="en-US"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Low cost vs impact generated</a:t>
            </a:r>
          </a:p>
          <a:p>
            <a:pPr marL="285750" indent="-285750">
              <a:buFont typeface="Arial" panose="020B0604020202020204" pitchFamily="34" charset="0"/>
              <a:buChar char="•"/>
            </a:pPr>
            <a:r>
              <a:rPr lang="en-US" sz="1600" dirty="0">
                <a:latin typeface="Century Gothic" panose="020B0502020202020204" pitchFamily="34" charset="0"/>
              </a:rPr>
              <a:t>High impact</a:t>
            </a:r>
          </a:p>
          <a:p>
            <a:pPr marL="285750" indent="-285750">
              <a:buFont typeface="Arial" panose="020B0604020202020204" pitchFamily="34" charset="0"/>
              <a:buChar char="•"/>
            </a:pPr>
            <a:r>
              <a:rPr lang="en-GB" sz="1600" dirty="0">
                <a:latin typeface="Century Gothic" panose="020B0502020202020204" pitchFamily="34" charset="0"/>
              </a:rPr>
              <a:t>Targeted support for problem areas and benefits all</a:t>
            </a:r>
          </a:p>
          <a:p>
            <a:pPr marL="285750" indent="-285750">
              <a:buFont typeface="Arial" panose="020B0604020202020204" pitchFamily="34" charset="0"/>
              <a:buChar char="•"/>
            </a:pPr>
            <a:r>
              <a:rPr lang="en-GB" sz="1600" dirty="0">
                <a:latin typeface="Century Gothic" panose="020B0502020202020204" pitchFamily="34" charset="0"/>
              </a:rPr>
              <a:t>Low disruption (particularly vs replacing pipes)</a:t>
            </a:r>
          </a:p>
          <a:p>
            <a:pPr marL="285750" indent="-285750">
              <a:buFont typeface="Arial" panose="020B0604020202020204" pitchFamily="34" charset="0"/>
              <a:buChar char="•"/>
            </a:pPr>
            <a:endParaRPr lang="en-US" sz="1600" dirty="0">
              <a:latin typeface="Century Gothic" panose="020B0502020202020204" pitchFamily="34" charset="0"/>
            </a:endParaRPr>
          </a:p>
        </p:txBody>
      </p:sp>
      <p:sp>
        <p:nvSpPr>
          <p:cNvPr id="40" name="TextBox 39">
            <a:extLst>
              <a:ext uri="{FF2B5EF4-FFF2-40B4-BE49-F238E27FC236}">
                <a16:creationId xmlns:a16="http://schemas.microsoft.com/office/drawing/2014/main" id="{D4A90DC7-92A0-406E-9965-AFA5172C18C1}"/>
              </a:ext>
            </a:extLst>
          </p:cNvPr>
          <p:cNvSpPr txBox="1"/>
          <p:nvPr/>
        </p:nvSpPr>
        <p:spPr>
          <a:xfrm>
            <a:off x="6045200" y="3023081"/>
            <a:ext cx="6146800" cy="2062103"/>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Short(</a:t>
            </a:r>
            <a:r>
              <a:rPr lang="en-US" sz="1600" dirty="0" err="1">
                <a:latin typeface="Century Gothic" panose="020B0502020202020204" pitchFamily="34" charset="0"/>
              </a:rPr>
              <a:t>er</a:t>
            </a:r>
            <a:r>
              <a:rPr lang="en-US" sz="1600" dirty="0">
                <a:latin typeface="Century Gothic" panose="020B0502020202020204" pitchFamily="34" charset="0"/>
              </a:rPr>
              <a:t>) term solution</a:t>
            </a:r>
          </a:p>
          <a:p>
            <a:pPr marL="285750" indent="-285750">
              <a:buFont typeface="Arial" panose="020B0604020202020204" pitchFamily="34" charset="0"/>
              <a:buChar char="•"/>
            </a:pPr>
            <a:r>
              <a:rPr lang="en-US" sz="1600" dirty="0">
                <a:latin typeface="Century Gothic" panose="020B0502020202020204" pitchFamily="34" charset="0"/>
              </a:rPr>
              <a:t>Does not address root cause</a:t>
            </a:r>
          </a:p>
          <a:p>
            <a:pPr marL="285750" indent="-285750">
              <a:buFont typeface="Arial" panose="020B0604020202020204" pitchFamily="34" charset="0"/>
              <a:buChar char="•"/>
            </a:pPr>
            <a:r>
              <a:rPr lang="en-US" sz="1600" dirty="0" err="1">
                <a:latin typeface="Century Gothic" panose="020B0502020202020204" pitchFamily="34" charset="0"/>
              </a:rPr>
              <a:t>Odour</a:t>
            </a:r>
            <a:endParaRPr lang="en-US" sz="1600" dirty="0">
              <a:latin typeface="Century Gothic" panose="020B0502020202020204" pitchFamily="34" charset="0"/>
            </a:endParaRPr>
          </a:p>
          <a:p>
            <a:pPr marL="285750" indent="-285750">
              <a:buFont typeface="Arial" panose="020B0604020202020204" pitchFamily="34" charset="0"/>
              <a:buChar char="•"/>
            </a:pPr>
            <a:r>
              <a:rPr lang="en-US" sz="1600" dirty="0">
                <a:latin typeface="Century Gothic" panose="020B0502020202020204" pitchFamily="34" charset="0"/>
              </a:rPr>
              <a:t>Not in my backyard!</a:t>
            </a:r>
          </a:p>
          <a:p>
            <a:pPr marL="285750" indent="-285750">
              <a:buFont typeface="Arial" panose="020B0604020202020204" pitchFamily="34" charset="0"/>
              <a:buChar char="•"/>
            </a:pPr>
            <a:r>
              <a:rPr lang="en-US" sz="1600" dirty="0">
                <a:latin typeface="Century Gothic" panose="020B0502020202020204" pitchFamily="34" charset="0"/>
              </a:rPr>
              <a:t>Could affect house pricing and the environment surrounding the factory</a:t>
            </a:r>
          </a:p>
          <a:p>
            <a:endParaRPr lang="en-US" sz="1600" dirty="0">
              <a:latin typeface="Century Gothic" panose="020B0502020202020204" pitchFamily="34" charset="0"/>
            </a:endParaRP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57118AB5-9C49-4207-8E6D-302D865C1810}"/>
              </a:ext>
            </a:extLst>
          </p:cNvPr>
          <p:cNvSpPr/>
          <p:nvPr/>
        </p:nvSpPr>
        <p:spPr>
          <a:xfrm>
            <a:off x="271578" y="5426864"/>
            <a:ext cx="11648843" cy="919401"/>
          </a:xfrm>
          <a:prstGeom prst="roundRect">
            <a:avLst/>
          </a:prstGeom>
          <a:solidFill>
            <a:srgbClr val="92D050"/>
          </a:solidFill>
        </p:spPr>
        <p:txBody>
          <a:bodyPr wrap="square" rtlCol="0" anchor="ctr">
            <a:spAutoFit/>
          </a:bodyPr>
          <a:lstStyle/>
          <a:p>
            <a:pPr algn="ctr"/>
            <a:r>
              <a:rPr lang="en-GB" sz="1600" b="1" dirty="0">
                <a:latin typeface="Century Gothic" panose="020B0502020202020204" pitchFamily="34" charset="0"/>
              </a:rPr>
              <a:t>Consensus: Very acceptable</a:t>
            </a:r>
          </a:p>
          <a:p>
            <a:pPr algn="ctr"/>
            <a:r>
              <a:rPr lang="en-GB" sz="1600" dirty="0">
                <a:latin typeface="Century Gothic" panose="020B0502020202020204" pitchFamily="34" charset="0"/>
              </a:rPr>
              <a:t>This option is favoured because it feels simple and appears to be a logical next step for the network, </a:t>
            </a:r>
          </a:p>
          <a:p>
            <a:pPr algn="ctr"/>
            <a:r>
              <a:rPr lang="en-GB" sz="1600" dirty="0">
                <a:latin typeface="Century Gothic" panose="020B0502020202020204" pitchFamily="34" charset="0"/>
              </a:rPr>
              <a:t>whilst being less disruptive and costly than building larger pipes. </a:t>
            </a:r>
          </a:p>
        </p:txBody>
      </p:sp>
      <p:sp>
        <p:nvSpPr>
          <p:cNvPr id="30" name="Speech Bubble: Rectangle with Corners Rounded 29">
            <a:extLst>
              <a:ext uri="{FF2B5EF4-FFF2-40B4-BE49-F238E27FC236}">
                <a16:creationId xmlns:a16="http://schemas.microsoft.com/office/drawing/2014/main" id="{5131B61E-AA38-4AC0-8022-E5787EBBCEDA}"/>
              </a:ext>
            </a:extLst>
          </p:cNvPr>
          <p:cNvSpPr/>
          <p:nvPr/>
        </p:nvSpPr>
        <p:spPr>
          <a:xfrm>
            <a:off x="4367808" y="942942"/>
            <a:ext cx="5392315" cy="1191816"/>
          </a:xfrm>
          <a:prstGeom prst="wedgeRoundRectCallout">
            <a:avLst>
              <a:gd name="adj1" fmla="val -33767"/>
              <a:gd name="adj2" fmla="val 84607"/>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"The more population you have the more impact on everything around it […] the sewage plants are going to have to be increased to cover the amount of people."</a:t>
            </a:r>
          </a:p>
        </p:txBody>
      </p:sp>
      <p:sp>
        <p:nvSpPr>
          <p:cNvPr id="17" name="Rectangle: Rounded Corners 16">
            <a:extLst>
              <a:ext uri="{FF2B5EF4-FFF2-40B4-BE49-F238E27FC236}">
                <a16:creationId xmlns:a16="http://schemas.microsoft.com/office/drawing/2014/main" id="{5939B1FC-782C-4A3C-9A30-CB933D4258BD}"/>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83F55719-D909-4FB5-BD63-6207A5C486D6}"/>
              </a:ext>
            </a:extLst>
          </p:cNvPr>
          <p:cNvSpPr/>
          <p:nvPr/>
        </p:nvSpPr>
        <p:spPr>
          <a:xfrm>
            <a:off x="6231790" y="2621922"/>
            <a:ext cx="4760754"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sp>
        <p:nvSpPr>
          <p:cNvPr id="24" name="Slide Number Placeholder 3">
            <a:extLst>
              <a:ext uri="{FF2B5EF4-FFF2-40B4-BE49-F238E27FC236}">
                <a16:creationId xmlns:a16="http://schemas.microsoft.com/office/drawing/2014/main" id="{CB1FC7F5-EC3E-4972-AC0D-28C4A3276C97}"/>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44</a:t>
            </a:fld>
            <a:endParaRPr lang="en-GB" b="1" dirty="0">
              <a:solidFill>
                <a:schemeClr val="bg1"/>
              </a:solidFill>
              <a:latin typeface="Century Gothic" panose="020B0502020202020204" pitchFamily="34" charset="0"/>
            </a:endParaRPr>
          </a:p>
        </p:txBody>
      </p:sp>
      <p:pic>
        <p:nvPicPr>
          <p:cNvPr id="16" name="Graphic 15" descr="Traffic cone">
            <a:extLst>
              <a:ext uri="{FF2B5EF4-FFF2-40B4-BE49-F238E27FC236}">
                <a16:creationId xmlns:a16="http://schemas.microsoft.com/office/drawing/2014/main" id="{8606FA5D-F73B-4159-BD89-1F1B6C96BB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80576" y="1284621"/>
            <a:ext cx="687893" cy="687893"/>
          </a:xfrm>
          <a:prstGeom prst="rect">
            <a:avLst/>
          </a:prstGeom>
        </p:spPr>
      </p:pic>
      <p:pic>
        <p:nvPicPr>
          <p:cNvPr id="22" name="Graphic 21" descr="Network">
            <a:extLst>
              <a:ext uri="{FF2B5EF4-FFF2-40B4-BE49-F238E27FC236}">
                <a16:creationId xmlns:a16="http://schemas.microsoft.com/office/drawing/2014/main" id="{84191195-9C00-4CF7-A56B-232F6287E5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94280" y="1927936"/>
            <a:ext cx="687893" cy="687893"/>
          </a:xfrm>
          <a:prstGeom prst="rect">
            <a:avLst/>
          </a:prstGeom>
        </p:spPr>
      </p:pic>
      <p:pic>
        <p:nvPicPr>
          <p:cNvPr id="27" name="Graphic 26" descr="Piggy Bank">
            <a:extLst>
              <a:ext uri="{FF2B5EF4-FFF2-40B4-BE49-F238E27FC236}">
                <a16:creationId xmlns:a16="http://schemas.microsoft.com/office/drawing/2014/main" id="{EC2B6692-7633-49F6-A82C-D1D17A40DB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49891" y="2556325"/>
            <a:ext cx="687893" cy="687893"/>
          </a:xfrm>
          <a:prstGeom prst="rect">
            <a:avLst/>
          </a:prstGeom>
        </p:spPr>
      </p:pic>
      <p:pic>
        <p:nvPicPr>
          <p:cNvPr id="25" name="Picture 24" descr="A close up of a logo&#10;&#10;Description automatically generated">
            <a:extLst>
              <a:ext uri="{FF2B5EF4-FFF2-40B4-BE49-F238E27FC236}">
                <a16:creationId xmlns:a16="http://schemas.microsoft.com/office/drawing/2014/main" id="{5B951702-2D46-443C-B0CE-939E67F09207}"/>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b="13365"/>
          <a:stretch/>
        </p:blipFill>
        <p:spPr>
          <a:xfrm>
            <a:off x="11294280" y="646442"/>
            <a:ext cx="687893" cy="598901"/>
          </a:xfrm>
          <a:prstGeom prst="rect">
            <a:avLst/>
          </a:prstGeom>
        </p:spPr>
      </p:pic>
    </p:spTree>
    <p:extLst>
      <p:ext uri="{BB962C8B-B14F-4D97-AF65-F5344CB8AC3E}">
        <p14:creationId xmlns:p14="http://schemas.microsoft.com/office/powerpoint/2010/main" val="3144184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10">
            <a:extLst>
              <a:ext uri="{FF2B5EF4-FFF2-40B4-BE49-F238E27FC236}">
                <a16:creationId xmlns:a16="http://schemas.microsoft.com/office/drawing/2014/main" id="{041C6C46-782A-46E5-8092-D030509F2F51}"/>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45</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4" name="Rectangle 13">
            <a:extLst>
              <a:ext uri="{FF2B5EF4-FFF2-40B4-BE49-F238E27FC236}">
                <a16:creationId xmlns:a16="http://schemas.microsoft.com/office/drawing/2014/main" id="{98A99409-9E86-43F3-B3B5-B118A46B4F15}"/>
              </a:ext>
            </a:extLst>
          </p:cNvPr>
          <p:cNvSpPr/>
          <p:nvPr/>
        </p:nvSpPr>
        <p:spPr>
          <a:xfrm>
            <a:off x="236377" y="692696"/>
            <a:ext cx="2664000" cy="1656000"/>
          </a:xfrm>
          <a:prstGeom prst="rect">
            <a:avLst/>
          </a:prstGeom>
          <a:solidFill>
            <a:schemeClr val="bg1">
              <a:alpha val="52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9" name="Picture 2">
            <a:extLst>
              <a:ext uri="{FF2B5EF4-FFF2-40B4-BE49-F238E27FC236}">
                <a16:creationId xmlns:a16="http://schemas.microsoft.com/office/drawing/2014/main" id="{A1C3952B-2F3B-4F8A-A0F2-6AE0A42FA0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977" y="692696"/>
            <a:ext cx="2664000" cy="16551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4897E57B-D9EE-4E1C-A878-6ED16B9E818C}"/>
              </a:ext>
            </a:extLst>
          </p:cNvPr>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233977" y="692696"/>
            <a:ext cx="2664000" cy="1656000"/>
          </a:xfrm>
          <a:prstGeom prst="rect">
            <a:avLst/>
          </a:prstGeom>
        </p:spPr>
      </p:pic>
      <p:sp>
        <p:nvSpPr>
          <p:cNvPr id="32" name="Rectangle 31">
            <a:extLst>
              <a:ext uri="{FF2B5EF4-FFF2-40B4-BE49-F238E27FC236}">
                <a16:creationId xmlns:a16="http://schemas.microsoft.com/office/drawing/2014/main" id="{B7B1F86A-F856-4687-A040-3F3EC54C9629}"/>
              </a:ext>
            </a:extLst>
          </p:cNvPr>
          <p:cNvSpPr/>
          <p:nvPr/>
        </p:nvSpPr>
        <p:spPr>
          <a:xfrm>
            <a:off x="233977" y="692696"/>
            <a:ext cx="2664000"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74BDA75B-640B-4D84-9F95-A9101E2CB1CE}"/>
              </a:ext>
            </a:extLst>
          </p:cNvPr>
          <p:cNvSpPr txBox="1"/>
          <p:nvPr/>
        </p:nvSpPr>
        <p:spPr>
          <a:xfrm>
            <a:off x="277521" y="742231"/>
            <a:ext cx="576000" cy="576000"/>
          </a:xfrm>
          <a:prstGeom prst="ellipse">
            <a:avLst/>
          </a:prstGeom>
          <a:solidFill>
            <a:schemeClr val="bg1">
              <a:lumMod val="85000"/>
            </a:schemeClr>
          </a:solidFill>
          <a:ln w="38100">
            <a:solidFill>
              <a:srgbClr val="7F7B9A"/>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w="12700">
                  <a:solidFill>
                    <a:srgbClr val="7F7B9A"/>
                  </a:solidFill>
                  <a:prstDash val="solid"/>
                </a:ln>
                <a:pattFill prst="dkUpDiag">
                  <a:fgClr>
                    <a:srgbClr val="7F7B9A"/>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7F7B9A"/>
                  </a:solidFill>
                  <a:prstDash val="solid"/>
                </a:ln>
                <a:pattFill prst="dkUpDiag">
                  <a:fgClr>
                    <a:srgbClr val="7F7B9A"/>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I</a:t>
            </a:r>
          </a:p>
        </p:txBody>
      </p:sp>
      <p:sp>
        <p:nvSpPr>
          <p:cNvPr id="34" name="Rectangle 33">
            <a:extLst>
              <a:ext uri="{FF2B5EF4-FFF2-40B4-BE49-F238E27FC236}">
                <a16:creationId xmlns:a16="http://schemas.microsoft.com/office/drawing/2014/main" id="{BE61D9D5-02A5-422B-B49D-A1A9AEA52A2C}"/>
              </a:ext>
            </a:extLst>
          </p:cNvPr>
          <p:cNvSpPr/>
          <p:nvPr/>
        </p:nvSpPr>
        <p:spPr>
          <a:xfrm>
            <a:off x="565843" y="1677721"/>
            <a:ext cx="2332134" cy="62978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Education on blockages</a:t>
            </a:r>
          </a:p>
        </p:txBody>
      </p:sp>
      <p:sp>
        <p:nvSpPr>
          <p:cNvPr id="41" name="TextBox 40">
            <a:extLst>
              <a:ext uri="{FF2B5EF4-FFF2-40B4-BE49-F238E27FC236}">
                <a16:creationId xmlns:a16="http://schemas.microsoft.com/office/drawing/2014/main" id="{E31852D4-75B7-49B7-8B6E-D4147A1A53A4}"/>
              </a:ext>
            </a:extLst>
          </p:cNvPr>
          <p:cNvSpPr txBox="1"/>
          <p:nvPr/>
        </p:nvSpPr>
        <p:spPr>
          <a:xfrm>
            <a:off x="214055" y="3023081"/>
            <a:ext cx="5665921" cy="3046988"/>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A nice to have, but not essential. Seems like the right thing to do and supports all other options</a:t>
            </a:r>
          </a:p>
          <a:p>
            <a:pPr marL="285750" indent="-285750">
              <a:buFont typeface="Arial" panose="020B0604020202020204" pitchFamily="34" charset="0"/>
              <a:buChar char="•"/>
            </a:pPr>
            <a:r>
              <a:rPr lang="en-US" sz="1600" dirty="0">
                <a:latin typeface="Century Gothic" panose="020B0502020202020204" pitchFamily="34" charset="0"/>
              </a:rPr>
              <a:t>Drives </a:t>
            </a:r>
            <a:r>
              <a:rPr lang="en-US" sz="1600" dirty="0" err="1">
                <a:latin typeface="Century Gothic" panose="020B0502020202020204" pitchFamily="34" charset="0"/>
              </a:rPr>
              <a:t>behavioural</a:t>
            </a:r>
            <a:r>
              <a:rPr lang="en-US" sz="1600" dirty="0">
                <a:latin typeface="Century Gothic" panose="020B0502020202020204" pitchFamily="34" charset="0"/>
              </a:rPr>
              <a:t> change by helping customer understand consequences of actions and benefits of acting differently</a:t>
            </a:r>
          </a:p>
          <a:p>
            <a:pPr marL="285750" indent="-285750">
              <a:buFont typeface="Arial" panose="020B0604020202020204" pitchFamily="34" charset="0"/>
              <a:buChar char="•"/>
            </a:pPr>
            <a:r>
              <a:rPr lang="en-US" sz="1600" dirty="0">
                <a:latin typeface="Century Gothic" panose="020B0502020202020204" pitchFamily="34" charset="0"/>
              </a:rPr>
              <a:t>Environmental focus increasing, particularly amongst younger generations, so starting with them would have most impact</a:t>
            </a:r>
          </a:p>
          <a:p>
            <a:pPr marL="285750" indent="-285750">
              <a:buFont typeface="Arial" panose="020B0604020202020204" pitchFamily="34" charset="0"/>
              <a:buChar char="•"/>
            </a:pPr>
            <a:r>
              <a:rPr lang="en-US" sz="1600" dirty="0">
                <a:latin typeface="Century Gothic" panose="020B0502020202020204" pitchFamily="34" charset="0"/>
              </a:rPr>
              <a:t>Empowering for customers</a:t>
            </a:r>
          </a:p>
          <a:p>
            <a:pPr marL="285750" indent="-285750">
              <a:buFont typeface="Arial" panose="020B0604020202020204" pitchFamily="34" charset="0"/>
              <a:buChar char="•"/>
            </a:pPr>
            <a:endParaRPr lang="en-US" sz="1600" dirty="0">
              <a:latin typeface="Century Gothic" panose="020B0502020202020204" pitchFamily="34" charset="0"/>
            </a:endParaRPr>
          </a:p>
          <a:p>
            <a:pPr marL="285750" indent="-285750">
              <a:buFont typeface="Arial" panose="020B0604020202020204" pitchFamily="34" charset="0"/>
              <a:buChar char="•"/>
            </a:pPr>
            <a:endParaRPr lang="en-US" sz="1600" dirty="0">
              <a:latin typeface="Century Gothic" panose="020B0502020202020204" pitchFamily="34" charset="0"/>
            </a:endParaRP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42" name="TextBox 41">
            <a:extLst>
              <a:ext uri="{FF2B5EF4-FFF2-40B4-BE49-F238E27FC236}">
                <a16:creationId xmlns:a16="http://schemas.microsoft.com/office/drawing/2014/main" id="{3A5CC113-AF46-4D5F-96CB-CA65F11134D7}"/>
              </a:ext>
            </a:extLst>
          </p:cNvPr>
          <p:cNvSpPr txBox="1"/>
          <p:nvPr/>
        </p:nvSpPr>
        <p:spPr>
          <a:xfrm>
            <a:off x="6045200" y="3023081"/>
            <a:ext cx="4850152" cy="1323439"/>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Perceived low impact as relies on customer engagement</a:t>
            </a:r>
          </a:p>
          <a:p>
            <a:pPr marL="285750" indent="-285750">
              <a:buFont typeface="Arial" panose="020B0604020202020204" pitchFamily="34" charset="0"/>
              <a:buChar char="•"/>
            </a:pPr>
            <a:r>
              <a:rPr lang="en-US" sz="1600" dirty="0">
                <a:latin typeface="Century Gothic" panose="020B0502020202020204" pitchFamily="34" charset="0"/>
              </a:rPr>
              <a:t>Already happening but obviously not working</a:t>
            </a:r>
          </a:p>
          <a:p>
            <a:pPr marL="285750" indent="-285750">
              <a:buFont typeface="Arial" panose="020B0604020202020204" pitchFamily="34" charset="0"/>
              <a:buChar char="•"/>
            </a:pPr>
            <a:r>
              <a:rPr lang="en-US" sz="1600" dirty="0">
                <a:latin typeface="Century Gothic" panose="020B0502020202020204" pitchFamily="34" charset="0"/>
              </a:rPr>
              <a:t>Blockages too narrow a subject to focus on</a:t>
            </a:r>
            <a:endParaRPr lang="en-GB" sz="1600" dirty="0">
              <a:latin typeface="Century Gothic" panose="020B0502020202020204" pitchFamily="34" charset="0"/>
            </a:endParaRPr>
          </a:p>
        </p:txBody>
      </p:sp>
      <p:sp>
        <p:nvSpPr>
          <p:cNvPr id="27" name="Speech Bubble: Rectangle with Corners Rounded 26">
            <a:extLst>
              <a:ext uri="{FF2B5EF4-FFF2-40B4-BE49-F238E27FC236}">
                <a16:creationId xmlns:a16="http://schemas.microsoft.com/office/drawing/2014/main" id="{0E0DA952-FA32-43A6-BB55-1E95AADBB241}"/>
              </a:ext>
            </a:extLst>
          </p:cNvPr>
          <p:cNvSpPr/>
          <p:nvPr/>
        </p:nvSpPr>
        <p:spPr>
          <a:xfrm>
            <a:off x="4079776" y="724109"/>
            <a:ext cx="6106692" cy="1464231"/>
          </a:xfrm>
          <a:prstGeom prst="wedgeRoundRectCallout">
            <a:avLst>
              <a:gd name="adj1" fmla="val -38345"/>
              <a:gd name="adj2" fmla="val 72026"/>
              <a:gd name="adj3" fmla="val 16667"/>
            </a:avLst>
          </a:prstGeom>
          <a:solidFill>
            <a:schemeClr val="bg1">
              <a:lumMod val="85000"/>
            </a:schemeClr>
          </a:solidFill>
        </p:spPr>
        <p:txBody>
          <a:bodyPr wrap="square" rtlCol="0" anchor="ctr">
            <a:spAutoFit/>
          </a:bodyPr>
          <a:lstStyle/>
          <a:p>
            <a:r>
              <a:rPr lang="en-US" sz="1600" dirty="0">
                <a:latin typeface="Century Gothic" panose="020B0502020202020204" pitchFamily="34" charset="0"/>
              </a:rPr>
              <a:t>"Education is key. Using social media, </a:t>
            </a:r>
            <a:r>
              <a:rPr lang="en-US" sz="1600" dirty="0" err="1">
                <a:latin typeface="Century Gothic" panose="020B0502020202020204" pitchFamily="34" charset="0"/>
              </a:rPr>
              <a:t>flyering</a:t>
            </a:r>
            <a:r>
              <a:rPr lang="en-US" sz="1600" dirty="0">
                <a:latin typeface="Century Gothic" panose="020B0502020202020204" pitchFamily="34" charset="0"/>
              </a:rPr>
              <a:t> campaigns, etc. will educate people, but I thought a lot of the flooding was associated with rainwater […] we didn't really talk much about blockages in sewers. It's a good side addition to a long-term plan."</a:t>
            </a:r>
          </a:p>
        </p:txBody>
      </p:sp>
      <p:sp>
        <p:nvSpPr>
          <p:cNvPr id="28" name="Rectangle: Rounded Corners 27">
            <a:extLst>
              <a:ext uri="{FF2B5EF4-FFF2-40B4-BE49-F238E27FC236}">
                <a16:creationId xmlns:a16="http://schemas.microsoft.com/office/drawing/2014/main" id="{5D12A686-53E1-4DA8-890B-A427DCF5FFD2}"/>
              </a:ext>
            </a:extLst>
          </p:cNvPr>
          <p:cNvSpPr/>
          <p:nvPr/>
        </p:nvSpPr>
        <p:spPr>
          <a:xfrm>
            <a:off x="271578" y="5445224"/>
            <a:ext cx="11648843" cy="919401"/>
          </a:xfrm>
          <a:prstGeom prst="roundRect">
            <a:avLst/>
          </a:prstGeom>
          <a:solidFill>
            <a:srgbClr val="92D050"/>
          </a:solidFill>
        </p:spPr>
        <p:txBody>
          <a:bodyPr wrap="square" rtlCol="0" anchor="ctr">
            <a:spAutoFit/>
          </a:bodyPr>
          <a:lstStyle/>
          <a:p>
            <a:pPr algn="ctr"/>
            <a:r>
              <a:rPr lang="en-GB" sz="1600" b="1" dirty="0">
                <a:latin typeface="Century Gothic" panose="020B0502020202020204" pitchFamily="34" charset="0"/>
              </a:rPr>
              <a:t>Consensus: Very acceptable, supporting all other options</a:t>
            </a:r>
          </a:p>
          <a:p>
            <a:pPr algn="ctr"/>
            <a:r>
              <a:rPr lang="en-GB" sz="1600" dirty="0">
                <a:latin typeface="Century Gothic" panose="020B0502020202020204" pitchFamily="34" charset="0"/>
              </a:rPr>
              <a:t>Whilst most thought education was a positive step, many were not passionate about this option, perceiving it to be low impact and something that would support other options rather than bring about largescale change</a:t>
            </a:r>
          </a:p>
        </p:txBody>
      </p:sp>
      <p:sp>
        <p:nvSpPr>
          <p:cNvPr id="18" name="Rectangle: Rounded Corners 17">
            <a:extLst>
              <a:ext uri="{FF2B5EF4-FFF2-40B4-BE49-F238E27FC236}">
                <a16:creationId xmlns:a16="http://schemas.microsoft.com/office/drawing/2014/main" id="{12FF2C87-DCCF-46AE-9CC3-6E8229F79744}"/>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 name="Rectangle: Rounded Corners 24">
            <a:extLst>
              <a:ext uri="{FF2B5EF4-FFF2-40B4-BE49-F238E27FC236}">
                <a16:creationId xmlns:a16="http://schemas.microsoft.com/office/drawing/2014/main" id="{59C58373-B9EA-48D8-97CF-125CC880B491}"/>
              </a:ext>
            </a:extLst>
          </p:cNvPr>
          <p:cNvSpPr/>
          <p:nvPr/>
        </p:nvSpPr>
        <p:spPr>
          <a:xfrm>
            <a:off x="6231790" y="2621922"/>
            <a:ext cx="4400714"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pic>
        <p:nvPicPr>
          <p:cNvPr id="17" name="Graphic 16" descr="Leaf">
            <a:extLst>
              <a:ext uri="{FF2B5EF4-FFF2-40B4-BE49-F238E27FC236}">
                <a16:creationId xmlns:a16="http://schemas.microsoft.com/office/drawing/2014/main" id="{12B2FEB3-A80E-4247-BD59-DDE2A211E0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0130" y="2100037"/>
            <a:ext cx="687893" cy="687893"/>
          </a:xfrm>
          <a:prstGeom prst="rect">
            <a:avLst/>
          </a:prstGeom>
        </p:spPr>
      </p:pic>
      <p:pic>
        <p:nvPicPr>
          <p:cNvPr id="23" name="Graphic 22" descr="Network">
            <a:extLst>
              <a:ext uri="{FF2B5EF4-FFF2-40B4-BE49-F238E27FC236}">
                <a16:creationId xmlns:a16="http://schemas.microsoft.com/office/drawing/2014/main" id="{ABB44E9F-255B-4699-9E5B-6F5FF95475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1772" y="2869984"/>
            <a:ext cx="687893" cy="687893"/>
          </a:xfrm>
          <a:prstGeom prst="rect">
            <a:avLst/>
          </a:prstGeom>
        </p:spPr>
      </p:pic>
      <p:pic>
        <p:nvPicPr>
          <p:cNvPr id="24" name="Graphic 23" descr="Piggy Bank">
            <a:extLst>
              <a:ext uri="{FF2B5EF4-FFF2-40B4-BE49-F238E27FC236}">
                <a16:creationId xmlns:a16="http://schemas.microsoft.com/office/drawing/2014/main" id="{C46A97C3-5B1F-41FE-B239-EBE8F4E523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80100" y="594352"/>
            <a:ext cx="687893" cy="687893"/>
          </a:xfrm>
          <a:prstGeom prst="rect">
            <a:avLst/>
          </a:prstGeom>
        </p:spPr>
      </p:pic>
      <p:pic>
        <p:nvPicPr>
          <p:cNvPr id="29" name="Graphic 28" descr="Brain in head">
            <a:extLst>
              <a:ext uri="{FF2B5EF4-FFF2-40B4-BE49-F238E27FC236}">
                <a16:creationId xmlns:a16="http://schemas.microsoft.com/office/drawing/2014/main" id="{C4B4388D-E09E-441B-8D14-0633BE0A16C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80099" y="1364940"/>
            <a:ext cx="687893" cy="687893"/>
          </a:xfrm>
          <a:prstGeom prst="rect">
            <a:avLst/>
          </a:prstGeom>
        </p:spPr>
      </p:pic>
    </p:spTree>
    <p:extLst>
      <p:ext uri="{BB962C8B-B14F-4D97-AF65-F5344CB8AC3E}">
        <p14:creationId xmlns:p14="http://schemas.microsoft.com/office/powerpoint/2010/main" val="887917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10">
            <a:extLst>
              <a:ext uri="{FF2B5EF4-FFF2-40B4-BE49-F238E27FC236}">
                <a16:creationId xmlns:a16="http://schemas.microsoft.com/office/drawing/2014/main" id="{5382F17E-F8E8-4851-9EE9-8B82225EBD5F}"/>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46</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1" name="TextBox 10">
            <a:extLst>
              <a:ext uri="{FF2B5EF4-FFF2-40B4-BE49-F238E27FC236}">
                <a16:creationId xmlns:a16="http://schemas.microsoft.com/office/drawing/2014/main" id="{1DF00D42-0E58-4649-AF2D-49BDEBB220EE}"/>
              </a:ext>
            </a:extLst>
          </p:cNvPr>
          <p:cNvSpPr txBox="1"/>
          <p:nvPr/>
        </p:nvSpPr>
        <p:spPr>
          <a:xfrm>
            <a:off x="3431704" y="1159268"/>
            <a:ext cx="6146800" cy="646331"/>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chemeClr val="lt1"/>
                </a:solidFill>
                <a:effectLst/>
                <a:latin typeface="+mn-lt"/>
                <a:ea typeface="+mn-ea"/>
                <a:cs typeface="+mn-cs"/>
              </a:rPr>
              <a:t>for example by changing behaviour of grey water use separating roof run-off from foul."</a:t>
            </a:r>
          </a:p>
        </p:txBody>
      </p:sp>
      <p:pic>
        <p:nvPicPr>
          <p:cNvPr id="15" name="Picture 14">
            <a:extLst>
              <a:ext uri="{FF2B5EF4-FFF2-40B4-BE49-F238E27FC236}">
                <a16:creationId xmlns:a16="http://schemas.microsoft.com/office/drawing/2014/main" id="{C774AE59-5694-46D9-87D2-930E28D8A15E}"/>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223994" y="692696"/>
            <a:ext cx="2664000" cy="1656000"/>
          </a:xfrm>
          <a:prstGeom prst="rect">
            <a:avLst/>
          </a:prstGeom>
        </p:spPr>
      </p:pic>
      <p:sp>
        <p:nvSpPr>
          <p:cNvPr id="19" name="Rectangle 18">
            <a:extLst>
              <a:ext uri="{FF2B5EF4-FFF2-40B4-BE49-F238E27FC236}">
                <a16:creationId xmlns:a16="http://schemas.microsoft.com/office/drawing/2014/main" id="{3CA9CACB-4072-4849-8970-7EC227336B31}"/>
              </a:ext>
            </a:extLst>
          </p:cNvPr>
          <p:cNvSpPr/>
          <p:nvPr/>
        </p:nvSpPr>
        <p:spPr>
          <a:xfrm>
            <a:off x="221594" y="692696"/>
            <a:ext cx="2841294"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B0609EB1-EDF2-464E-BDBB-1E7E86E840CE}"/>
              </a:ext>
            </a:extLst>
          </p:cNvPr>
          <p:cNvSpPr txBox="1"/>
          <p:nvPr/>
        </p:nvSpPr>
        <p:spPr>
          <a:xfrm>
            <a:off x="265138" y="742231"/>
            <a:ext cx="576000" cy="576000"/>
          </a:xfrm>
          <a:prstGeom prst="ellipse">
            <a:avLst/>
          </a:prstGeom>
          <a:solidFill>
            <a:schemeClr val="bg1">
              <a:lumMod val="85000"/>
            </a:schemeClr>
          </a:solidFill>
          <a:ln w="38100">
            <a:solidFill>
              <a:srgbClr val="7F7B9A"/>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w="12700">
                  <a:solidFill>
                    <a:srgbClr val="7F7B9A"/>
                  </a:solidFill>
                  <a:prstDash val="solid"/>
                </a:ln>
                <a:pattFill prst="dkUpDiag">
                  <a:fgClr>
                    <a:srgbClr val="7F7B9A"/>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7F7B9A"/>
                  </a:solidFill>
                  <a:prstDash val="solid"/>
                </a:ln>
                <a:pattFill prst="dkUpDiag">
                  <a:fgClr>
                    <a:srgbClr val="7F7B9A"/>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K</a:t>
            </a:r>
          </a:p>
        </p:txBody>
      </p:sp>
      <p:sp>
        <p:nvSpPr>
          <p:cNvPr id="25" name="Rectangle 24">
            <a:extLst>
              <a:ext uri="{FF2B5EF4-FFF2-40B4-BE49-F238E27FC236}">
                <a16:creationId xmlns:a16="http://schemas.microsoft.com/office/drawing/2014/main" id="{DB592C28-ECAB-4FCE-9A86-33C331CA556B}"/>
              </a:ext>
            </a:extLst>
          </p:cNvPr>
          <p:cNvSpPr/>
          <p:nvPr/>
        </p:nvSpPr>
        <p:spPr>
          <a:xfrm>
            <a:off x="553460" y="1397773"/>
            <a:ext cx="2332134" cy="90973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Customer incentives to change </a:t>
            </a:r>
            <a:r>
              <a:rPr kumimoji="0" lang="en-US" sz="1700" b="1" i="0" u="none" strike="noStrike" kern="1200" cap="none" spc="0" normalizeH="0" baseline="0" noProof="0" dirty="0" err="1">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behaviour</a:t>
            </a:r>
            <a:endPar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65BA03C-3712-4102-9654-04561BDAF555}"/>
              </a:ext>
            </a:extLst>
          </p:cNvPr>
          <p:cNvSpPr txBox="1"/>
          <p:nvPr/>
        </p:nvSpPr>
        <p:spPr>
          <a:xfrm>
            <a:off x="214055" y="3023081"/>
            <a:ext cx="5665921" cy="1569660"/>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Incentives popular and attractive; tangible benefit for customers would drive adherence </a:t>
            </a:r>
          </a:p>
          <a:p>
            <a:pPr marL="285750" indent="-285750">
              <a:buFont typeface="Arial" panose="020B0604020202020204" pitchFamily="34" charset="0"/>
              <a:buChar char="•"/>
            </a:pPr>
            <a:r>
              <a:rPr lang="en-US" sz="1600" dirty="0">
                <a:latin typeface="Century Gothic" panose="020B0502020202020204" pitchFamily="34" charset="0"/>
              </a:rPr>
              <a:t>Incentives necessary to effect </a:t>
            </a:r>
            <a:r>
              <a:rPr lang="en-US" sz="1600" dirty="0" err="1">
                <a:latin typeface="Century Gothic" panose="020B0502020202020204" pitchFamily="34" charset="0"/>
              </a:rPr>
              <a:t>behaviour</a:t>
            </a:r>
            <a:r>
              <a:rPr lang="en-US" sz="1600" dirty="0">
                <a:latin typeface="Century Gothic" panose="020B0502020202020204" pitchFamily="34" charset="0"/>
              </a:rPr>
              <a:t> change</a:t>
            </a:r>
          </a:p>
          <a:p>
            <a:pPr marL="285750" indent="-285750">
              <a:buFont typeface="Arial" panose="020B0604020202020204" pitchFamily="34" charset="0"/>
              <a:buChar char="•"/>
            </a:pPr>
            <a:r>
              <a:rPr lang="en-US" sz="1600" dirty="0">
                <a:latin typeface="Century Gothic" panose="020B0502020202020204" pitchFamily="34" charset="0"/>
              </a:rPr>
              <a:t>Reduces costs to the customer</a:t>
            </a:r>
          </a:p>
          <a:p>
            <a:endParaRPr lang="en-US" sz="1600" dirty="0">
              <a:latin typeface="Century Gothic" panose="020B0502020202020204" pitchFamily="34" charset="0"/>
            </a:endParaRP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31" name="TextBox 30">
            <a:extLst>
              <a:ext uri="{FF2B5EF4-FFF2-40B4-BE49-F238E27FC236}">
                <a16:creationId xmlns:a16="http://schemas.microsoft.com/office/drawing/2014/main" id="{62B2FF1D-73FA-46A1-9707-1E21DF773BA0}"/>
              </a:ext>
            </a:extLst>
          </p:cNvPr>
          <p:cNvSpPr txBox="1"/>
          <p:nvPr/>
        </p:nvSpPr>
        <p:spPr>
          <a:xfrm>
            <a:off x="6045200" y="3023081"/>
            <a:ext cx="5379392" cy="1569660"/>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Low impact - small water savings won’t be enough to move needle on issue</a:t>
            </a:r>
          </a:p>
          <a:p>
            <a:pPr marL="285750" indent="-285750">
              <a:buFont typeface="Arial" panose="020B0604020202020204" pitchFamily="34" charset="0"/>
              <a:buChar char="•"/>
            </a:pPr>
            <a:r>
              <a:rPr lang="en-US" sz="1600" dirty="0">
                <a:latin typeface="Century Gothic" panose="020B0502020202020204" pitchFamily="34" charset="0"/>
              </a:rPr>
              <a:t>Incentives unfairly benefit privileged </a:t>
            </a:r>
          </a:p>
          <a:p>
            <a:pPr marL="285750" indent="-285750">
              <a:buFont typeface="Arial" panose="020B0604020202020204" pitchFamily="34" charset="0"/>
              <a:buChar char="•"/>
            </a:pPr>
            <a:r>
              <a:rPr lang="en-US" sz="1600" dirty="0">
                <a:latin typeface="Century Gothic" panose="020B0502020202020204" pitchFamily="34" charset="0"/>
              </a:rPr>
              <a:t>Confusion between reducing water usage and reducing waste-water</a:t>
            </a:r>
          </a:p>
          <a:p>
            <a:pPr marL="285750" indent="-285750">
              <a:buFont typeface="Arial" panose="020B0604020202020204" pitchFamily="34" charset="0"/>
              <a:buChar char="•"/>
            </a:pPr>
            <a:r>
              <a:rPr lang="en-US" sz="1600" dirty="0">
                <a:latin typeface="Century Gothic" panose="020B0502020202020204" pitchFamily="34" charset="0"/>
              </a:rPr>
              <a:t>Unfair for those already moderating water usage</a:t>
            </a:r>
            <a:endParaRPr lang="en-GB" sz="1600" dirty="0">
              <a:latin typeface="Century Gothic" panose="020B0502020202020204" pitchFamily="34" charset="0"/>
            </a:endParaRPr>
          </a:p>
        </p:txBody>
      </p:sp>
      <p:sp>
        <p:nvSpPr>
          <p:cNvPr id="27" name="Speech Bubble: Rectangle with Corners Rounded 26">
            <a:extLst>
              <a:ext uri="{FF2B5EF4-FFF2-40B4-BE49-F238E27FC236}">
                <a16:creationId xmlns:a16="http://schemas.microsoft.com/office/drawing/2014/main" id="{2440EB91-63B4-4C9F-AB34-671BE743A15B}"/>
              </a:ext>
            </a:extLst>
          </p:cNvPr>
          <p:cNvSpPr/>
          <p:nvPr/>
        </p:nvSpPr>
        <p:spPr>
          <a:xfrm>
            <a:off x="3462642" y="702777"/>
            <a:ext cx="2697902" cy="1736646"/>
          </a:xfrm>
          <a:prstGeom prst="wedgeRoundRectCallout">
            <a:avLst>
              <a:gd name="adj1" fmla="val -43237"/>
              <a:gd name="adj2" fmla="val 59823"/>
              <a:gd name="adj3" fmla="val 16667"/>
            </a:avLst>
          </a:prstGeom>
          <a:solidFill>
            <a:schemeClr val="bg1">
              <a:lumMod val="85000"/>
            </a:schemeClr>
          </a:solidFill>
        </p:spPr>
        <p:txBody>
          <a:bodyPr wrap="square" rtlCol="0" anchor="ctr">
            <a:spAutoFit/>
          </a:bodyPr>
          <a:lstStyle/>
          <a:p>
            <a:r>
              <a:rPr lang="en-US" sz="1600" dirty="0">
                <a:latin typeface="Century Gothic" panose="020B0502020202020204" pitchFamily="34" charset="0"/>
              </a:rPr>
              <a:t>“It’s like collecting Morrison’s points. People are going to do it because you get something back at the end.“</a:t>
            </a:r>
          </a:p>
        </p:txBody>
      </p:sp>
      <p:sp>
        <p:nvSpPr>
          <p:cNvPr id="28" name="Speech Bubble: Rectangle with Corners Rounded 27">
            <a:extLst>
              <a:ext uri="{FF2B5EF4-FFF2-40B4-BE49-F238E27FC236}">
                <a16:creationId xmlns:a16="http://schemas.microsoft.com/office/drawing/2014/main" id="{C512A8F1-0278-495C-970A-0A668E28D25F}"/>
              </a:ext>
            </a:extLst>
          </p:cNvPr>
          <p:cNvSpPr/>
          <p:nvPr/>
        </p:nvSpPr>
        <p:spPr>
          <a:xfrm>
            <a:off x="6469597" y="702777"/>
            <a:ext cx="4441687" cy="1736646"/>
          </a:xfrm>
          <a:prstGeom prst="wedgeRoundRectCallout">
            <a:avLst>
              <a:gd name="adj1" fmla="val -34441"/>
              <a:gd name="adj2" fmla="val 60715"/>
              <a:gd name="adj3" fmla="val 16667"/>
            </a:avLst>
          </a:prstGeom>
          <a:solidFill>
            <a:schemeClr val="bg1">
              <a:lumMod val="85000"/>
            </a:schemeClr>
          </a:solidFill>
        </p:spPr>
        <p:txBody>
          <a:bodyPr wrap="square" rtlCol="0" anchor="ctr">
            <a:spAutoFit/>
          </a:bodyPr>
          <a:lstStyle/>
          <a:p>
            <a:r>
              <a:rPr lang="en-US" sz="1600" dirty="0">
                <a:latin typeface="Century Gothic" panose="020B0502020202020204" pitchFamily="34" charset="0"/>
              </a:rPr>
              <a:t>"It would give money to those who are already more privileged with their nice gardens and their space to put their butts. Whereas the lower income people who live in flats and high rises couldn't share it, it would be unfair.“</a:t>
            </a:r>
          </a:p>
        </p:txBody>
      </p:sp>
      <p:sp>
        <p:nvSpPr>
          <p:cNvPr id="29" name="Rectangle: Rounded Corners 28">
            <a:extLst>
              <a:ext uri="{FF2B5EF4-FFF2-40B4-BE49-F238E27FC236}">
                <a16:creationId xmlns:a16="http://schemas.microsoft.com/office/drawing/2014/main" id="{3768D509-1F22-4B3D-ACB7-64F850D5DB42}"/>
              </a:ext>
            </a:extLst>
          </p:cNvPr>
          <p:cNvSpPr/>
          <p:nvPr/>
        </p:nvSpPr>
        <p:spPr>
          <a:xfrm>
            <a:off x="271578" y="5445224"/>
            <a:ext cx="11648843" cy="919401"/>
          </a:xfrm>
          <a:prstGeom prst="roundRect">
            <a:avLst/>
          </a:prstGeom>
          <a:solidFill>
            <a:srgbClr val="92D050"/>
          </a:solidFill>
        </p:spPr>
        <p:txBody>
          <a:bodyPr wrap="square" rtlCol="0" anchor="ctr">
            <a:spAutoFit/>
          </a:bodyPr>
          <a:lstStyle/>
          <a:p>
            <a:pPr algn="ctr"/>
            <a:r>
              <a:rPr lang="en-GB" sz="1600" b="1" dirty="0">
                <a:latin typeface="Century Gothic" panose="020B0502020202020204" pitchFamily="34" charset="0"/>
              </a:rPr>
              <a:t>Consensus: Very acceptable</a:t>
            </a:r>
          </a:p>
          <a:p>
            <a:pPr algn="ctr"/>
            <a:r>
              <a:rPr lang="en-GB" sz="1600" dirty="0">
                <a:latin typeface="Century Gothic" panose="020B0502020202020204" pitchFamily="34" charset="0"/>
              </a:rPr>
              <a:t>An attractive option for most, with incentives playing a key part in ensuring customer involvement in </a:t>
            </a:r>
          </a:p>
          <a:p>
            <a:pPr algn="ctr"/>
            <a:r>
              <a:rPr lang="en-GB" sz="1600" dirty="0">
                <a:latin typeface="Century Gothic" panose="020B0502020202020204" pitchFamily="34" charset="0"/>
              </a:rPr>
              <a:t>reducing waste water. Few rejecters, although concerns that impact would be low.</a:t>
            </a:r>
          </a:p>
        </p:txBody>
      </p:sp>
      <p:sp>
        <p:nvSpPr>
          <p:cNvPr id="20" name="Rectangle: Rounded Corners 19">
            <a:extLst>
              <a:ext uri="{FF2B5EF4-FFF2-40B4-BE49-F238E27FC236}">
                <a16:creationId xmlns:a16="http://schemas.microsoft.com/office/drawing/2014/main" id="{E58D42C8-73EA-416F-8ED1-D79ECF228BEB}"/>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3" name="Rectangle: Rounded Corners 22">
            <a:extLst>
              <a:ext uri="{FF2B5EF4-FFF2-40B4-BE49-F238E27FC236}">
                <a16:creationId xmlns:a16="http://schemas.microsoft.com/office/drawing/2014/main" id="{C8F8C860-DCD7-44F9-8BF9-A73C8D82EFFE}"/>
              </a:ext>
            </a:extLst>
          </p:cNvPr>
          <p:cNvSpPr/>
          <p:nvPr/>
        </p:nvSpPr>
        <p:spPr>
          <a:xfrm>
            <a:off x="6231790" y="2621922"/>
            <a:ext cx="4976778"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pic>
        <p:nvPicPr>
          <p:cNvPr id="17" name="Graphic 16" descr="Piggy Bank">
            <a:extLst>
              <a:ext uri="{FF2B5EF4-FFF2-40B4-BE49-F238E27FC236}">
                <a16:creationId xmlns:a16="http://schemas.microsoft.com/office/drawing/2014/main" id="{F8E5DEED-0DB2-4D87-8774-2B332B510D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80100" y="594352"/>
            <a:ext cx="687893" cy="687893"/>
          </a:xfrm>
          <a:prstGeom prst="rect">
            <a:avLst/>
          </a:prstGeom>
        </p:spPr>
      </p:pic>
      <p:pic>
        <p:nvPicPr>
          <p:cNvPr id="18" name="Graphic 17" descr="Brain in head">
            <a:extLst>
              <a:ext uri="{FF2B5EF4-FFF2-40B4-BE49-F238E27FC236}">
                <a16:creationId xmlns:a16="http://schemas.microsoft.com/office/drawing/2014/main" id="{93DD381F-22BF-4CDF-BECF-C221C48C1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80099" y="1364940"/>
            <a:ext cx="687893" cy="687893"/>
          </a:xfrm>
          <a:prstGeom prst="rect">
            <a:avLst/>
          </a:prstGeom>
        </p:spPr>
      </p:pic>
      <p:pic>
        <p:nvPicPr>
          <p:cNvPr id="32" name="Graphic 31" descr="Traffic cone">
            <a:extLst>
              <a:ext uri="{FF2B5EF4-FFF2-40B4-BE49-F238E27FC236}">
                <a16:creationId xmlns:a16="http://schemas.microsoft.com/office/drawing/2014/main" id="{2206723E-4FEF-4D3F-B27C-8B0CA0E1D4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80099" y="2093678"/>
            <a:ext cx="687893" cy="687893"/>
          </a:xfrm>
          <a:prstGeom prst="rect">
            <a:avLst/>
          </a:prstGeom>
        </p:spPr>
      </p:pic>
    </p:spTree>
    <p:extLst>
      <p:ext uri="{BB962C8B-B14F-4D97-AF65-F5344CB8AC3E}">
        <p14:creationId xmlns:p14="http://schemas.microsoft.com/office/powerpoint/2010/main" val="1015422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a:extLst>
              <a:ext uri="{FF2B5EF4-FFF2-40B4-BE49-F238E27FC236}">
                <a16:creationId xmlns:a16="http://schemas.microsoft.com/office/drawing/2014/main" id="{FE818E44-FEA6-4F7F-AD75-2424D476AF2D}"/>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47</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25" name="Picture 2" descr="Foul Water Drainage | Surface Water Drainage | What Is Meant By ...">
            <a:extLst>
              <a:ext uri="{FF2B5EF4-FFF2-40B4-BE49-F238E27FC236}">
                <a16:creationId xmlns:a16="http://schemas.microsoft.com/office/drawing/2014/main" id="{A206E0DF-8755-425F-A10F-57114420D66B}"/>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5267" y="692696"/>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D54DAF9-4B72-4E79-AB17-EEA57F0CFC1E}"/>
              </a:ext>
            </a:extLst>
          </p:cNvPr>
          <p:cNvSpPr/>
          <p:nvPr/>
        </p:nvSpPr>
        <p:spPr>
          <a:xfrm>
            <a:off x="222866" y="692696"/>
            <a:ext cx="2666401"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4B90A7FA-EB88-4B86-9890-E6C413005A47}"/>
              </a:ext>
            </a:extLst>
          </p:cNvPr>
          <p:cNvSpPr txBox="1"/>
          <p:nvPr/>
        </p:nvSpPr>
        <p:spPr>
          <a:xfrm>
            <a:off x="266411" y="742231"/>
            <a:ext cx="576000" cy="576000"/>
          </a:xfrm>
          <a:prstGeom prst="ellipse">
            <a:avLst/>
          </a:prstGeom>
          <a:solidFill>
            <a:schemeClr val="bg1">
              <a:lumMod val="85000"/>
            </a:schemeClr>
          </a:solidFill>
          <a:ln w="38100">
            <a:solidFill>
              <a:srgbClr val="05A6DF"/>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w="12700">
                  <a:solidFill>
                    <a:srgbClr val="05A6DF"/>
                  </a:solidFill>
                  <a:prstDash val="solid"/>
                </a:ln>
                <a:pattFill prst="dkUpDiag">
                  <a:fgClr>
                    <a:srgbClr val="05A6DF"/>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05A6DF"/>
                  </a:solidFill>
                  <a:prstDash val="solid"/>
                </a:ln>
                <a:pattFill prst="dkUpDiag">
                  <a:fgClr>
                    <a:srgbClr val="05A6DF"/>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N</a:t>
            </a:r>
          </a:p>
        </p:txBody>
      </p:sp>
      <p:sp>
        <p:nvSpPr>
          <p:cNvPr id="30" name="Rectangle 29">
            <a:extLst>
              <a:ext uri="{FF2B5EF4-FFF2-40B4-BE49-F238E27FC236}">
                <a16:creationId xmlns:a16="http://schemas.microsoft.com/office/drawing/2014/main" id="{7180FF77-A12D-4056-A52A-058EC5743297}"/>
              </a:ext>
            </a:extLst>
          </p:cNvPr>
          <p:cNvSpPr/>
          <p:nvPr/>
        </p:nvSpPr>
        <p:spPr>
          <a:xfrm>
            <a:off x="641817" y="893952"/>
            <a:ext cx="2332134" cy="146963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Separating sewer pipes so  foul water and rainwater carried in separate pipes</a:t>
            </a:r>
          </a:p>
        </p:txBody>
      </p:sp>
      <p:sp>
        <p:nvSpPr>
          <p:cNvPr id="37" name="TextBox 36">
            <a:extLst>
              <a:ext uri="{FF2B5EF4-FFF2-40B4-BE49-F238E27FC236}">
                <a16:creationId xmlns:a16="http://schemas.microsoft.com/office/drawing/2014/main" id="{D93E05E7-5B1B-492D-97DD-938225832842}"/>
              </a:ext>
            </a:extLst>
          </p:cNvPr>
          <p:cNvSpPr txBox="1"/>
          <p:nvPr/>
        </p:nvSpPr>
        <p:spPr>
          <a:xfrm>
            <a:off x="214055" y="3023081"/>
            <a:ext cx="5665921" cy="2308324"/>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The ideal solution, requiring high effort upfront but yielding the best long-term results</a:t>
            </a:r>
          </a:p>
          <a:p>
            <a:pPr marL="285750" indent="-285750">
              <a:buFont typeface="Arial" panose="020B0604020202020204" pitchFamily="34" charset="0"/>
              <a:buChar char="•"/>
            </a:pPr>
            <a:r>
              <a:rPr lang="en-US" sz="1600" dirty="0">
                <a:latin typeface="Century Gothic" panose="020B0502020202020204" pitchFamily="34" charset="0"/>
              </a:rPr>
              <a:t>Seen as a logical solution </a:t>
            </a:r>
          </a:p>
          <a:p>
            <a:pPr marL="285750" indent="-285750">
              <a:buFont typeface="Arial" panose="020B0604020202020204" pitchFamily="34" charset="0"/>
              <a:buChar char="•"/>
            </a:pPr>
            <a:r>
              <a:rPr lang="en-US" sz="1600" dirty="0">
                <a:latin typeface="Century Gothic" panose="020B0502020202020204" pitchFamily="34" charset="0"/>
              </a:rPr>
              <a:t>Strong support for construction during development of new settlements (as opposed to retrofitting)</a:t>
            </a:r>
          </a:p>
          <a:p>
            <a:pPr marL="285750" indent="-285750">
              <a:buFont typeface="Arial" panose="020B0604020202020204" pitchFamily="34" charset="0"/>
              <a:buChar char="•"/>
            </a:pPr>
            <a:r>
              <a:rPr lang="en-US" sz="1600" dirty="0">
                <a:latin typeface="Century Gothic" panose="020B0502020202020204" pitchFamily="34" charset="0"/>
              </a:rPr>
              <a:t>Environmentally friendly</a:t>
            </a:r>
          </a:p>
          <a:p>
            <a:pPr marL="285750" indent="-285750">
              <a:buFont typeface="Arial" panose="020B0604020202020204" pitchFamily="34" charset="0"/>
              <a:buChar char="•"/>
            </a:pPr>
            <a:r>
              <a:rPr lang="en-US" sz="1600" dirty="0">
                <a:latin typeface="Century Gothic" panose="020B0502020202020204" pitchFamily="34" charset="0"/>
              </a:rPr>
              <a:t>Relies on technology rather than customer input</a:t>
            </a:r>
          </a:p>
          <a:p>
            <a:pPr marL="285750" indent="-285750">
              <a:buFont typeface="Arial" panose="020B0604020202020204" pitchFamily="34" charset="0"/>
              <a:buChar char="•"/>
            </a:pPr>
            <a:r>
              <a:rPr lang="en-US" sz="1600" dirty="0">
                <a:latin typeface="Century Gothic" panose="020B0502020202020204" pitchFamily="34" charset="0"/>
              </a:rPr>
              <a:t>Cost would be recouped by more efficient operations i.e. not treating rainwater</a:t>
            </a:r>
            <a:endParaRPr lang="en-GB" sz="1600" dirty="0">
              <a:latin typeface="Century Gothic" panose="020B0502020202020204" pitchFamily="34" charset="0"/>
            </a:endParaRPr>
          </a:p>
        </p:txBody>
      </p:sp>
      <p:sp>
        <p:nvSpPr>
          <p:cNvPr id="38" name="TextBox 37">
            <a:extLst>
              <a:ext uri="{FF2B5EF4-FFF2-40B4-BE49-F238E27FC236}">
                <a16:creationId xmlns:a16="http://schemas.microsoft.com/office/drawing/2014/main" id="{245344A5-CE2A-4AA9-BC10-E5AB4B3FFDB4}"/>
              </a:ext>
            </a:extLst>
          </p:cNvPr>
          <p:cNvSpPr txBox="1"/>
          <p:nvPr/>
        </p:nvSpPr>
        <p:spPr>
          <a:xfrm>
            <a:off x="6045200" y="3023081"/>
            <a:ext cx="5196305" cy="1815882"/>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Extremely disruptive </a:t>
            </a:r>
          </a:p>
          <a:p>
            <a:pPr marL="285750" indent="-285750">
              <a:buFont typeface="Arial" panose="020B0604020202020204" pitchFamily="34" charset="0"/>
              <a:buChar char="•"/>
            </a:pPr>
            <a:r>
              <a:rPr lang="en-US" sz="1600" dirty="0">
                <a:latin typeface="Century Gothic" panose="020B0502020202020204" pitchFamily="34" charset="0"/>
              </a:rPr>
              <a:t>Costly </a:t>
            </a:r>
          </a:p>
          <a:p>
            <a:pPr marL="285750" indent="-285750">
              <a:buFont typeface="Arial" panose="020B0604020202020204" pitchFamily="34" charset="0"/>
              <a:buChar char="•"/>
            </a:pPr>
            <a:r>
              <a:rPr lang="en-US" sz="1600" dirty="0">
                <a:latin typeface="Century Gothic" panose="020B0502020202020204" pitchFamily="34" charset="0"/>
              </a:rPr>
              <a:t>Time consuming and a lot of work to implement</a:t>
            </a:r>
          </a:p>
          <a:p>
            <a:pPr marL="285750" indent="-285750">
              <a:buFont typeface="Arial" panose="020B0604020202020204" pitchFamily="34" charset="0"/>
              <a:buChar char="•"/>
            </a:pPr>
            <a:r>
              <a:rPr lang="en-US" sz="1600" dirty="0">
                <a:latin typeface="Century Gothic" panose="020B0502020202020204" pitchFamily="34" charset="0"/>
              </a:rPr>
              <a:t>Not feasible to replace the entire network</a:t>
            </a:r>
          </a:p>
          <a:p>
            <a:pPr marL="285750" indent="-285750">
              <a:buFont typeface="Arial" panose="020B0604020202020204" pitchFamily="34" charset="0"/>
              <a:buChar char="•"/>
            </a:pPr>
            <a:r>
              <a:rPr lang="en-US" sz="1600" dirty="0">
                <a:latin typeface="Century Gothic" panose="020B0502020202020204" pitchFamily="34" charset="0"/>
              </a:rPr>
              <a:t>Risk of chemicals entering grey water is unnerving – requires education of customers</a:t>
            </a:r>
          </a:p>
          <a:p>
            <a:pPr marL="285750" indent="-285750">
              <a:buFont typeface="Arial" panose="020B0604020202020204" pitchFamily="34" charset="0"/>
              <a:buChar char="•"/>
            </a:pPr>
            <a:r>
              <a:rPr lang="en-US" sz="1600" dirty="0">
                <a:latin typeface="Century Gothic" panose="020B0502020202020204" pitchFamily="34" charset="0"/>
              </a:rPr>
              <a:t>Potential environmental impact from work</a:t>
            </a:r>
          </a:p>
        </p:txBody>
      </p:sp>
      <p:sp>
        <p:nvSpPr>
          <p:cNvPr id="23" name="Speech Bubble: Rectangle with Corners Rounded 22">
            <a:extLst>
              <a:ext uri="{FF2B5EF4-FFF2-40B4-BE49-F238E27FC236}">
                <a16:creationId xmlns:a16="http://schemas.microsoft.com/office/drawing/2014/main" id="{5B713139-07D8-429E-8E34-6862065986D0}"/>
              </a:ext>
            </a:extLst>
          </p:cNvPr>
          <p:cNvSpPr/>
          <p:nvPr/>
        </p:nvSpPr>
        <p:spPr>
          <a:xfrm>
            <a:off x="3362996" y="1080458"/>
            <a:ext cx="3850076" cy="919401"/>
          </a:xfrm>
          <a:prstGeom prst="wedgeRoundRectCallout">
            <a:avLst>
              <a:gd name="adj1" fmla="val -34740"/>
              <a:gd name="adj2" fmla="val 76064"/>
              <a:gd name="adj3" fmla="val 16667"/>
            </a:avLst>
          </a:prstGeom>
          <a:solidFill>
            <a:schemeClr val="bg1">
              <a:lumMod val="85000"/>
            </a:schemeClr>
          </a:solidFill>
        </p:spPr>
        <p:txBody>
          <a:bodyPr wrap="square" rtlCol="0" anchor="ctr">
            <a:spAutoFit/>
          </a:bodyPr>
          <a:lstStyle/>
          <a:p>
            <a:r>
              <a:rPr lang="en-US" sz="1600" dirty="0">
                <a:latin typeface="Century Gothic" panose="020B0502020202020204" pitchFamily="34" charset="0"/>
              </a:rPr>
              <a:t>'It's a must. This is the next evolution of how drainage should work - it should just be taken.”</a:t>
            </a:r>
          </a:p>
        </p:txBody>
      </p:sp>
      <p:sp>
        <p:nvSpPr>
          <p:cNvPr id="26" name="Speech Bubble: Rectangle with Corners Rounded 25">
            <a:extLst>
              <a:ext uri="{FF2B5EF4-FFF2-40B4-BE49-F238E27FC236}">
                <a16:creationId xmlns:a16="http://schemas.microsoft.com/office/drawing/2014/main" id="{466961F8-3423-426F-8CFE-0112518503C4}"/>
              </a:ext>
            </a:extLst>
          </p:cNvPr>
          <p:cNvSpPr/>
          <p:nvPr/>
        </p:nvSpPr>
        <p:spPr>
          <a:xfrm>
            <a:off x="7446909" y="1004678"/>
            <a:ext cx="3257603" cy="1191816"/>
          </a:xfrm>
          <a:prstGeom prst="wedgeRoundRectCallout">
            <a:avLst>
              <a:gd name="adj1" fmla="val -34169"/>
              <a:gd name="adj2" fmla="val 70181"/>
              <a:gd name="adj3" fmla="val 16667"/>
            </a:avLst>
          </a:prstGeom>
          <a:solidFill>
            <a:schemeClr val="bg1">
              <a:lumMod val="85000"/>
            </a:schemeClr>
          </a:solidFill>
        </p:spPr>
        <p:txBody>
          <a:bodyPr wrap="square" rtlCol="0" anchor="ctr">
            <a:spAutoFit/>
          </a:bodyPr>
          <a:lstStyle/>
          <a:p>
            <a:r>
              <a:rPr lang="en-US" sz="1600" dirty="0">
                <a:latin typeface="Century Gothic" panose="020B0502020202020204" pitchFamily="34" charset="0"/>
              </a:rPr>
              <a:t>"I like the thought of it being more economical, but it's going back to the thought of digging up the roads."</a:t>
            </a:r>
          </a:p>
        </p:txBody>
      </p:sp>
      <p:sp>
        <p:nvSpPr>
          <p:cNvPr id="28" name="Rectangle: Rounded Corners 27">
            <a:extLst>
              <a:ext uri="{FF2B5EF4-FFF2-40B4-BE49-F238E27FC236}">
                <a16:creationId xmlns:a16="http://schemas.microsoft.com/office/drawing/2014/main" id="{EC2688FC-0DCF-4539-9822-93DDC06D3EDD}"/>
              </a:ext>
            </a:extLst>
          </p:cNvPr>
          <p:cNvSpPr/>
          <p:nvPr/>
        </p:nvSpPr>
        <p:spPr>
          <a:xfrm>
            <a:off x="271578" y="5461927"/>
            <a:ext cx="11648843" cy="919401"/>
          </a:xfrm>
          <a:prstGeom prst="roundRect">
            <a:avLst/>
          </a:prstGeom>
          <a:solidFill>
            <a:srgbClr val="92D050"/>
          </a:solidFill>
        </p:spPr>
        <p:txBody>
          <a:bodyPr wrap="square" rtlCol="0" anchor="ctr">
            <a:spAutoFit/>
          </a:bodyPr>
          <a:lstStyle/>
          <a:p>
            <a:pPr algn="ctr"/>
            <a:r>
              <a:rPr lang="en-GB" sz="1600" b="1" dirty="0">
                <a:latin typeface="Century Gothic" panose="020B0502020202020204" pitchFamily="34" charset="0"/>
              </a:rPr>
              <a:t>Consensus: Very acceptable, although time / cost required to implement reduces appeal</a:t>
            </a:r>
          </a:p>
          <a:p>
            <a:pPr algn="ctr"/>
            <a:r>
              <a:rPr lang="en-GB" sz="1600" dirty="0">
                <a:latin typeface="Century Gothic" panose="020B0502020202020204" pitchFamily="34" charset="0"/>
              </a:rPr>
              <a:t>Although this was seen as an ideal measure to manage drainage and wastewater in the long-term, the anticipated cost and disruption of installing the new pipes is seen as a challenge.</a:t>
            </a:r>
            <a:endParaRPr lang="en-US" sz="1600" dirty="0">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231B4937-6345-4B70-B42D-68FD48E2971A}"/>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E1C4FC18-A27A-45B1-8E83-5FFD70ED6C3D}"/>
              </a:ext>
            </a:extLst>
          </p:cNvPr>
          <p:cNvSpPr/>
          <p:nvPr/>
        </p:nvSpPr>
        <p:spPr>
          <a:xfrm>
            <a:off x="6095999" y="2621922"/>
            <a:ext cx="5040561" cy="34155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pic>
        <p:nvPicPr>
          <p:cNvPr id="17" name="Graphic 16" descr="Trophy">
            <a:extLst>
              <a:ext uri="{FF2B5EF4-FFF2-40B4-BE49-F238E27FC236}">
                <a16:creationId xmlns:a16="http://schemas.microsoft.com/office/drawing/2014/main" id="{A594EA44-60F2-43AC-BA2B-0C60415C30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12763" y="1329476"/>
            <a:ext cx="687893" cy="687893"/>
          </a:xfrm>
          <a:prstGeom prst="rect">
            <a:avLst/>
          </a:prstGeom>
        </p:spPr>
      </p:pic>
      <p:pic>
        <p:nvPicPr>
          <p:cNvPr id="18" name="Graphic 17" descr="Bullseye">
            <a:extLst>
              <a:ext uri="{FF2B5EF4-FFF2-40B4-BE49-F238E27FC236}">
                <a16:creationId xmlns:a16="http://schemas.microsoft.com/office/drawing/2014/main" id="{E9DAB1BD-8046-4AE1-B7B8-5BF7FFF01F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12763" y="1968783"/>
            <a:ext cx="687893" cy="687893"/>
          </a:xfrm>
          <a:prstGeom prst="rect">
            <a:avLst/>
          </a:prstGeom>
        </p:spPr>
      </p:pic>
      <p:pic>
        <p:nvPicPr>
          <p:cNvPr id="24" name="Picture 23" descr="A close up of a logo&#10;&#10;Description automatically generated">
            <a:extLst>
              <a:ext uri="{FF2B5EF4-FFF2-40B4-BE49-F238E27FC236}">
                <a16:creationId xmlns:a16="http://schemas.microsoft.com/office/drawing/2014/main" id="{09CD679D-68EC-4539-84D7-F4AAFAAE655E}"/>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b="13365"/>
          <a:stretch/>
        </p:blipFill>
        <p:spPr>
          <a:xfrm>
            <a:off x="11312763" y="636275"/>
            <a:ext cx="687893" cy="598901"/>
          </a:xfrm>
          <a:prstGeom prst="rect">
            <a:avLst/>
          </a:prstGeom>
        </p:spPr>
      </p:pic>
    </p:spTree>
    <p:extLst>
      <p:ext uri="{BB962C8B-B14F-4D97-AF65-F5344CB8AC3E}">
        <p14:creationId xmlns:p14="http://schemas.microsoft.com/office/powerpoint/2010/main" val="3496424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10">
            <a:extLst>
              <a:ext uri="{FF2B5EF4-FFF2-40B4-BE49-F238E27FC236}">
                <a16:creationId xmlns:a16="http://schemas.microsoft.com/office/drawing/2014/main" id="{4C0FE3C9-0BDC-49EF-9F71-1BB58B532933}"/>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48</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32" name="Picture 2" descr="Flooded Football Pitch | Flooded football pitches on Birstal… | Flickr">
            <a:extLst>
              <a:ext uri="{FF2B5EF4-FFF2-40B4-BE49-F238E27FC236}">
                <a16:creationId xmlns:a16="http://schemas.microsoft.com/office/drawing/2014/main" id="{5F2D55B3-FAD2-4A84-AAE9-0A58A877C159}"/>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088" y="692696"/>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8CA44235-463C-4D26-8CF6-D15AEA1EB418}"/>
              </a:ext>
            </a:extLst>
          </p:cNvPr>
          <p:cNvSpPr/>
          <p:nvPr/>
        </p:nvSpPr>
        <p:spPr>
          <a:xfrm>
            <a:off x="117269" y="692696"/>
            <a:ext cx="2753672"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50CE9AEE-DC0A-4ECE-B3B9-F900CEAB1094}"/>
              </a:ext>
            </a:extLst>
          </p:cNvPr>
          <p:cNvSpPr txBox="1"/>
          <p:nvPr/>
        </p:nvSpPr>
        <p:spPr>
          <a:xfrm>
            <a:off x="202236" y="742231"/>
            <a:ext cx="576000" cy="576000"/>
          </a:xfrm>
          <a:prstGeom prst="ellipse">
            <a:avLst/>
          </a:prstGeom>
          <a:solidFill>
            <a:schemeClr val="bg1">
              <a:lumMod val="85000"/>
            </a:schemeClr>
          </a:solidFill>
          <a:ln w="38100">
            <a:solidFill>
              <a:srgbClr val="F1AE27"/>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F1AE27"/>
                  </a:solidFill>
                  <a:prstDash val="solid"/>
                </a:ln>
                <a:pattFill prst="dkUpDiag">
                  <a:fgClr>
                    <a:srgbClr val="F1AE27"/>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P</a:t>
            </a:r>
          </a:p>
        </p:txBody>
      </p:sp>
      <p:sp>
        <p:nvSpPr>
          <p:cNvPr id="41" name="Rectangle 40">
            <a:extLst>
              <a:ext uri="{FF2B5EF4-FFF2-40B4-BE49-F238E27FC236}">
                <a16:creationId xmlns:a16="http://schemas.microsoft.com/office/drawing/2014/main" id="{6B50D710-DA2A-45AC-93AF-14DEA86754FA}"/>
              </a:ext>
            </a:extLst>
          </p:cNvPr>
          <p:cNvSpPr/>
          <p:nvPr/>
        </p:nvSpPr>
        <p:spPr>
          <a:xfrm>
            <a:off x="637542" y="626336"/>
            <a:ext cx="2332134" cy="174958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5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Creating natural wetlands to store flood water during peak rainfall seasons (once foul water separated)</a:t>
            </a:r>
          </a:p>
        </p:txBody>
      </p:sp>
      <p:sp>
        <p:nvSpPr>
          <p:cNvPr id="48" name="TextBox 47">
            <a:extLst>
              <a:ext uri="{FF2B5EF4-FFF2-40B4-BE49-F238E27FC236}">
                <a16:creationId xmlns:a16="http://schemas.microsoft.com/office/drawing/2014/main" id="{4963E3BE-4419-4E1B-98B2-B73588E91DFE}"/>
              </a:ext>
            </a:extLst>
          </p:cNvPr>
          <p:cNvSpPr txBox="1"/>
          <p:nvPr/>
        </p:nvSpPr>
        <p:spPr>
          <a:xfrm>
            <a:off x="214055" y="2976587"/>
            <a:ext cx="5665921" cy="1569660"/>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Natural solution</a:t>
            </a:r>
          </a:p>
          <a:p>
            <a:pPr marL="285750" indent="-285750">
              <a:buFont typeface="Arial" panose="020B0604020202020204" pitchFamily="34" charset="0"/>
              <a:buChar char="•"/>
            </a:pPr>
            <a:r>
              <a:rPr lang="en-US" sz="1600" dirty="0">
                <a:latin typeface="Century Gothic" panose="020B0502020202020204" pitchFamily="34" charset="0"/>
              </a:rPr>
              <a:t>Quick, cheap and simple to implement</a:t>
            </a:r>
          </a:p>
          <a:p>
            <a:pPr marL="285750" indent="-285750">
              <a:buFont typeface="Arial" panose="020B0604020202020204" pitchFamily="34" charset="0"/>
              <a:buChar char="•"/>
            </a:pPr>
            <a:r>
              <a:rPr lang="en-US" sz="1600" dirty="0">
                <a:latin typeface="Century Gothic" panose="020B0502020202020204" pitchFamily="34" charset="0"/>
              </a:rPr>
              <a:t>Creates new environments for wildlife</a:t>
            </a:r>
          </a:p>
          <a:p>
            <a:pPr marL="285750" indent="-285750">
              <a:buFont typeface="Arial" panose="020B0604020202020204" pitchFamily="34" charset="0"/>
              <a:buChar char="•"/>
            </a:pPr>
            <a:r>
              <a:rPr lang="en-US" sz="1600" dirty="0">
                <a:latin typeface="Century Gothic" panose="020B0502020202020204" pitchFamily="34" charset="0"/>
              </a:rPr>
              <a:t>No major disruption</a:t>
            </a:r>
          </a:p>
          <a:p>
            <a:pPr marL="285750" indent="-285750">
              <a:buFont typeface="Arial" panose="020B0604020202020204" pitchFamily="34" charset="0"/>
              <a:buChar char="•"/>
            </a:pPr>
            <a:r>
              <a:rPr lang="en-US" sz="1600" dirty="0">
                <a:latin typeface="Century Gothic" panose="020B0502020202020204" pitchFamily="34" charset="0"/>
              </a:rPr>
              <a:t>Prevents building on natural flood plains</a:t>
            </a:r>
          </a:p>
          <a:p>
            <a:pPr marL="285750" indent="-285750">
              <a:buFont typeface="Arial" panose="020B0604020202020204" pitchFamily="34" charset="0"/>
              <a:buChar char="•"/>
            </a:pPr>
            <a:r>
              <a:rPr lang="en-US" sz="1600" dirty="0">
                <a:latin typeface="Century Gothic" panose="020B0502020202020204" pitchFamily="34" charset="0"/>
              </a:rPr>
              <a:t>Perception many areas in Wales are suitable</a:t>
            </a:r>
          </a:p>
        </p:txBody>
      </p:sp>
      <p:sp>
        <p:nvSpPr>
          <p:cNvPr id="49" name="TextBox 48">
            <a:extLst>
              <a:ext uri="{FF2B5EF4-FFF2-40B4-BE49-F238E27FC236}">
                <a16:creationId xmlns:a16="http://schemas.microsoft.com/office/drawing/2014/main" id="{50E62715-1820-44D4-ABA9-CA4254C4262B}"/>
              </a:ext>
            </a:extLst>
          </p:cNvPr>
          <p:cNvSpPr txBox="1"/>
          <p:nvPr/>
        </p:nvSpPr>
        <p:spPr>
          <a:xfrm>
            <a:off x="6045200" y="2976587"/>
            <a:ext cx="6146800" cy="830997"/>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Don't want to prevent usage of leisure facilities</a:t>
            </a:r>
          </a:p>
          <a:p>
            <a:pPr marL="285750" indent="-285750">
              <a:buFont typeface="Arial" panose="020B0604020202020204" pitchFamily="34" charset="0"/>
              <a:buChar char="•"/>
            </a:pPr>
            <a:r>
              <a:rPr lang="en-US" sz="1600" dirty="0">
                <a:latin typeface="Century Gothic" panose="020B0502020202020204" pitchFamily="34" charset="0"/>
              </a:rPr>
              <a:t>Uses land which could be used for homes</a:t>
            </a:r>
          </a:p>
          <a:p>
            <a:pPr marL="285750" indent="-285750">
              <a:buFont typeface="Arial" panose="020B0604020202020204" pitchFamily="34" charset="0"/>
              <a:buChar char="•"/>
            </a:pPr>
            <a:r>
              <a:rPr lang="en-US" sz="1600" dirty="0">
                <a:latin typeface="Century Gothic" panose="020B0502020202020204" pitchFamily="34" charset="0"/>
              </a:rPr>
              <a:t>Doesn’t address root cause of flooding</a:t>
            </a:r>
          </a:p>
        </p:txBody>
      </p:sp>
      <p:sp>
        <p:nvSpPr>
          <p:cNvPr id="25" name="Speech Bubble: Rectangle with Corners Rounded 24">
            <a:extLst>
              <a:ext uri="{FF2B5EF4-FFF2-40B4-BE49-F238E27FC236}">
                <a16:creationId xmlns:a16="http://schemas.microsoft.com/office/drawing/2014/main" id="{0374095F-E938-4628-8589-B2DE314ED214}"/>
              </a:ext>
            </a:extLst>
          </p:cNvPr>
          <p:cNvSpPr/>
          <p:nvPr/>
        </p:nvSpPr>
        <p:spPr>
          <a:xfrm>
            <a:off x="3772834" y="1412869"/>
            <a:ext cx="4544731" cy="646986"/>
          </a:xfrm>
          <a:prstGeom prst="wedgeRoundRectCallout">
            <a:avLst>
              <a:gd name="adj1" fmla="val -44705"/>
              <a:gd name="adj2" fmla="val 127122"/>
              <a:gd name="adj3" fmla="val 16667"/>
            </a:avLst>
          </a:prstGeom>
          <a:solidFill>
            <a:schemeClr val="bg1">
              <a:lumMod val="85000"/>
            </a:schemeClr>
          </a:solidFill>
        </p:spPr>
        <p:txBody>
          <a:bodyPr wrap="square" rtlCol="0" anchor="ctr">
            <a:spAutoFit/>
          </a:bodyPr>
          <a:lstStyle/>
          <a:p>
            <a:r>
              <a:rPr lang="en-US" sz="1600" dirty="0">
                <a:latin typeface="Century Gothic" panose="020B0502020202020204" pitchFamily="34" charset="0"/>
              </a:rPr>
              <a:t>“It’s good because it stops building in flood plains.”</a:t>
            </a:r>
            <a:endParaRPr lang="en-GB" sz="1600" dirty="0">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5B23F484-E55C-460E-B5D0-3B10A369EBED}"/>
              </a:ext>
            </a:extLst>
          </p:cNvPr>
          <p:cNvSpPr/>
          <p:nvPr/>
        </p:nvSpPr>
        <p:spPr>
          <a:xfrm>
            <a:off x="271578" y="5393665"/>
            <a:ext cx="11648843" cy="919401"/>
          </a:xfrm>
          <a:prstGeom prst="roundRect">
            <a:avLst/>
          </a:prstGeom>
          <a:solidFill>
            <a:srgbClr val="92D050"/>
          </a:solidFill>
        </p:spPr>
        <p:txBody>
          <a:bodyPr wrap="square" rtlCol="0" anchor="ctr">
            <a:spAutoFit/>
          </a:bodyPr>
          <a:lstStyle/>
          <a:p>
            <a:pPr algn="ctr"/>
            <a:r>
              <a:rPr lang="en-GB" sz="1600" b="1" dirty="0">
                <a:latin typeface="Century Gothic" panose="020B0502020202020204" pitchFamily="34" charset="0"/>
              </a:rPr>
              <a:t>Consensus: Very acceptable as part of a wider range of options (and foul water separated)</a:t>
            </a:r>
          </a:p>
          <a:p>
            <a:pPr algn="ctr"/>
            <a:r>
              <a:rPr lang="en-GB" sz="1600" dirty="0">
                <a:latin typeface="Century Gothic" panose="020B0502020202020204" pitchFamily="34" charset="0"/>
              </a:rPr>
              <a:t>Although not a stand-alone solution, the separated option (option F) appealed as a natural solution that is quick, simple and easy to implement – but only if foul water has been separated.</a:t>
            </a:r>
          </a:p>
        </p:txBody>
      </p:sp>
      <p:sp>
        <p:nvSpPr>
          <p:cNvPr id="18" name="Rectangle: Rounded Corners 17">
            <a:extLst>
              <a:ext uri="{FF2B5EF4-FFF2-40B4-BE49-F238E27FC236}">
                <a16:creationId xmlns:a16="http://schemas.microsoft.com/office/drawing/2014/main" id="{7639952E-2271-45FB-A8F8-AF79FFCEE7E1}"/>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3" name="Rectangle: Rounded Corners 22">
            <a:extLst>
              <a:ext uri="{FF2B5EF4-FFF2-40B4-BE49-F238E27FC236}">
                <a16:creationId xmlns:a16="http://schemas.microsoft.com/office/drawing/2014/main" id="{C4F71193-5C0C-4F82-A1D2-9117B3F780F3}"/>
              </a:ext>
            </a:extLst>
          </p:cNvPr>
          <p:cNvSpPr/>
          <p:nvPr/>
        </p:nvSpPr>
        <p:spPr>
          <a:xfrm>
            <a:off x="6231790" y="2621922"/>
            <a:ext cx="4760754" cy="354665"/>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sp>
        <p:nvSpPr>
          <p:cNvPr id="34" name="Rectangle 33">
            <a:extLst>
              <a:ext uri="{FF2B5EF4-FFF2-40B4-BE49-F238E27FC236}">
                <a16:creationId xmlns:a16="http://schemas.microsoft.com/office/drawing/2014/main" id="{8672965E-7B22-4507-9616-3D4076AEBA6D}"/>
              </a:ext>
            </a:extLst>
          </p:cNvPr>
          <p:cNvSpPr/>
          <p:nvPr/>
        </p:nvSpPr>
        <p:spPr>
          <a:xfrm>
            <a:off x="2853093" y="625943"/>
            <a:ext cx="7275356" cy="61395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50" b="1"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NB. This was tested as part of a pair – responses to the separated option (option F) are included on a separate slide.</a:t>
            </a:r>
          </a:p>
        </p:txBody>
      </p:sp>
      <p:pic>
        <p:nvPicPr>
          <p:cNvPr id="16" name="Graphic 15" descr="Leaf">
            <a:extLst>
              <a:ext uri="{FF2B5EF4-FFF2-40B4-BE49-F238E27FC236}">
                <a16:creationId xmlns:a16="http://schemas.microsoft.com/office/drawing/2014/main" id="{06318666-2A15-4F5B-AEAE-814D9001B1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1314" y="1983024"/>
            <a:ext cx="687893" cy="687893"/>
          </a:xfrm>
          <a:prstGeom prst="rect">
            <a:avLst/>
          </a:prstGeom>
        </p:spPr>
      </p:pic>
      <p:pic>
        <p:nvPicPr>
          <p:cNvPr id="17" name="Graphic 16" descr="Piggy Bank">
            <a:extLst>
              <a:ext uri="{FF2B5EF4-FFF2-40B4-BE49-F238E27FC236}">
                <a16:creationId xmlns:a16="http://schemas.microsoft.com/office/drawing/2014/main" id="{07C1000C-6A69-41A3-A88F-3E4FDA7EF8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12763" y="1324151"/>
            <a:ext cx="687893" cy="687893"/>
          </a:xfrm>
          <a:prstGeom prst="rect">
            <a:avLst/>
          </a:prstGeom>
        </p:spPr>
      </p:pic>
      <p:pic>
        <p:nvPicPr>
          <p:cNvPr id="19" name="Graphic 18" descr="Traffic cone">
            <a:extLst>
              <a:ext uri="{FF2B5EF4-FFF2-40B4-BE49-F238E27FC236}">
                <a16:creationId xmlns:a16="http://schemas.microsoft.com/office/drawing/2014/main" id="{BE445D33-F42A-405F-A9EB-A1BD8E4720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78066" y="665278"/>
            <a:ext cx="687893" cy="687893"/>
          </a:xfrm>
          <a:prstGeom prst="rect">
            <a:avLst/>
          </a:prstGeom>
        </p:spPr>
      </p:pic>
    </p:spTree>
    <p:extLst>
      <p:ext uri="{BB962C8B-B14F-4D97-AF65-F5344CB8AC3E}">
        <p14:creationId xmlns:p14="http://schemas.microsoft.com/office/powerpoint/2010/main" val="40006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24BA9E3-7C29-463E-AB99-2FE3734D8BA6}"/>
              </a:ext>
            </a:extLst>
          </p:cNvPr>
          <p:cNvSpPr/>
          <p:nvPr/>
        </p:nvSpPr>
        <p:spPr>
          <a:xfrm>
            <a:off x="0" y="1"/>
            <a:ext cx="12192000" cy="6858000"/>
          </a:xfrm>
          <a:prstGeom prst="rect">
            <a:avLst/>
          </a:prstGeom>
          <a:solidFill>
            <a:schemeClr val="accent2">
              <a:alpha val="18824"/>
            </a:schemeClr>
          </a:solidFill>
        </p:spPr>
        <p:txBody>
          <a:bodyPr wrap="square" rtlCol="0" anchor="ctr">
            <a:noAutofit/>
          </a:bodyPr>
          <a:lstStyle/>
          <a:p>
            <a:pPr algn="l"/>
            <a:endParaRPr lang="en-GB" sz="1600" b="1" dirty="0">
              <a:latin typeface="Century Gothic" panose="020B0502020202020204" pitchFamily="34" charset="0"/>
            </a:endParaRPr>
          </a:p>
        </p:txBody>
      </p:sp>
      <p:sp>
        <p:nvSpPr>
          <p:cNvPr id="23" name="AutoShape 10">
            <a:extLst>
              <a:ext uri="{FF2B5EF4-FFF2-40B4-BE49-F238E27FC236}">
                <a16:creationId xmlns:a16="http://schemas.microsoft.com/office/drawing/2014/main" id="{49942E2D-F1B8-4783-B573-92FF4EEA7625}"/>
              </a:ext>
            </a:extLst>
          </p:cNvPr>
          <p:cNvSpPr>
            <a:spLocks noChangeArrowheads="1"/>
          </p:cNvSpPr>
          <p:nvPr/>
        </p:nvSpPr>
        <p:spPr bwMode="auto">
          <a:xfrm>
            <a:off x="0" y="-19645"/>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Acceptability of specific individual options</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49</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8" name="Rectangle: Rounded Corners 7">
            <a:extLst>
              <a:ext uri="{FF2B5EF4-FFF2-40B4-BE49-F238E27FC236}">
                <a16:creationId xmlns:a16="http://schemas.microsoft.com/office/drawing/2014/main" id="{E35CB5C8-09E3-4441-84C5-E4B633300E0E}"/>
              </a:ext>
            </a:extLst>
          </p:cNvPr>
          <p:cNvSpPr/>
          <p:nvPr/>
        </p:nvSpPr>
        <p:spPr>
          <a:xfrm>
            <a:off x="3581362" y="2420888"/>
            <a:ext cx="5136845" cy="648072"/>
          </a:xfrm>
          <a:prstGeom prst="roundRect">
            <a:avLst/>
          </a:prstGeom>
          <a:solidFill>
            <a:schemeClr val="accent2"/>
          </a:solidFill>
        </p:spPr>
        <p:txBody>
          <a:bodyPr wrap="square" rtlCol="0" anchor="ctr">
            <a:noAutofit/>
          </a:bodyPr>
          <a:lstStyle/>
          <a:p>
            <a:pPr algn="ctr"/>
            <a:r>
              <a:rPr lang="en-GB" sz="2000" b="1" dirty="0">
                <a:solidFill>
                  <a:srgbClr val="FFFFFF"/>
                </a:solidFill>
                <a:latin typeface="Century Gothic" panose="020B0502020202020204" pitchFamily="34" charset="0"/>
              </a:rPr>
              <a:t>Moderately acceptable solutions</a:t>
            </a:r>
            <a:endParaRPr lang="en-GB" sz="2000" dirty="0">
              <a:solidFill>
                <a:srgbClr val="FFFFFF"/>
              </a:solidFill>
              <a:latin typeface="Century Gothic" panose="020B0502020202020204" pitchFamily="34" charset="0"/>
            </a:endParaRPr>
          </a:p>
        </p:txBody>
      </p:sp>
      <p:sp>
        <p:nvSpPr>
          <p:cNvPr id="51" name="Rectangle 50">
            <a:extLst>
              <a:ext uri="{FF2B5EF4-FFF2-40B4-BE49-F238E27FC236}">
                <a16:creationId xmlns:a16="http://schemas.microsoft.com/office/drawing/2014/main" id="{3E3EB4A3-7520-460C-BFD6-A88303E41CCF}"/>
              </a:ext>
            </a:extLst>
          </p:cNvPr>
          <p:cNvSpPr/>
          <p:nvPr/>
        </p:nvSpPr>
        <p:spPr>
          <a:xfrm>
            <a:off x="3569183" y="3036378"/>
            <a:ext cx="5136845" cy="1040694"/>
          </a:xfrm>
          <a:prstGeom prst="rect">
            <a:avLst/>
          </a:prstGeom>
          <a:noFill/>
        </p:spPr>
        <p:txBody>
          <a:bodyPr wrap="square" rtlCol="0" anchor="ctr">
            <a:noAutofit/>
          </a:bodyPr>
          <a:lstStyle/>
          <a:p>
            <a:pPr algn="ctr"/>
            <a:r>
              <a:rPr lang="en-GB" i="1" dirty="0">
                <a:solidFill>
                  <a:sysClr val="windowText" lastClr="000000"/>
                </a:solidFill>
                <a:latin typeface="Century Gothic" panose="020B0502020202020204" pitchFamily="34" charset="0"/>
              </a:rPr>
              <a:t>Customers are divided on these – while some are positive, others strongly dislike each option.</a:t>
            </a:r>
          </a:p>
        </p:txBody>
      </p:sp>
      <p:sp>
        <p:nvSpPr>
          <p:cNvPr id="9" name="Rectangle: Rounded Corners 8">
            <a:extLst>
              <a:ext uri="{FF2B5EF4-FFF2-40B4-BE49-F238E27FC236}">
                <a16:creationId xmlns:a16="http://schemas.microsoft.com/office/drawing/2014/main" id="{F2882E45-7C97-49E2-873E-3EE914503159}"/>
              </a:ext>
            </a:extLst>
          </p:cNvPr>
          <p:cNvSpPr/>
          <p:nvPr/>
        </p:nvSpPr>
        <p:spPr>
          <a:xfrm>
            <a:off x="1127448" y="5100255"/>
            <a:ext cx="10873208" cy="1321567"/>
          </a:xfrm>
          <a:prstGeom prst="roundRect">
            <a:avLst/>
          </a:prstGeom>
          <a:solidFill>
            <a:schemeClr val="accent2">
              <a:lumMod val="60000"/>
              <a:lumOff val="40000"/>
            </a:schemeClr>
          </a:solidFill>
        </p:spPr>
        <p:txBody>
          <a:bodyPr wrap="square" rtlCol="0" anchor="ctr">
            <a:noAutofit/>
          </a:bodyPr>
          <a:lstStyle/>
          <a:p>
            <a:pPr algn="ctr"/>
            <a:r>
              <a:rPr lang="en-GB" sz="1600" b="1" dirty="0">
                <a:latin typeface="Century Gothic" panose="020B0502020202020204" pitchFamily="34" charset="0"/>
              </a:rPr>
              <a:t>Methodological consideration</a:t>
            </a:r>
          </a:p>
          <a:p>
            <a:r>
              <a:rPr lang="en-GB" sz="1600" dirty="0">
                <a:latin typeface="Century Gothic" panose="020B0502020202020204" pitchFamily="34" charset="0"/>
              </a:rPr>
              <a:t>We intentionally excluded references to cost from the stimulus materials. However, cost-effectiveness repeatedly emerged as a key priority for customers and some made assumptions (which may be incorrect) about the relative cost-effectiveness of different investment options. Further research is required to understand how customer preferences change once cost is included.</a:t>
            </a:r>
            <a:endParaRPr lang="en-GB" sz="1400" dirty="0">
              <a:latin typeface="Century Gothic" panose="020B0502020202020204" pitchFamily="34" charset="0"/>
            </a:endParaRPr>
          </a:p>
        </p:txBody>
      </p:sp>
      <p:sp>
        <p:nvSpPr>
          <p:cNvPr id="10" name="Rectangle 9">
            <a:extLst>
              <a:ext uri="{FF2B5EF4-FFF2-40B4-BE49-F238E27FC236}">
                <a16:creationId xmlns:a16="http://schemas.microsoft.com/office/drawing/2014/main" id="{A4046934-0136-42C4-8D4A-E4A9E07A930F}"/>
              </a:ext>
            </a:extLst>
          </p:cNvPr>
          <p:cNvSpPr/>
          <p:nvPr/>
        </p:nvSpPr>
        <p:spPr>
          <a:xfrm>
            <a:off x="453658" y="5221649"/>
            <a:ext cx="552652" cy="1015663"/>
          </a:xfrm>
          <a:prstGeom prst="rect">
            <a:avLst/>
          </a:prstGeom>
        </p:spPr>
        <p:txBody>
          <a:bodyPr wrap="square">
            <a:spAutoFit/>
          </a:bodyPr>
          <a:lstStyle/>
          <a:p>
            <a:pPr lvl="0" algn="ctr">
              <a:spcAft>
                <a:spcPts val="0"/>
              </a:spcAft>
            </a:pPr>
            <a:r>
              <a:rPr lang="en-GB" sz="6000" b="1" dirty="0">
                <a:solidFill>
                  <a:schemeClr val="accent2"/>
                </a:solidFill>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194465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Summary (3/4)</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5</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0" name="Rectangle: Rounded Corners 9">
            <a:extLst>
              <a:ext uri="{FF2B5EF4-FFF2-40B4-BE49-F238E27FC236}">
                <a16:creationId xmlns:a16="http://schemas.microsoft.com/office/drawing/2014/main" id="{1FD7022D-46C6-4AA2-8202-03A65E0B00FA}"/>
              </a:ext>
            </a:extLst>
          </p:cNvPr>
          <p:cNvSpPr/>
          <p:nvPr/>
        </p:nvSpPr>
        <p:spPr>
          <a:xfrm>
            <a:off x="672041" y="620688"/>
            <a:ext cx="11256607" cy="624702"/>
          </a:xfrm>
          <a:prstGeom prst="roundRect">
            <a:avLst/>
          </a:prstGeom>
          <a:solidFill>
            <a:schemeClr val="accent1">
              <a:lumMod val="50000"/>
            </a:schemeClr>
          </a:solidFill>
        </p:spPr>
        <p:txBody>
          <a:bodyPr wrap="square" rtlCol="0" anchor="ctr">
            <a:noAutofit/>
          </a:bodyPr>
          <a:lstStyle/>
          <a:p>
            <a:r>
              <a:rPr lang="en-GB" b="1" dirty="0">
                <a:solidFill>
                  <a:srgbClr val="FFFFFF"/>
                </a:solidFill>
                <a:latin typeface="Century Gothic" panose="020B0502020202020204" pitchFamily="34" charset="0"/>
              </a:rPr>
              <a:t>Customer views on DCWW’s 25-year plan for drainage and wastewater</a:t>
            </a:r>
          </a:p>
        </p:txBody>
      </p:sp>
      <p:sp>
        <p:nvSpPr>
          <p:cNvPr id="14" name="Oval 13">
            <a:extLst>
              <a:ext uri="{FF2B5EF4-FFF2-40B4-BE49-F238E27FC236}">
                <a16:creationId xmlns:a16="http://schemas.microsoft.com/office/drawing/2014/main" id="{08F1B8BD-5D2B-40D8-9820-3FD0685B7E71}"/>
              </a:ext>
            </a:extLst>
          </p:cNvPr>
          <p:cNvSpPr>
            <a:spLocks noChangeAspect="1"/>
          </p:cNvSpPr>
          <p:nvPr/>
        </p:nvSpPr>
        <p:spPr>
          <a:xfrm>
            <a:off x="65473" y="620688"/>
            <a:ext cx="629927" cy="630000"/>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3</a:t>
            </a:r>
          </a:p>
        </p:txBody>
      </p:sp>
      <p:sp>
        <p:nvSpPr>
          <p:cNvPr id="2" name="Rectangle 1">
            <a:extLst>
              <a:ext uri="{FF2B5EF4-FFF2-40B4-BE49-F238E27FC236}">
                <a16:creationId xmlns:a16="http://schemas.microsoft.com/office/drawing/2014/main" id="{19F8B94E-42A8-41BC-9CD6-CFAE12428B18}"/>
              </a:ext>
            </a:extLst>
          </p:cNvPr>
          <p:cNvSpPr/>
          <p:nvPr/>
        </p:nvSpPr>
        <p:spPr>
          <a:xfrm>
            <a:off x="672041" y="1385904"/>
            <a:ext cx="11256606" cy="2062103"/>
          </a:xfrm>
          <a:prstGeom prst="rect">
            <a:avLst/>
          </a:prstGeom>
        </p:spPr>
        <p:txBody>
          <a:bodyPr wrap="square">
            <a:spAutoFit/>
          </a:bodyPr>
          <a:lstStyle/>
          <a:p>
            <a:r>
              <a:rPr lang="en-GB" sz="1600" b="1" dirty="0">
                <a:latin typeface="Century Gothic" panose="020B0502020202020204" pitchFamily="34" charset="0"/>
              </a:rPr>
              <a:t>Once they were informed about it, customers were positive about the fact that DCWW is planning for the future of wastewater and drainage.</a:t>
            </a:r>
          </a:p>
          <a:p>
            <a:pPr marL="342900" indent="-342900">
              <a:buFont typeface="Arial" panose="020B0604020202020204" pitchFamily="34" charset="0"/>
              <a:buChar char="•"/>
            </a:pPr>
            <a:r>
              <a:rPr lang="en-GB" sz="1600" dirty="0">
                <a:latin typeface="Century Gothic" panose="020B0502020202020204" pitchFamily="34" charset="0"/>
              </a:rPr>
              <a:t>They were </a:t>
            </a:r>
            <a:r>
              <a:rPr lang="en-GB" sz="1600" b="1" dirty="0">
                <a:latin typeface="Century Gothic" panose="020B0502020202020204" pitchFamily="34" charset="0"/>
              </a:rPr>
              <a:t>reassured that DCWW is adopting a long-term view </a:t>
            </a:r>
            <a:r>
              <a:rPr lang="en-GB" sz="1600" dirty="0">
                <a:latin typeface="Century Gothic" panose="020B0502020202020204" pitchFamily="34" charset="0"/>
              </a:rPr>
              <a:t>(they did not typically know that this was a requirement of the regulator), and felt this demonstrated a commitment to stewardship of the network.</a:t>
            </a:r>
          </a:p>
          <a:p>
            <a:pPr marL="342900" indent="-342900">
              <a:buFont typeface="Arial" panose="020B0604020202020204" pitchFamily="34" charset="0"/>
              <a:buChar char="•"/>
            </a:pPr>
            <a:r>
              <a:rPr lang="en-GB" sz="1600" dirty="0">
                <a:latin typeface="Century Gothic" panose="020B0502020202020204" pitchFamily="34" charset="0"/>
              </a:rPr>
              <a:t>Customers also </a:t>
            </a:r>
            <a:r>
              <a:rPr lang="en-GB" sz="1600" b="1" dirty="0">
                <a:latin typeface="Century Gothic" panose="020B0502020202020204" pitchFamily="34" charset="0"/>
              </a:rPr>
              <a:t>expected DCWW to work with other organisations </a:t>
            </a:r>
            <a:r>
              <a:rPr lang="en-GB" sz="1600" dirty="0">
                <a:latin typeface="Century Gothic" panose="020B0502020202020204" pitchFamily="34" charset="0"/>
              </a:rPr>
              <a:t>to achieve change. </a:t>
            </a:r>
          </a:p>
          <a:p>
            <a:endParaRPr lang="en-GB" sz="1600" dirty="0">
              <a:latin typeface="Century Gothic" panose="020B0502020202020204" pitchFamily="34" charset="0"/>
            </a:endParaRPr>
          </a:p>
          <a:p>
            <a:r>
              <a:rPr lang="en-GB" sz="1600" dirty="0">
                <a:latin typeface="Century Gothic" panose="020B0502020202020204" pitchFamily="34" charset="0"/>
              </a:rPr>
              <a:t>Customers outlined a set of principles in relation to how DCWW should invest in the future of drainage and wastewater:</a:t>
            </a:r>
          </a:p>
        </p:txBody>
      </p:sp>
      <p:pic>
        <p:nvPicPr>
          <p:cNvPr id="3" name="Picture 2">
            <a:extLst>
              <a:ext uri="{FF2B5EF4-FFF2-40B4-BE49-F238E27FC236}">
                <a16:creationId xmlns:a16="http://schemas.microsoft.com/office/drawing/2014/main" id="{7F07D41B-7E29-40CE-9082-6E5848115709}"/>
              </a:ext>
            </a:extLst>
          </p:cNvPr>
          <p:cNvPicPr>
            <a:picLocks noChangeAspect="1"/>
          </p:cNvPicPr>
          <p:nvPr/>
        </p:nvPicPr>
        <p:blipFill>
          <a:blip r:embed="rId4"/>
          <a:stretch>
            <a:fillRect/>
          </a:stretch>
        </p:blipFill>
        <p:spPr>
          <a:xfrm>
            <a:off x="2258108" y="3284984"/>
            <a:ext cx="7675784" cy="3387289"/>
          </a:xfrm>
          <a:prstGeom prst="rect">
            <a:avLst/>
          </a:prstGeom>
        </p:spPr>
      </p:pic>
    </p:spTree>
    <p:extLst>
      <p:ext uri="{BB962C8B-B14F-4D97-AF65-F5344CB8AC3E}">
        <p14:creationId xmlns:p14="http://schemas.microsoft.com/office/powerpoint/2010/main" val="13302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24" name="Picture 2">
            <a:extLst>
              <a:ext uri="{FF2B5EF4-FFF2-40B4-BE49-F238E27FC236}">
                <a16:creationId xmlns:a16="http://schemas.microsoft.com/office/drawing/2014/main" id="{B2494AC3-F588-45D5-BE4E-B08D1C7D05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333" y="713791"/>
            <a:ext cx="2664000" cy="165518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9D88971D-E487-46F7-BE1C-4386B18D0BBD}"/>
              </a:ext>
            </a:extLst>
          </p:cNvPr>
          <p:cNvSpPr/>
          <p:nvPr/>
        </p:nvSpPr>
        <p:spPr>
          <a:xfrm>
            <a:off x="205333" y="712973"/>
            <a:ext cx="2664000"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BAE86F2C-69AA-4DD3-8BFB-CBCD065161F9}"/>
              </a:ext>
            </a:extLst>
          </p:cNvPr>
          <p:cNvSpPr txBox="1"/>
          <p:nvPr/>
        </p:nvSpPr>
        <p:spPr>
          <a:xfrm>
            <a:off x="248877" y="748812"/>
            <a:ext cx="576000" cy="576000"/>
          </a:xfrm>
          <a:prstGeom prst="ellipse">
            <a:avLst/>
          </a:prstGeom>
          <a:solidFill>
            <a:schemeClr val="bg1">
              <a:lumMod val="85000"/>
            </a:schemeClr>
          </a:solidFill>
          <a:ln w="38100">
            <a:solidFill>
              <a:srgbClr val="05A6DF"/>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05A6DF"/>
                  </a:solidFill>
                  <a:prstDash val="solid"/>
                </a:ln>
                <a:pattFill prst="dkUpDiag">
                  <a:fgClr>
                    <a:srgbClr val="05A6DF"/>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A</a:t>
            </a:r>
          </a:p>
        </p:txBody>
      </p:sp>
      <p:sp>
        <p:nvSpPr>
          <p:cNvPr id="27" name="Rectangle 26">
            <a:extLst>
              <a:ext uri="{FF2B5EF4-FFF2-40B4-BE49-F238E27FC236}">
                <a16:creationId xmlns:a16="http://schemas.microsoft.com/office/drawing/2014/main" id="{AF113828-74BA-4D66-8DF5-184E04D8F14C}"/>
              </a:ext>
            </a:extLst>
          </p:cNvPr>
          <p:cNvSpPr/>
          <p:nvPr/>
        </p:nvSpPr>
        <p:spPr>
          <a:xfrm>
            <a:off x="537199" y="1436859"/>
            <a:ext cx="2332134" cy="91044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Replacing sewer pipes with larger diameter pipes</a:t>
            </a:r>
            <a:endParaRPr kumimoji="0" lang="en-GB" sz="17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BAD74103-C4B3-436B-AD32-9C4DF158B2B0}"/>
              </a:ext>
            </a:extLst>
          </p:cNvPr>
          <p:cNvSpPr txBox="1"/>
          <p:nvPr/>
        </p:nvSpPr>
        <p:spPr>
          <a:xfrm>
            <a:off x="205333" y="3023081"/>
            <a:ext cx="5674643" cy="2800767"/>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Feels like a genuine investment in improving the network which is familiar and reliable</a:t>
            </a:r>
          </a:p>
          <a:p>
            <a:pPr marL="285750" indent="-285750">
              <a:buFont typeface="Arial" panose="020B0604020202020204" pitchFamily="34" charset="0"/>
              <a:buChar char="•"/>
            </a:pPr>
            <a:r>
              <a:rPr lang="en-GB" sz="1600" dirty="0">
                <a:latin typeface="Century Gothic" panose="020B0502020202020204" pitchFamily="34" charset="0"/>
              </a:rPr>
              <a:t>Inevitable – sewer network old and failing so will need to be replaced anyway as population grows</a:t>
            </a:r>
            <a:r>
              <a:rPr lang="en-US" sz="1600" dirty="0">
                <a:latin typeface="Century Gothic" panose="020B0502020202020204" pitchFamily="34" charset="0"/>
              </a:rPr>
              <a:t> </a:t>
            </a:r>
          </a:p>
          <a:p>
            <a:pPr marL="285750" indent="-285750">
              <a:buFont typeface="Arial" panose="020B0604020202020204" pitchFamily="34" charset="0"/>
              <a:buChar char="•"/>
            </a:pPr>
            <a:r>
              <a:rPr lang="en-US" sz="1600" dirty="0">
                <a:latin typeface="Century Gothic" panose="020B0502020202020204" pitchFamily="34" charset="0"/>
              </a:rPr>
              <a:t>Could replace pipes while constructing new settlements, or doing other roadworks</a:t>
            </a:r>
          </a:p>
          <a:p>
            <a:pPr marL="285750" indent="-285750">
              <a:buFont typeface="Arial" panose="020B0604020202020204" pitchFamily="34" charset="0"/>
              <a:buChar char="•"/>
            </a:pPr>
            <a:r>
              <a:rPr lang="en-US" sz="1600" dirty="0">
                <a:latin typeface="Century Gothic" panose="020B0502020202020204" pitchFamily="34" charset="0"/>
              </a:rPr>
              <a:t>Suitable alongside other solutions - n</a:t>
            </a:r>
            <a:r>
              <a:rPr lang="en-GB" sz="1600" dirty="0" err="1">
                <a:latin typeface="Century Gothic" panose="020B0502020202020204" pitchFamily="34" charset="0"/>
              </a:rPr>
              <a:t>atural</a:t>
            </a:r>
            <a:r>
              <a:rPr lang="en-GB" sz="1600" dirty="0">
                <a:latin typeface="Century Gothic" panose="020B0502020202020204" pitchFamily="34" charset="0"/>
              </a:rPr>
              <a:t> partner to using technology and building new treatment works</a:t>
            </a:r>
          </a:p>
          <a:p>
            <a:pPr marL="285750" indent="-285750">
              <a:buFont typeface="Arial" panose="020B0604020202020204" pitchFamily="34" charset="0"/>
              <a:buChar char="•"/>
            </a:pPr>
            <a:r>
              <a:rPr lang="en-US" sz="1600" dirty="0">
                <a:latin typeface="Century Gothic" panose="020B0502020202020204" pitchFamily="34" charset="0"/>
              </a:rPr>
              <a:t>Puts responsibility for solving drainage issues firmly on Welsh Water rather than individuals</a:t>
            </a:r>
          </a:p>
          <a:p>
            <a:pPr marL="285750" indent="-285750">
              <a:buFont typeface="Arial" panose="020B0604020202020204" pitchFamily="34" charset="0"/>
              <a:buChar char="•"/>
            </a:pPr>
            <a:endParaRPr lang="en-US" sz="1600" dirty="0">
              <a:latin typeface="Century Gothic" panose="020B0502020202020204" pitchFamily="34" charset="0"/>
            </a:endParaRPr>
          </a:p>
        </p:txBody>
      </p:sp>
      <p:sp>
        <p:nvSpPr>
          <p:cNvPr id="39" name="TextBox 38">
            <a:extLst>
              <a:ext uri="{FF2B5EF4-FFF2-40B4-BE49-F238E27FC236}">
                <a16:creationId xmlns:a16="http://schemas.microsoft.com/office/drawing/2014/main" id="{F687F4B5-CC85-43DE-A782-E0FA7E9C39F4}"/>
              </a:ext>
            </a:extLst>
          </p:cNvPr>
          <p:cNvSpPr txBox="1"/>
          <p:nvPr/>
        </p:nvSpPr>
        <p:spPr>
          <a:xfrm>
            <a:off x="6155308" y="3023081"/>
            <a:ext cx="6146800" cy="2062103"/>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Extremely disruptive – major barrier for many</a:t>
            </a:r>
          </a:p>
          <a:p>
            <a:pPr marL="285750" indent="-285750">
              <a:buFont typeface="Arial" panose="020B0604020202020204" pitchFamily="34" charset="0"/>
              <a:buChar char="•"/>
            </a:pPr>
            <a:r>
              <a:rPr lang="en-US" sz="1600" dirty="0">
                <a:latin typeface="Century Gothic" panose="020B0502020202020204" pitchFamily="34" charset="0"/>
              </a:rPr>
              <a:t>Costly </a:t>
            </a:r>
          </a:p>
          <a:p>
            <a:pPr marL="285750" indent="-285750">
              <a:buFont typeface="Arial" panose="020B0604020202020204" pitchFamily="34" charset="0"/>
              <a:buChar char="•"/>
            </a:pPr>
            <a:r>
              <a:rPr lang="en-US" sz="1600" dirty="0">
                <a:latin typeface="Century Gothic" panose="020B0502020202020204" pitchFamily="34" charset="0"/>
              </a:rPr>
              <a:t>Does not address root cause</a:t>
            </a:r>
          </a:p>
          <a:p>
            <a:pPr marL="285750" indent="-285750">
              <a:buFont typeface="Arial" panose="020B0604020202020204" pitchFamily="34" charset="0"/>
              <a:buChar char="•"/>
            </a:pPr>
            <a:r>
              <a:rPr lang="en-US" sz="1600" dirty="0">
                <a:latin typeface="Century Gothic" panose="020B0502020202020204" pitchFamily="34" charset="0"/>
              </a:rPr>
              <a:t>Not a long-term solution; ‘a false economy’ because it must be redone in future</a:t>
            </a:r>
          </a:p>
          <a:p>
            <a:pPr marL="285750" indent="-285750">
              <a:buFont typeface="Arial" panose="020B0604020202020204" pitchFamily="34" charset="0"/>
              <a:buChar char="•"/>
            </a:pPr>
            <a:r>
              <a:rPr lang="en-US" sz="1600" dirty="0">
                <a:latin typeface="Century Gothic" panose="020B0502020202020204" pitchFamily="34" charset="0"/>
              </a:rPr>
              <a:t>Time consuming</a:t>
            </a:r>
          </a:p>
          <a:p>
            <a:pPr marL="285750" indent="-285750">
              <a:buFont typeface="Arial" panose="020B0604020202020204" pitchFamily="34" charset="0"/>
              <a:buChar char="•"/>
            </a:pPr>
            <a:r>
              <a:rPr lang="en-US" sz="1600" dirty="0">
                <a:latin typeface="Century Gothic" panose="020B0502020202020204" pitchFamily="34" charset="0"/>
              </a:rPr>
              <a:t>Not feasible in all areas</a:t>
            </a: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22" name="Speech Bubble: Rectangle with Corners Rounded 21">
            <a:extLst>
              <a:ext uri="{FF2B5EF4-FFF2-40B4-BE49-F238E27FC236}">
                <a16:creationId xmlns:a16="http://schemas.microsoft.com/office/drawing/2014/main" id="{0986DEE6-A760-4C7E-8367-7FBC0E6F3B81}"/>
              </a:ext>
            </a:extLst>
          </p:cNvPr>
          <p:cNvSpPr/>
          <p:nvPr/>
        </p:nvSpPr>
        <p:spPr>
          <a:xfrm>
            <a:off x="4511824" y="1059846"/>
            <a:ext cx="5040560" cy="919401"/>
          </a:xfrm>
          <a:prstGeom prst="wedgeRoundRectCallout">
            <a:avLst>
              <a:gd name="adj1" fmla="val -45738"/>
              <a:gd name="adj2" fmla="val 109739"/>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“Increasing the size of the pipes sounds like an obvious one that I don't think you could avoid, even though it sounds quite disruptive."</a:t>
            </a:r>
            <a:endParaRPr lang="en-GB" sz="1600" i="1" dirty="0">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5CA99C65-83E2-447D-A8AE-CFAF6A508C0B}"/>
              </a:ext>
            </a:extLst>
          </p:cNvPr>
          <p:cNvSpPr/>
          <p:nvPr/>
        </p:nvSpPr>
        <p:spPr>
          <a:xfrm>
            <a:off x="271578" y="5533935"/>
            <a:ext cx="11648843" cy="919401"/>
          </a:xfrm>
          <a:prstGeom prst="roundRect">
            <a:avLst/>
          </a:prstGeom>
          <a:solidFill>
            <a:schemeClr val="accent2"/>
          </a:solidFill>
        </p:spPr>
        <p:txBody>
          <a:bodyPr wrap="square" rtlCol="0" anchor="ctr">
            <a:spAutoFit/>
          </a:bodyPr>
          <a:lstStyle/>
          <a:p>
            <a:pPr algn="ctr"/>
            <a:r>
              <a:rPr lang="en-GB" sz="1600" b="1" dirty="0">
                <a:latin typeface="Century Gothic" panose="020B0502020202020204" pitchFamily="34" charset="0"/>
              </a:rPr>
              <a:t>Consensus: Moderately acceptable, but the most divisive</a:t>
            </a:r>
          </a:p>
          <a:p>
            <a:pPr algn="ctr"/>
            <a:r>
              <a:rPr lang="en-GB" sz="1600" dirty="0">
                <a:latin typeface="Century Gothic" panose="020B0502020202020204" pitchFamily="34" charset="0"/>
              </a:rPr>
              <a:t>Whilst many favour this option because it is tangible and appears to be a logical next step for the network, more are put off by the disruption it would cause to everyday life. </a:t>
            </a:r>
          </a:p>
        </p:txBody>
      </p:sp>
      <p:sp>
        <p:nvSpPr>
          <p:cNvPr id="3" name="Oval 2">
            <a:extLst>
              <a:ext uri="{FF2B5EF4-FFF2-40B4-BE49-F238E27FC236}">
                <a16:creationId xmlns:a16="http://schemas.microsoft.com/office/drawing/2014/main" id="{992CEAA8-E66C-46E4-A9B6-A02188DB7619}"/>
              </a:ext>
            </a:extLst>
          </p:cNvPr>
          <p:cNvSpPr/>
          <p:nvPr/>
        </p:nvSpPr>
        <p:spPr>
          <a:xfrm>
            <a:off x="-816768" y="5085184"/>
            <a:ext cx="648072" cy="432048"/>
          </a:xfrm>
          <a:prstGeom prst="ellipse">
            <a:avLst/>
          </a:prstGeom>
        </p:spPr>
        <p:txBody>
          <a:bodyPr wrap="square" rtlCol="0" anchor="ctr">
            <a:spAutoFit/>
          </a:bodyPr>
          <a:lstStyle/>
          <a:p>
            <a:pPr algn="l"/>
            <a:endParaRPr lang="en-GB" sz="1600" b="1" dirty="0">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44CD9A0E-08E4-4CEE-8A59-5B52124687B6}"/>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4DF88836-D6AF-46A1-B866-F7FE4C605F61}"/>
              </a:ext>
            </a:extLst>
          </p:cNvPr>
          <p:cNvSpPr/>
          <p:nvPr/>
        </p:nvSpPr>
        <p:spPr>
          <a:xfrm>
            <a:off x="6231790" y="2621922"/>
            <a:ext cx="5688632"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sp>
        <p:nvSpPr>
          <p:cNvPr id="28" name="AutoShape 10">
            <a:extLst>
              <a:ext uri="{FF2B5EF4-FFF2-40B4-BE49-F238E27FC236}">
                <a16:creationId xmlns:a16="http://schemas.microsoft.com/office/drawing/2014/main" id="{441423BB-3BA0-4122-8DA6-6FB955185A79}"/>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30" name="Slide Number Placeholder 3">
            <a:extLst>
              <a:ext uri="{FF2B5EF4-FFF2-40B4-BE49-F238E27FC236}">
                <a16:creationId xmlns:a16="http://schemas.microsoft.com/office/drawing/2014/main" id="{43402A01-860B-4805-ABE0-04AB7C01E3E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50</a:t>
            </a:fld>
            <a:endParaRPr lang="en-GB" b="1" dirty="0">
              <a:solidFill>
                <a:schemeClr val="bg1"/>
              </a:solidFill>
              <a:latin typeface="Century Gothic" panose="020B0502020202020204" pitchFamily="34" charset="0"/>
            </a:endParaRPr>
          </a:p>
        </p:txBody>
      </p:sp>
      <p:pic>
        <p:nvPicPr>
          <p:cNvPr id="34" name="Graphic 33" descr="Question mark">
            <a:extLst>
              <a:ext uri="{FF2B5EF4-FFF2-40B4-BE49-F238E27FC236}">
                <a16:creationId xmlns:a16="http://schemas.microsoft.com/office/drawing/2014/main" id="{6C9EEC50-038A-4A24-BFC3-449AD4AB5B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21447" y="713538"/>
            <a:ext cx="711935" cy="711935"/>
          </a:xfrm>
          <a:prstGeom prst="rect">
            <a:avLst/>
          </a:prstGeom>
        </p:spPr>
      </p:pic>
    </p:spTree>
    <p:extLst>
      <p:ext uri="{BB962C8B-B14F-4D97-AF65-F5344CB8AC3E}">
        <p14:creationId xmlns:p14="http://schemas.microsoft.com/office/powerpoint/2010/main" val="878696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10">
            <a:extLst>
              <a:ext uri="{FF2B5EF4-FFF2-40B4-BE49-F238E27FC236}">
                <a16:creationId xmlns:a16="http://schemas.microsoft.com/office/drawing/2014/main" id="{E8A84456-8FE6-406D-A9FD-DD27302F5653}"/>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15" name="Picture 2" descr="Rainwater | YourHome">
            <a:extLst>
              <a:ext uri="{FF2B5EF4-FFF2-40B4-BE49-F238E27FC236}">
                <a16:creationId xmlns:a16="http://schemas.microsoft.com/office/drawing/2014/main" id="{F7978670-6BC5-4C21-8558-7E8A2E3A30B6}"/>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088" y="723939"/>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318C100-27B5-45ED-9AF0-9A255F73F75F}"/>
              </a:ext>
            </a:extLst>
          </p:cNvPr>
          <p:cNvSpPr/>
          <p:nvPr/>
        </p:nvSpPr>
        <p:spPr>
          <a:xfrm>
            <a:off x="192088" y="723939"/>
            <a:ext cx="2664000"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E27FA002-C7AB-4934-BB0B-66B499CD6883}"/>
              </a:ext>
            </a:extLst>
          </p:cNvPr>
          <p:cNvSpPr txBox="1"/>
          <p:nvPr/>
        </p:nvSpPr>
        <p:spPr>
          <a:xfrm>
            <a:off x="235632" y="758960"/>
            <a:ext cx="576000" cy="576000"/>
          </a:xfrm>
          <a:prstGeom prst="ellipse">
            <a:avLst/>
          </a:prstGeom>
          <a:solidFill>
            <a:schemeClr val="bg1">
              <a:lumMod val="85000"/>
            </a:schemeClr>
          </a:solidFill>
          <a:ln w="38100">
            <a:solidFill>
              <a:srgbClr val="7F7B9A"/>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w="12700">
                  <a:solidFill>
                    <a:srgbClr val="7F7B9A"/>
                  </a:solidFill>
                  <a:prstDash val="solid"/>
                </a:ln>
                <a:pattFill prst="dkUpDiag">
                  <a:fgClr>
                    <a:srgbClr val="7F7B9A"/>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7F7B9A"/>
                  </a:solidFill>
                  <a:prstDash val="solid"/>
                </a:ln>
                <a:pattFill prst="dkUpDiag">
                  <a:fgClr>
                    <a:srgbClr val="7F7B9A"/>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C</a:t>
            </a:r>
          </a:p>
        </p:txBody>
      </p:sp>
      <p:sp>
        <p:nvSpPr>
          <p:cNvPr id="25" name="Rectangle 24">
            <a:extLst>
              <a:ext uri="{FF2B5EF4-FFF2-40B4-BE49-F238E27FC236}">
                <a16:creationId xmlns:a16="http://schemas.microsoft.com/office/drawing/2014/main" id="{9C6516DD-F3AF-4FBF-A1F7-3154231DB72E}"/>
              </a:ext>
            </a:extLst>
          </p:cNvPr>
          <p:cNvSpPr/>
          <p:nvPr/>
        </p:nvSpPr>
        <p:spPr>
          <a:xfrm>
            <a:off x="523954" y="1447713"/>
            <a:ext cx="2332134" cy="90973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Install ways of collecting and storing rainwater</a:t>
            </a:r>
          </a:p>
        </p:txBody>
      </p:sp>
      <p:sp>
        <p:nvSpPr>
          <p:cNvPr id="31" name="TextBox 30">
            <a:extLst>
              <a:ext uri="{FF2B5EF4-FFF2-40B4-BE49-F238E27FC236}">
                <a16:creationId xmlns:a16="http://schemas.microsoft.com/office/drawing/2014/main" id="{36400FF8-5D83-45E9-878C-82E18B443BCF}"/>
              </a:ext>
            </a:extLst>
          </p:cNvPr>
          <p:cNvSpPr txBox="1"/>
          <p:nvPr/>
        </p:nvSpPr>
        <p:spPr>
          <a:xfrm>
            <a:off x="214055" y="3023081"/>
            <a:ext cx="5665921" cy="2554545"/>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Reusing grey water is logical and appealing </a:t>
            </a:r>
          </a:p>
          <a:p>
            <a:pPr marL="285750" indent="-285750">
              <a:buFont typeface="Arial" panose="020B0604020202020204" pitchFamily="34" charset="0"/>
              <a:buChar char="•"/>
            </a:pPr>
            <a:r>
              <a:rPr lang="en-US" sz="1600" dirty="0">
                <a:latin typeface="Century Gothic" panose="020B0502020202020204" pitchFamily="34" charset="0"/>
              </a:rPr>
              <a:t>Savings on water bill appealing to those on meter</a:t>
            </a:r>
          </a:p>
          <a:p>
            <a:pPr marL="285750" indent="-285750">
              <a:buFont typeface="Arial" panose="020B0604020202020204" pitchFamily="34" charset="0"/>
              <a:buChar char="•"/>
            </a:pPr>
            <a:r>
              <a:rPr lang="en-US" sz="1600" dirty="0">
                <a:latin typeface="Century Gothic" panose="020B0502020202020204" pitchFamily="34" charset="0"/>
              </a:rPr>
              <a:t>Drives awareness of water usage</a:t>
            </a:r>
          </a:p>
          <a:p>
            <a:pPr marL="285750" indent="-285750">
              <a:buFont typeface="Arial" panose="020B0604020202020204" pitchFamily="34" charset="0"/>
              <a:buChar char="•"/>
            </a:pPr>
            <a:r>
              <a:rPr lang="en-US" sz="1600" dirty="0">
                <a:latin typeface="Century Gothic" panose="020B0502020202020204" pitchFamily="34" charset="0"/>
              </a:rPr>
              <a:t>Allows customer to feel like they are playing a part in solving problem</a:t>
            </a:r>
          </a:p>
          <a:p>
            <a:pPr marL="285750" indent="-285750">
              <a:buFont typeface="Arial" panose="020B0604020202020204" pitchFamily="34" charset="0"/>
              <a:buChar char="•"/>
            </a:pPr>
            <a:r>
              <a:rPr lang="en-US" sz="1600" dirty="0">
                <a:latin typeface="Century Gothic" panose="020B0502020202020204" pitchFamily="34" charset="0"/>
              </a:rPr>
              <a:t>Could this be a community level solution?</a:t>
            </a:r>
          </a:p>
          <a:p>
            <a:pPr marL="285750" indent="-285750">
              <a:buFont typeface="Arial" panose="020B0604020202020204" pitchFamily="34" charset="0"/>
              <a:buChar char="•"/>
            </a:pPr>
            <a:r>
              <a:rPr lang="en-US" sz="1600" dirty="0">
                <a:latin typeface="Century Gothic" panose="020B0502020202020204" pitchFamily="34" charset="0"/>
              </a:rPr>
              <a:t>Technology to collect and store water should be legislated so it is installed in newbuilds as standard (putting responsibility for solving drainage issues on developers rather than consumers)</a:t>
            </a:r>
          </a:p>
        </p:txBody>
      </p:sp>
      <p:sp>
        <p:nvSpPr>
          <p:cNvPr id="32" name="TextBox 31">
            <a:extLst>
              <a:ext uri="{FF2B5EF4-FFF2-40B4-BE49-F238E27FC236}">
                <a16:creationId xmlns:a16="http://schemas.microsoft.com/office/drawing/2014/main" id="{1C4CAB4A-97FB-468D-A3C2-8A54C3E91022}"/>
              </a:ext>
            </a:extLst>
          </p:cNvPr>
          <p:cNvSpPr txBox="1"/>
          <p:nvPr/>
        </p:nvSpPr>
        <p:spPr>
          <a:xfrm>
            <a:off x="6155308" y="3023081"/>
            <a:ext cx="6146800" cy="2800767"/>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Disruptive – reject idea of having garden dug up</a:t>
            </a:r>
          </a:p>
          <a:p>
            <a:pPr marL="285750" indent="-285750">
              <a:buFont typeface="Arial" panose="020B0604020202020204" pitchFamily="34" charset="0"/>
              <a:buChar char="•"/>
            </a:pPr>
            <a:r>
              <a:rPr lang="en-US" sz="1600" dirty="0">
                <a:latin typeface="Century Gothic" panose="020B0502020202020204" pitchFamily="34" charset="0"/>
              </a:rPr>
              <a:t>Low impact as small capacity</a:t>
            </a:r>
          </a:p>
          <a:p>
            <a:pPr marL="285750" indent="-285750">
              <a:buFont typeface="Arial" panose="020B0604020202020204" pitchFamily="34" charset="0"/>
              <a:buChar char="•"/>
            </a:pPr>
            <a:r>
              <a:rPr lang="en-US" sz="1600" dirty="0">
                <a:latin typeface="Century Gothic" panose="020B0502020202020204" pitchFamily="34" charset="0"/>
              </a:rPr>
              <a:t>Not suitable for many people due to space</a:t>
            </a:r>
          </a:p>
          <a:p>
            <a:pPr marL="285750" indent="-285750">
              <a:buFont typeface="Arial" panose="020B0604020202020204" pitchFamily="34" charset="0"/>
              <a:buChar char="•"/>
            </a:pPr>
            <a:r>
              <a:rPr lang="en-US" sz="1600" dirty="0">
                <a:latin typeface="Century Gothic" panose="020B0502020202020204" pitchFamily="34" charset="0"/>
              </a:rPr>
              <a:t>Expensive</a:t>
            </a:r>
          </a:p>
          <a:p>
            <a:pPr marL="285750" indent="-285750">
              <a:buFont typeface="Arial" panose="020B0604020202020204" pitchFamily="34" charset="0"/>
              <a:buChar char="•"/>
            </a:pPr>
            <a:r>
              <a:rPr lang="en-US" sz="1600" dirty="0">
                <a:latin typeface="Century Gothic" panose="020B0502020202020204" pitchFamily="34" charset="0"/>
              </a:rPr>
              <a:t>Unfair; only privileged people can afford to do this</a:t>
            </a:r>
          </a:p>
          <a:p>
            <a:pPr marL="285750" indent="-285750">
              <a:buFont typeface="Arial" panose="020B0604020202020204" pitchFamily="34" charset="0"/>
              <a:buChar char="•"/>
            </a:pPr>
            <a:r>
              <a:rPr lang="en-US" sz="1600" dirty="0">
                <a:latin typeface="Century Gothic" panose="020B0502020202020204" pitchFamily="34" charset="0"/>
              </a:rPr>
              <a:t>Relies on consumer input – could forget or not bother</a:t>
            </a:r>
          </a:p>
          <a:p>
            <a:pPr marL="285750" indent="-285750">
              <a:buFont typeface="Arial" panose="020B0604020202020204" pitchFamily="34" charset="0"/>
              <a:buChar char="•"/>
            </a:pPr>
            <a:r>
              <a:rPr lang="en-US" sz="1600" dirty="0">
                <a:latin typeface="Century Gothic" panose="020B0502020202020204" pitchFamily="34" charset="0"/>
              </a:rPr>
              <a:t>Perceived low uptake without an incentive</a:t>
            </a:r>
          </a:p>
          <a:p>
            <a:pPr marL="285750" indent="-285750">
              <a:buFont typeface="Arial" panose="020B0604020202020204" pitchFamily="34" charset="0"/>
              <a:buChar char="•"/>
            </a:pPr>
            <a:r>
              <a:rPr lang="en-US" sz="1600" dirty="0">
                <a:latin typeface="Century Gothic" panose="020B0502020202020204" pitchFamily="34" charset="0"/>
              </a:rPr>
              <a:t>Assume that if a tank is present, will be able to use greywater in house (when this may not be the case)</a:t>
            </a:r>
          </a:p>
          <a:p>
            <a:pPr marL="285750" indent="-285750">
              <a:buFont typeface="Arial" panose="020B0604020202020204" pitchFamily="34" charset="0"/>
              <a:buChar char="•"/>
            </a:pPr>
            <a:endParaRPr lang="en-US" sz="1600" dirty="0">
              <a:latin typeface="Century Gothic" panose="020B0502020202020204" pitchFamily="34" charset="0"/>
            </a:endParaRP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9C2AC951-1E19-424C-A92D-7F21B77B5BD8}"/>
              </a:ext>
            </a:extLst>
          </p:cNvPr>
          <p:cNvSpPr/>
          <p:nvPr/>
        </p:nvSpPr>
        <p:spPr>
          <a:xfrm>
            <a:off x="271578" y="5533935"/>
            <a:ext cx="11648843" cy="919401"/>
          </a:xfrm>
          <a:prstGeom prst="roundRect">
            <a:avLst/>
          </a:prstGeom>
          <a:solidFill>
            <a:schemeClr val="accent2"/>
          </a:solidFill>
        </p:spPr>
        <p:txBody>
          <a:bodyPr wrap="square" rtlCol="0" anchor="ctr">
            <a:spAutoFit/>
          </a:bodyPr>
          <a:lstStyle/>
          <a:p>
            <a:pPr algn="ctr"/>
            <a:r>
              <a:rPr lang="en-GB" sz="1600" b="1" dirty="0">
                <a:latin typeface="Century Gothic" panose="020B0502020202020204" pitchFamily="34" charset="0"/>
              </a:rPr>
              <a:t>Consensus: Moderately acceptable, but fairly divisive</a:t>
            </a:r>
          </a:p>
          <a:p>
            <a:pPr algn="ctr"/>
            <a:r>
              <a:rPr lang="en-GB" sz="1600" dirty="0">
                <a:latin typeface="Century Gothic" panose="020B0502020202020204" pitchFamily="34" charset="0"/>
              </a:rPr>
              <a:t>Although in theory using greywater is very appealing to many, the practicalities of installing and using the technology put many people off this option, particularly if no incentive is offered.</a:t>
            </a:r>
          </a:p>
        </p:txBody>
      </p:sp>
      <p:sp>
        <p:nvSpPr>
          <p:cNvPr id="36" name="Speech Bubble: Rectangle with Corners Rounded 35">
            <a:extLst>
              <a:ext uri="{FF2B5EF4-FFF2-40B4-BE49-F238E27FC236}">
                <a16:creationId xmlns:a16="http://schemas.microsoft.com/office/drawing/2014/main" id="{7FA74911-8C30-48E4-8411-A5D3386D26A5}"/>
              </a:ext>
            </a:extLst>
          </p:cNvPr>
          <p:cNvSpPr/>
          <p:nvPr/>
        </p:nvSpPr>
        <p:spPr>
          <a:xfrm>
            <a:off x="4893134" y="875259"/>
            <a:ext cx="4320480" cy="919401"/>
          </a:xfrm>
          <a:prstGeom prst="wedgeRoundRectCallout">
            <a:avLst>
              <a:gd name="adj1" fmla="val -44508"/>
              <a:gd name="adj2" fmla="val 123185"/>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"If it became part of new housebuilding regulations that it had to be done, then I think it would have a great impact."</a:t>
            </a:r>
          </a:p>
        </p:txBody>
      </p:sp>
      <p:sp>
        <p:nvSpPr>
          <p:cNvPr id="17" name="Rectangle: Rounded Corners 16">
            <a:extLst>
              <a:ext uri="{FF2B5EF4-FFF2-40B4-BE49-F238E27FC236}">
                <a16:creationId xmlns:a16="http://schemas.microsoft.com/office/drawing/2014/main" id="{CC3D5840-53FE-4B32-AE68-CC20304BD858}"/>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8" name="Rectangle: Rounded Corners 17">
            <a:extLst>
              <a:ext uri="{FF2B5EF4-FFF2-40B4-BE49-F238E27FC236}">
                <a16:creationId xmlns:a16="http://schemas.microsoft.com/office/drawing/2014/main" id="{28F34F04-3C2E-4F0D-8C64-296A80B426BE}"/>
              </a:ext>
            </a:extLst>
          </p:cNvPr>
          <p:cNvSpPr/>
          <p:nvPr/>
        </p:nvSpPr>
        <p:spPr>
          <a:xfrm>
            <a:off x="6231790" y="2621922"/>
            <a:ext cx="5688632"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sp>
        <p:nvSpPr>
          <p:cNvPr id="26" name="Slide Number Placeholder 3">
            <a:extLst>
              <a:ext uri="{FF2B5EF4-FFF2-40B4-BE49-F238E27FC236}">
                <a16:creationId xmlns:a16="http://schemas.microsoft.com/office/drawing/2014/main" id="{0CBE3A71-1A34-4539-8782-B67BA42F69E8}"/>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51</a:t>
            </a:fld>
            <a:endParaRPr lang="en-GB" b="1" dirty="0">
              <a:solidFill>
                <a:schemeClr val="bg1"/>
              </a:solidFill>
              <a:latin typeface="Century Gothic" panose="020B0502020202020204" pitchFamily="34" charset="0"/>
            </a:endParaRPr>
          </a:p>
        </p:txBody>
      </p:sp>
      <p:pic>
        <p:nvPicPr>
          <p:cNvPr id="16" name="Graphic 15" descr="Leaf">
            <a:extLst>
              <a:ext uri="{FF2B5EF4-FFF2-40B4-BE49-F238E27FC236}">
                <a16:creationId xmlns:a16="http://schemas.microsoft.com/office/drawing/2014/main" id="{B5903CD5-D041-433F-A78C-659AF31910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32528" y="1961060"/>
            <a:ext cx="687893" cy="687893"/>
          </a:xfrm>
          <a:prstGeom prst="rect">
            <a:avLst/>
          </a:prstGeom>
        </p:spPr>
      </p:pic>
      <p:pic>
        <p:nvPicPr>
          <p:cNvPr id="28" name="Graphic 27" descr="Trophy">
            <a:extLst>
              <a:ext uri="{FF2B5EF4-FFF2-40B4-BE49-F238E27FC236}">
                <a16:creationId xmlns:a16="http://schemas.microsoft.com/office/drawing/2014/main" id="{3158CF13-D29D-4132-83ED-4C0CC27995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41505" y="1329476"/>
            <a:ext cx="687893" cy="687893"/>
          </a:xfrm>
          <a:prstGeom prst="rect">
            <a:avLst/>
          </a:prstGeom>
        </p:spPr>
      </p:pic>
      <p:pic>
        <p:nvPicPr>
          <p:cNvPr id="33" name="Graphic 32" descr="Brain in head">
            <a:extLst>
              <a:ext uri="{FF2B5EF4-FFF2-40B4-BE49-F238E27FC236}">
                <a16:creationId xmlns:a16="http://schemas.microsoft.com/office/drawing/2014/main" id="{E1C926AF-72B1-4744-B655-278E3FA38E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32528" y="599468"/>
            <a:ext cx="687893" cy="687893"/>
          </a:xfrm>
          <a:prstGeom prst="rect">
            <a:avLst/>
          </a:prstGeom>
        </p:spPr>
      </p:pic>
    </p:spTree>
    <p:extLst>
      <p:ext uri="{BB962C8B-B14F-4D97-AF65-F5344CB8AC3E}">
        <p14:creationId xmlns:p14="http://schemas.microsoft.com/office/powerpoint/2010/main" val="2962828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10">
            <a:extLst>
              <a:ext uri="{FF2B5EF4-FFF2-40B4-BE49-F238E27FC236}">
                <a16:creationId xmlns:a16="http://schemas.microsoft.com/office/drawing/2014/main" id="{B3259CEC-D3BF-4B86-9A40-11941B15E877}"/>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52</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15" name="Picture 1">
            <a:extLst>
              <a:ext uri="{FF2B5EF4-FFF2-40B4-BE49-F238E27FC236}">
                <a16:creationId xmlns:a16="http://schemas.microsoft.com/office/drawing/2014/main" id="{E71E584E-2E1E-43AA-AB23-003439E85460}"/>
              </a:ext>
            </a:extLst>
          </p:cNvPr>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5960" y="715656"/>
            <a:ext cx="2664000" cy="16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789ADBE7-79B3-4DC5-89E6-C13DE5B3A400}"/>
              </a:ext>
            </a:extLst>
          </p:cNvPr>
          <p:cNvSpPr txBox="1"/>
          <p:nvPr/>
        </p:nvSpPr>
        <p:spPr>
          <a:xfrm>
            <a:off x="214055" y="3023081"/>
            <a:ext cx="5665921" cy="2062103"/>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Cost-effective, targeted protection for homes in flood-prone areas</a:t>
            </a:r>
          </a:p>
          <a:p>
            <a:pPr marL="285750" indent="-285750">
              <a:buFont typeface="Arial" panose="020B0604020202020204" pitchFamily="34" charset="0"/>
              <a:buChar char="•"/>
            </a:pPr>
            <a:r>
              <a:rPr lang="en-US" sz="1600" dirty="0">
                <a:latin typeface="Century Gothic" panose="020B0502020202020204" pitchFamily="34" charset="0"/>
              </a:rPr>
              <a:t>Commonly seen as a good idea because could save a home from flood destruction</a:t>
            </a:r>
          </a:p>
          <a:p>
            <a:pPr marL="285750" indent="-285750">
              <a:buFont typeface="Arial" panose="020B0604020202020204" pitchFamily="34" charset="0"/>
              <a:buChar char="•"/>
            </a:pPr>
            <a:r>
              <a:rPr lang="en-US" sz="1600" dirty="0">
                <a:latin typeface="Century Gothic" panose="020B0502020202020204" pitchFamily="34" charset="0"/>
              </a:rPr>
              <a:t>Protects people’s homes and makes them insurable and therefore sellable</a:t>
            </a:r>
          </a:p>
          <a:p>
            <a:pPr marL="285750" indent="-285750">
              <a:buFont typeface="Arial" panose="020B0604020202020204" pitchFamily="34" charset="0"/>
              <a:buChar char="•"/>
            </a:pPr>
            <a:r>
              <a:rPr lang="en-US" sz="1600" dirty="0">
                <a:latin typeface="Century Gothic" panose="020B0502020202020204" pitchFamily="34" charset="0"/>
              </a:rPr>
              <a:t>‘Better than sandbags’, but a last resort</a:t>
            </a:r>
          </a:p>
          <a:p>
            <a:pPr marL="285750" indent="-285750">
              <a:buFont typeface="Arial" panose="020B0604020202020204" pitchFamily="34" charset="0"/>
              <a:buChar char="•"/>
            </a:pPr>
            <a:endParaRPr lang="en-US" sz="1600" dirty="0">
              <a:latin typeface="Century Gothic" panose="020B0502020202020204" pitchFamily="34" charset="0"/>
            </a:endParaRPr>
          </a:p>
        </p:txBody>
      </p:sp>
      <p:sp>
        <p:nvSpPr>
          <p:cNvPr id="27" name="TextBox 26">
            <a:extLst>
              <a:ext uri="{FF2B5EF4-FFF2-40B4-BE49-F238E27FC236}">
                <a16:creationId xmlns:a16="http://schemas.microsoft.com/office/drawing/2014/main" id="{C98ABA41-5B07-44C0-AE22-B18F8EB1E806}"/>
              </a:ext>
            </a:extLst>
          </p:cNvPr>
          <p:cNvSpPr txBox="1"/>
          <p:nvPr/>
        </p:nvSpPr>
        <p:spPr>
          <a:xfrm>
            <a:off x="6045200" y="3023081"/>
            <a:ext cx="6146800" cy="2554545"/>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Does not address root cause of flooding</a:t>
            </a:r>
          </a:p>
          <a:p>
            <a:pPr marL="285750" indent="-285750">
              <a:buFont typeface="Arial" panose="020B0604020202020204" pitchFamily="34" charset="0"/>
              <a:buChar char="•"/>
            </a:pPr>
            <a:r>
              <a:rPr lang="en-US" sz="1600" dirty="0">
                <a:latin typeface="Century Gothic" panose="020B0502020202020204" pitchFamily="34" charset="0"/>
              </a:rPr>
              <a:t>Not a long-term solution</a:t>
            </a:r>
          </a:p>
          <a:p>
            <a:pPr marL="285750" indent="-285750">
              <a:buFont typeface="Arial" panose="020B0604020202020204" pitchFamily="34" charset="0"/>
              <a:buChar char="•"/>
            </a:pPr>
            <a:r>
              <a:rPr lang="en-US" sz="1600" dirty="0" err="1">
                <a:latin typeface="Century Gothic" panose="020B0502020202020204" pitchFamily="34" charset="0"/>
              </a:rPr>
              <a:t>Sceptical</a:t>
            </a:r>
            <a:r>
              <a:rPr lang="en-US" sz="1600" dirty="0">
                <a:latin typeface="Century Gothic" panose="020B0502020202020204" pitchFamily="34" charset="0"/>
              </a:rPr>
              <a:t> about effectiveness – does not prevent damage if over door height/through foundations</a:t>
            </a:r>
          </a:p>
          <a:p>
            <a:pPr marL="285750" indent="-285750">
              <a:buFont typeface="Arial" panose="020B0604020202020204" pitchFamily="34" charset="0"/>
              <a:buChar char="•"/>
            </a:pPr>
            <a:r>
              <a:rPr lang="en-US" sz="1600" dirty="0">
                <a:latin typeface="Century Gothic" panose="020B0502020202020204" pitchFamily="34" charset="0"/>
              </a:rPr>
              <a:t>Perception that the homeowner is responsible for this rather than Welsh Water</a:t>
            </a:r>
          </a:p>
          <a:p>
            <a:pPr marL="285750" indent="-285750">
              <a:buFont typeface="Arial" panose="020B0604020202020204" pitchFamily="34" charset="0"/>
              <a:buChar char="•"/>
            </a:pPr>
            <a:r>
              <a:rPr lang="en-US" sz="1600" dirty="0">
                <a:latin typeface="Century Gothic" panose="020B0502020202020204" pitchFamily="34" charset="0"/>
              </a:rPr>
              <a:t>Not relevant to most homes </a:t>
            </a:r>
          </a:p>
          <a:p>
            <a:pPr marL="285750" indent="-285750">
              <a:buFont typeface="Arial" panose="020B0604020202020204" pitchFamily="34" charset="0"/>
              <a:buChar char="•"/>
            </a:pPr>
            <a:r>
              <a:rPr lang="en-US" sz="1600" dirty="0">
                <a:latin typeface="Century Gothic" panose="020B0502020202020204" pitchFamily="34" charset="0"/>
              </a:rPr>
              <a:t>Not a good selling point for a house</a:t>
            </a:r>
          </a:p>
          <a:p>
            <a:endParaRPr lang="en-US" sz="1600" dirty="0">
              <a:latin typeface="Century Gothic" panose="020B0502020202020204" pitchFamily="34" charset="0"/>
            </a:endParaRP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30" name="Rectangle 29">
            <a:extLst>
              <a:ext uri="{FF2B5EF4-FFF2-40B4-BE49-F238E27FC236}">
                <a16:creationId xmlns:a16="http://schemas.microsoft.com/office/drawing/2014/main" id="{E6F92DCA-93A4-4E41-BC33-84B69666E2BF}"/>
              </a:ext>
            </a:extLst>
          </p:cNvPr>
          <p:cNvSpPr/>
          <p:nvPr/>
        </p:nvSpPr>
        <p:spPr>
          <a:xfrm>
            <a:off x="206930" y="692696"/>
            <a:ext cx="2664000" cy="1728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67ADD496-9FC4-47AB-B38A-7935CAE7E781}"/>
              </a:ext>
            </a:extLst>
          </p:cNvPr>
          <p:cNvSpPr txBox="1"/>
          <p:nvPr/>
        </p:nvSpPr>
        <p:spPr>
          <a:xfrm>
            <a:off x="247104" y="765191"/>
            <a:ext cx="576000" cy="576000"/>
          </a:xfrm>
          <a:prstGeom prst="ellipse">
            <a:avLst/>
          </a:prstGeom>
          <a:solidFill>
            <a:schemeClr val="bg1">
              <a:lumMod val="85000"/>
            </a:schemeClr>
          </a:solidFill>
          <a:ln w="38100">
            <a:solidFill>
              <a:srgbClr val="7F7B9A"/>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kumimoji="0" sz="2800" b="1" i="0" u="none" strike="noStrike" cap="none" spc="0" normalizeH="0" baseline="0">
                <a:ln w="12700">
                  <a:solidFill>
                    <a:srgbClr val="7F7B9A"/>
                  </a:solidFill>
                  <a:prstDash val="solid"/>
                </a:ln>
                <a:pattFill prst="dkUpDiag">
                  <a:fgClr>
                    <a:srgbClr val="7F7B9A"/>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7F7B9A"/>
                  </a:solidFill>
                  <a:prstDash val="solid"/>
                </a:ln>
                <a:pattFill prst="dkUpDiag">
                  <a:fgClr>
                    <a:srgbClr val="7F7B9A"/>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G</a:t>
            </a:r>
          </a:p>
        </p:txBody>
      </p:sp>
      <p:sp>
        <p:nvSpPr>
          <p:cNvPr id="18" name="Rectangle 17">
            <a:extLst>
              <a:ext uri="{FF2B5EF4-FFF2-40B4-BE49-F238E27FC236}">
                <a16:creationId xmlns:a16="http://schemas.microsoft.com/office/drawing/2014/main" id="{564A925E-D330-47EA-B0AD-0F767BDB8958}"/>
              </a:ext>
            </a:extLst>
          </p:cNvPr>
          <p:cNvSpPr/>
          <p:nvPr/>
        </p:nvSpPr>
        <p:spPr>
          <a:xfrm>
            <a:off x="535426" y="1723550"/>
            <a:ext cx="2332134" cy="62978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Flood gates to stop homes flooding</a:t>
            </a:r>
          </a:p>
        </p:txBody>
      </p:sp>
      <p:sp>
        <p:nvSpPr>
          <p:cNvPr id="34" name="Speech Bubble: Rectangle with Corners Rounded 33">
            <a:extLst>
              <a:ext uri="{FF2B5EF4-FFF2-40B4-BE49-F238E27FC236}">
                <a16:creationId xmlns:a16="http://schemas.microsoft.com/office/drawing/2014/main" id="{CCFEE055-4B71-457F-966C-0280F26BF6B5}"/>
              </a:ext>
            </a:extLst>
          </p:cNvPr>
          <p:cNvSpPr/>
          <p:nvPr/>
        </p:nvSpPr>
        <p:spPr>
          <a:xfrm>
            <a:off x="3474702" y="980728"/>
            <a:ext cx="3125354" cy="919401"/>
          </a:xfrm>
          <a:prstGeom prst="wedgeRoundRectCallout">
            <a:avLst>
              <a:gd name="adj1" fmla="val -42156"/>
              <a:gd name="adj2" fmla="val 92842"/>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"Anything that prevents property damage is going to be a good idea.“</a:t>
            </a:r>
          </a:p>
        </p:txBody>
      </p:sp>
      <p:sp>
        <p:nvSpPr>
          <p:cNvPr id="35" name="Rectangle: Rounded Corners 34">
            <a:extLst>
              <a:ext uri="{FF2B5EF4-FFF2-40B4-BE49-F238E27FC236}">
                <a16:creationId xmlns:a16="http://schemas.microsoft.com/office/drawing/2014/main" id="{13D54580-8028-4A5A-A5C2-E7FFD304CE95}"/>
              </a:ext>
            </a:extLst>
          </p:cNvPr>
          <p:cNvSpPr/>
          <p:nvPr/>
        </p:nvSpPr>
        <p:spPr>
          <a:xfrm>
            <a:off x="271578" y="5426864"/>
            <a:ext cx="11648843" cy="919401"/>
          </a:xfrm>
          <a:prstGeom prst="roundRect">
            <a:avLst/>
          </a:prstGeom>
          <a:solidFill>
            <a:schemeClr val="accent2"/>
          </a:solidFill>
        </p:spPr>
        <p:txBody>
          <a:bodyPr wrap="square" rtlCol="0" anchor="ctr">
            <a:spAutoFit/>
          </a:bodyPr>
          <a:lstStyle/>
          <a:p>
            <a:pPr algn="ctr"/>
            <a:r>
              <a:rPr lang="en-GB" sz="1600" b="1" dirty="0">
                <a:latin typeface="Century Gothic" panose="020B0502020202020204" pitchFamily="34" charset="0"/>
              </a:rPr>
              <a:t>Consensus: Moderately acceptable, but fairly divisive</a:t>
            </a:r>
          </a:p>
          <a:p>
            <a:pPr algn="ctr"/>
            <a:r>
              <a:rPr lang="en-GB" sz="1600" dirty="0">
                <a:latin typeface="Century Gothic" panose="020B0502020202020204" pitchFamily="34" charset="0"/>
              </a:rPr>
              <a:t>This option divided opinions; some thought it was an effective way of protecting at-risk properties, but many thought that money could be more productively spent on preventative measures.</a:t>
            </a:r>
          </a:p>
        </p:txBody>
      </p:sp>
      <p:sp>
        <p:nvSpPr>
          <p:cNvPr id="37" name="Speech Bubble: Rectangle with Corners Rounded 36">
            <a:extLst>
              <a:ext uri="{FF2B5EF4-FFF2-40B4-BE49-F238E27FC236}">
                <a16:creationId xmlns:a16="http://schemas.microsoft.com/office/drawing/2014/main" id="{18B4AA66-3607-426E-AD49-D9CDBBF11E76}"/>
              </a:ext>
            </a:extLst>
          </p:cNvPr>
          <p:cNvSpPr/>
          <p:nvPr/>
        </p:nvSpPr>
        <p:spPr>
          <a:xfrm>
            <a:off x="7555923" y="1053191"/>
            <a:ext cx="3125354" cy="919401"/>
          </a:xfrm>
          <a:prstGeom prst="wedgeRoundRectCallout">
            <a:avLst>
              <a:gd name="adj1" fmla="val -35710"/>
              <a:gd name="adj2" fmla="val 86100"/>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“It might stop it at the door; but it won't stop it seeping through the foundations.“</a:t>
            </a:r>
          </a:p>
        </p:txBody>
      </p:sp>
      <p:sp>
        <p:nvSpPr>
          <p:cNvPr id="19" name="Rectangle: Rounded Corners 18">
            <a:extLst>
              <a:ext uri="{FF2B5EF4-FFF2-40B4-BE49-F238E27FC236}">
                <a16:creationId xmlns:a16="http://schemas.microsoft.com/office/drawing/2014/main" id="{FFA1AFFB-8DFE-4710-A2F0-8C07AB508C07}"/>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0" name="Rectangle: Rounded Corners 19">
            <a:extLst>
              <a:ext uri="{FF2B5EF4-FFF2-40B4-BE49-F238E27FC236}">
                <a16:creationId xmlns:a16="http://schemas.microsoft.com/office/drawing/2014/main" id="{34FB2CAF-10FE-4977-8CCF-C2C00ED677C0}"/>
              </a:ext>
            </a:extLst>
          </p:cNvPr>
          <p:cNvSpPr/>
          <p:nvPr/>
        </p:nvSpPr>
        <p:spPr>
          <a:xfrm>
            <a:off x="6231790" y="2621922"/>
            <a:ext cx="5688632"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pic>
        <p:nvPicPr>
          <p:cNvPr id="28" name="Graphic 27" descr="Piggy Bank">
            <a:extLst>
              <a:ext uri="{FF2B5EF4-FFF2-40B4-BE49-F238E27FC236}">
                <a16:creationId xmlns:a16="http://schemas.microsoft.com/office/drawing/2014/main" id="{0D0D2D95-53E6-4B6E-91B7-DC3ABC2E12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80576" y="662056"/>
            <a:ext cx="687893" cy="687893"/>
          </a:xfrm>
          <a:prstGeom prst="rect">
            <a:avLst/>
          </a:prstGeom>
        </p:spPr>
      </p:pic>
    </p:spTree>
    <p:extLst>
      <p:ext uri="{BB962C8B-B14F-4D97-AF65-F5344CB8AC3E}">
        <p14:creationId xmlns:p14="http://schemas.microsoft.com/office/powerpoint/2010/main" val="1967663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10">
            <a:extLst>
              <a:ext uri="{FF2B5EF4-FFF2-40B4-BE49-F238E27FC236}">
                <a16:creationId xmlns:a16="http://schemas.microsoft.com/office/drawing/2014/main" id="{B6C1CDB7-524F-4FF5-A024-60721F9CF277}"/>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53</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15" name="Picture 2" descr="Could rivers be carrying coronavirus from sewage works?">
            <a:extLst>
              <a:ext uri="{FF2B5EF4-FFF2-40B4-BE49-F238E27FC236}">
                <a16:creationId xmlns:a16="http://schemas.microsoft.com/office/drawing/2014/main" id="{51FC2B24-CBE9-495F-B4AE-3BB4AE2BB615}"/>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2484" y="692696"/>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6D2BA2F-5C70-43BB-B227-A6801068CECC}"/>
              </a:ext>
            </a:extLst>
          </p:cNvPr>
          <p:cNvSpPr/>
          <p:nvPr/>
        </p:nvSpPr>
        <p:spPr>
          <a:xfrm>
            <a:off x="200084" y="692696"/>
            <a:ext cx="2664000"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F73E791E-FE9C-43C0-993A-F0EF9682717E}"/>
              </a:ext>
            </a:extLst>
          </p:cNvPr>
          <p:cNvSpPr txBox="1"/>
          <p:nvPr/>
        </p:nvSpPr>
        <p:spPr>
          <a:xfrm>
            <a:off x="243628" y="742231"/>
            <a:ext cx="576000" cy="576000"/>
          </a:xfrm>
          <a:prstGeom prst="ellipse">
            <a:avLst/>
          </a:prstGeom>
          <a:solidFill>
            <a:schemeClr val="bg1">
              <a:lumMod val="85000"/>
            </a:schemeClr>
          </a:solidFill>
          <a:ln w="38100">
            <a:solidFill>
              <a:srgbClr val="EE6B7E"/>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sz="2800" b="1">
                <a:ln w="12700">
                  <a:solidFill>
                    <a:srgbClr val="EE6B7E"/>
                  </a:solidFill>
                  <a:prstDash val="solid"/>
                </a:ln>
                <a:pattFill prst="dkUpDiag">
                  <a:fgClr>
                    <a:srgbClr val="EE6B7E"/>
                  </a:fgClr>
                  <a:bgClr>
                    <a:srgbClr val="373545">
                      <a:lumMod val="20000"/>
                      <a:lumOff val="80000"/>
                    </a:srgbClr>
                  </a:bgClr>
                </a:pattFill>
                <a:effectLst>
                  <a:outerShdw dist="38100" dir="2640000" algn="bl" rotWithShape="0">
                    <a:srgbClr val="373545">
                      <a:lumMod val="75000"/>
                    </a:srgbClr>
                  </a:outerShdw>
                </a:effectLst>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EE6B7E"/>
                  </a:solidFill>
                  <a:prstDash val="solid"/>
                </a:ln>
                <a:pattFill prst="dkUpDiag">
                  <a:fgClr>
                    <a:srgbClr val="EE6B7E"/>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H</a:t>
            </a:r>
          </a:p>
        </p:txBody>
      </p:sp>
      <p:sp>
        <p:nvSpPr>
          <p:cNvPr id="19" name="Rectangle 18">
            <a:extLst>
              <a:ext uri="{FF2B5EF4-FFF2-40B4-BE49-F238E27FC236}">
                <a16:creationId xmlns:a16="http://schemas.microsoft.com/office/drawing/2014/main" id="{D74A4EB3-CB46-4D63-A335-DECE730E8270}"/>
              </a:ext>
            </a:extLst>
          </p:cNvPr>
          <p:cNvSpPr/>
          <p:nvPr/>
        </p:nvSpPr>
        <p:spPr>
          <a:xfrm>
            <a:off x="531950" y="1420642"/>
            <a:ext cx="2332134" cy="90973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Pre-treating sewage while it is in the network</a:t>
            </a:r>
          </a:p>
        </p:txBody>
      </p:sp>
      <p:sp>
        <p:nvSpPr>
          <p:cNvPr id="27" name="TextBox 26">
            <a:extLst>
              <a:ext uri="{FF2B5EF4-FFF2-40B4-BE49-F238E27FC236}">
                <a16:creationId xmlns:a16="http://schemas.microsoft.com/office/drawing/2014/main" id="{8175C1E2-E8CC-4C99-9BD0-F904E7B67328}"/>
              </a:ext>
            </a:extLst>
          </p:cNvPr>
          <p:cNvSpPr txBox="1"/>
          <p:nvPr/>
        </p:nvSpPr>
        <p:spPr>
          <a:xfrm>
            <a:off x="214055" y="3023081"/>
            <a:ext cx="5665921" cy="2062103"/>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Water has had some treatment if it needs to be released in extreme conditions</a:t>
            </a:r>
          </a:p>
          <a:p>
            <a:pPr marL="285750" indent="-285750">
              <a:buFont typeface="Arial" panose="020B0604020202020204" pitchFamily="34" charset="0"/>
              <a:buChar char="•"/>
            </a:pPr>
            <a:r>
              <a:rPr lang="en-US" sz="1600" dirty="0">
                <a:latin typeface="Century Gothic" panose="020B0502020202020204" pitchFamily="34" charset="0"/>
              </a:rPr>
              <a:t>Seems like an easy way to relieve pressure on plant</a:t>
            </a:r>
          </a:p>
          <a:p>
            <a:pPr marL="285750" indent="-285750">
              <a:buFont typeface="Arial" panose="020B0604020202020204" pitchFamily="34" charset="0"/>
              <a:buChar char="•"/>
            </a:pPr>
            <a:r>
              <a:rPr lang="en-US" sz="1600" dirty="0">
                <a:latin typeface="Century Gothic" panose="020B0502020202020204" pitchFamily="34" charset="0"/>
              </a:rPr>
              <a:t>Cost effective in short-term</a:t>
            </a:r>
          </a:p>
          <a:p>
            <a:pPr marL="285750" indent="-285750">
              <a:buFont typeface="Arial" panose="020B0604020202020204" pitchFamily="34" charset="0"/>
              <a:buChar char="•"/>
            </a:pPr>
            <a:r>
              <a:rPr lang="en-US" sz="1600" dirty="0">
                <a:latin typeface="Century Gothic" panose="020B0502020202020204" pitchFamily="34" charset="0"/>
              </a:rPr>
              <a:t>Will improve as technology improves</a:t>
            </a:r>
          </a:p>
          <a:p>
            <a:pPr marL="285750" indent="-285750">
              <a:buFont typeface="Arial" panose="020B0604020202020204" pitchFamily="34" charset="0"/>
              <a:buChar char="•"/>
            </a:pPr>
            <a:r>
              <a:rPr lang="en-US" sz="1600" dirty="0">
                <a:latin typeface="Century Gothic" panose="020B0502020202020204" pitchFamily="34" charset="0"/>
              </a:rPr>
              <a:t>Use of technology is a positive thing</a:t>
            </a:r>
          </a:p>
          <a:p>
            <a:pPr marL="285750" indent="-285750">
              <a:buFont typeface="Arial" panose="020B0604020202020204" pitchFamily="34" charset="0"/>
              <a:buChar char="•"/>
            </a:pPr>
            <a:r>
              <a:rPr lang="en-US" sz="1600" dirty="0">
                <a:latin typeface="Century Gothic" panose="020B0502020202020204" pitchFamily="34" charset="0"/>
              </a:rPr>
              <a:t>Kills rats</a:t>
            </a: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28" name="TextBox 27">
            <a:extLst>
              <a:ext uri="{FF2B5EF4-FFF2-40B4-BE49-F238E27FC236}">
                <a16:creationId xmlns:a16="http://schemas.microsoft.com/office/drawing/2014/main" id="{82B9064E-D3E4-4FDD-AF6D-B2F9AEEF8C7A}"/>
              </a:ext>
            </a:extLst>
          </p:cNvPr>
          <p:cNvSpPr txBox="1"/>
          <p:nvPr/>
        </p:nvSpPr>
        <p:spPr>
          <a:xfrm>
            <a:off x="6045200" y="3023081"/>
            <a:ext cx="6146800" cy="2800767"/>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Unfamiliar – people don’t know what to make of it</a:t>
            </a:r>
          </a:p>
          <a:p>
            <a:pPr marL="285750" indent="-285750">
              <a:buFont typeface="Arial" panose="020B0604020202020204" pitchFamily="34" charset="0"/>
              <a:buChar char="•"/>
            </a:pPr>
            <a:r>
              <a:rPr lang="en-US" sz="1600" dirty="0">
                <a:latin typeface="Century Gothic" panose="020B0502020202020204" pitchFamily="34" charset="0"/>
              </a:rPr>
              <a:t>Chemicals are alarming</a:t>
            </a:r>
          </a:p>
          <a:p>
            <a:pPr marL="285750" indent="-285750">
              <a:buFont typeface="Arial" panose="020B0604020202020204" pitchFamily="34" charset="0"/>
              <a:buChar char="•"/>
            </a:pPr>
            <a:r>
              <a:rPr lang="en-US" sz="1600" dirty="0">
                <a:latin typeface="Century Gothic" panose="020B0502020202020204" pitchFamily="34" charset="0"/>
              </a:rPr>
              <a:t>Unknown consequences for environment – fears over contamination of drinking water or groundwater</a:t>
            </a:r>
          </a:p>
          <a:p>
            <a:pPr marL="285750" indent="-285750">
              <a:buFont typeface="Arial" panose="020B0604020202020204" pitchFamily="34" charset="0"/>
              <a:buChar char="•"/>
            </a:pPr>
            <a:r>
              <a:rPr lang="en-US" sz="1600" dirty="0">
                <a:latin typeface="Century Gothic" panose="020B0502020202020204" pitchFamily="34" charset="0"/>
              </a:rPr>
              <a:t>Confusion over what option would entail – would treated water go straight to peoples’ homes?</a:t>
            </a:r>
          </a:p>
          <a:p>
            <a:pPr marL="285750" indent="-285750">
              <a:buFont typeface="Arial" panose="020B0604020202020204" pitchFamily="34" charset="0"/>
              <a:buChar char="•"/>
            </a:pPr>
            <a:r>
              <a:rPr lang="en-US" sz="1600" dirty="0">
                <a:latin typeface="Century Gothic" panose="020B0502020202020204" pitchFamily="34" charset="0"/>
              </a:rPr>
              <a:t>Does not address root cause</a:t>
            </a:r>
          </a:p>
          <a:p>
            <a:pPr marL="285750" indent="-285750">
              <a:buFont typeface="Arial" panose="020B0604020202020204" pitchFamily="34" charset="0"/>
              <a:buChar char="•"/>
            </a:pPr>
            <a:endParaRPr lang="en-US" sz="1600" dirty="0">
              <a:latin typeface="Century Gothic" panose="020B0502020202020204" pitchFamily="34" charset="0"/>
            </a:endParaRPr>
          </a:p>
          <a:p>
            <a:r>
              <a:rPr lang="en-US" sz="1600" b="1" i="1" dirty="0">
                <a:latin typeface="Century Gothic" panose="020B0502020202020204" pitchFamily="34" charset="0"/>
              </a:rPr>
              <a:t>Nb. Many groups did not mention this option spontaneously, reflecting a lack of understanding of what it would entail</a:t>
            </a: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35" name="Rectangle: Rounded Corners 34">
            <a:extLst>
              <a:ext uri="{FF2B5EF4-FFF2-40B4-BE49-F238E27FC236}">
                <a16:creationId xmlns:a16="http://schemas.microsoft.com/office/drawing/2014/main" id="{569B2249-DF4E-4531-9A82-47F2951559A6}"/>
              </a:ext>
            </a:extLst>
          </p:cNvPr>
          <p:cNvSpPr/>
          <p:nvPr/>
        </p:nvSpPr>
        <p:spPr>
          <a:xfrm>
            <a:off x="271578" y="5661248"/>
            <a:ext cx="11648843" cy="919401"/>
          </a:xfrm>
          <a:prstGeom prst="roundRect">
            <a:avLst/>
          </a:prstGeom>
          <a:solidFill>
            <a:schemeClr val="accent2"/>
          </a:solidFill>
        </p:spPr>
        <p:txBody>
          <a:bodyPr wrap="square" rtlCol="0" anchor="ctr">
            <a:spAutoFit/>
          </a:bodyPr>
          <a:lstStyle/>
          <a:p>
            <a:pPr algn="ctr"/>
            <a:r>
              <a:rPr lang="en-GB" sz="1600" b="1" dirty="0">
                <a:latin typeface="Century Gothic" panose="020B0502020202020204" pitchFamily="34" charset="0"/>
              </a:rPr>
              <a:t>Consensus: Moderately acceptable, but fears over consequences would need to be addressed</a:t>
            </a:r>
          </a:p>
          <a:p>
            <a:pPr algn="ctr"/>
            <a:r>
              <a:rPr lang="en-GB" sz="1600" dirty="0">
                <a:latin typeface="Century Gothic" panose="020B0502020202020204" pitchFamily="34" charset="0"/>
              </a:rPr>
              <a:t>Whilst this seemed to many to be a simple and effective solution for relieving pressure on the system, </a:t>
            </a:r>
          </a:p>
          <a:p>
            <a:pPr algn="ctr"/>
            <a:r>
              <a:rPr lang="en-GB" sz="1600" dirty="0">
                <a:latin typeface="Century Gothic" panose="020B0502020202020204" pitchFamily="34" charset="0"/>
              </a:rPr>
              <a:t>alarm over the potential consequences of the pre-treatment put many off</a:t>
            </a:r>
          </a:p>
        </p:txBody>
      </p:sp>
      <p:sp>
        <p:nvSpPr>
          <p:cNvPr id="37" name="Speech Bubble: Rectangle with Corners Rounded 36">
            <a:extLst>
              <a:ext uri="{FF2B5EF4-FFF2-40B4-BE49-F238E27FC236}">
                <a16:creationId xmlns:a16="http://schemas.microsoft.com/office/drawing/2014/main" id="{2457D320-04AA-44D6-A7DD-2C8B97E7B07B}"/>
              </a:ext>
            </a:extLst>
          </p:cNvPr>
          <p:cNvSpPr/>
          <p:nvPr/>
        </p:nvSpPr>
        <p:spPr>
          <a:xfrm>
            <a:off x="4655840" y="832132"/>
            <a:ext cx="5285594" cy="1191816"/>
          </a:xfrm>
          <a:prstGeom prst="wedgeRoundRectCallout">
            <a:avLst>
              <a:gd name="adj1" fmla="val 5966"/>
              <a:gd name="adj2" fmla="val 73599"/>
              <a:gd name="adj3" fmla="val 16667"/>
            </a:avLst>
          </a:prstGeom>
          <a:solidFill>
            <a:schemeClr val="bg1">
              <a:lumMod val="85000"/>
            </a:schemeClr>
          </a:solidFill>
        </p:spPr>
        <p:txBody>
          <a:bodyPr wrap="square" rtlCol="0" anchor="ctr">
            <a:spAutoFit/>
          </a:bodyPr>
          <a:lstStyle/>
          <a:p>
            <a:r>
              <a:rPr lang="en-US" sz="1600" dirty="0">
                <a:latin typeface="Century Gothic" panose="020B0502020202020204" pitchFamily="34" charset="0"/>
              </a:rPr>
              <a:t>"It can't be carried out on a mass scale until it's been tested. It sounds like there are some risks involved, so if there's a trial and it works, then it could be implemented."</a:t>
            </a:r>
          </a:p>
        </p:txBody>
      </p:sp>
      <p:sp>
        <p:nvSpPr>
          <p:cNvPr id="20" name="Rectangle: Rounded Corners 19">
            <a:extLst>
              <a:ext uri="{FF2B5EF4-FFF2-40B4-BE49-F238E27FC236}">
                <a16:creationId xmlns:a16="http://schemas.microsoft.com/office/drawing/2014/main" id="{21523F52-7757-43D4-BD62-CF8F60D8B331}"/>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3" name="Rectangle: Rounded Corners 22">
            <a:extLst>
              <a:ext uri="{FF2B5EF4-FFF2-40B4-BE49-F238E27FC236}">
                <a16:creationId xmlns:a16="http://schemas.microsoft.com/office/drawing/2014/main" id="{E8D1CE46-7632-4DD9-9AD5-22DA9AA80ADB}"/>
              </a:ext>
            </a:extLst>
          </p:cNvPr>
          <p:cNvSpPr/>
          <p:nvPr/>
        </p:nvSpPr>
        <p:spPr>
          <a:xfrm>
            <a:off x="6231790" y="2621922"/>
            <a:ext cx="5688632"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pic>
        <p:nvPicPr>
          <p:cNvPr id="26" name="Graphic 25" descr="Network">
            <a:extLst>
              <a:ext uri="{FF2B5EF4-FFF2-40B4-BE49-F238E27FC236}">
                <a16:creationId xmlns:a16="http://schemas.microsoft.com/office/drawing/2014/main" id="{1582648A-325B-4B4A-A5F1-1B4099C08D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1505" y="1934029"/>
            <a:ext cx="687893" cy="687893"/>
          </a:xfrm>
          <a:prstGeom prst="rect">
            <a:avLst/>
          </a:prstGeom>
        </p:spPr>
      </p:pic>
      <p:pic>
        <p:nvPicPr>
          <p:cNvPr id="29" name="Graphic 28" descr="Piggy Bank">
            <a:extLst>
              <a:ext uri="{FF2B5EF4-FFF2-40B4-BE49-F238E27FC236}">
                <a16:creationId xmlns:a16="http://schemas.microsoft.com/office/drawing/2014/main" id="{F173CE39-05BE-4C3E-8E12-A74782EF10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49756" y="664662"/>
            <a:ext cx="687893" cy="687893"/>
          </a:xfrm>
          <a:prstGeom prst="rect">
            <a:avLst/>
          </a:prstGeom>
        </p:spPr>
      </p:pic>
      <p:pic>
        <p:nvPicPr>
          <p:cNvPr id="30" name="Graphic 29" descr="Trophy">
            <a:extLst>
              <a:ext uri="{FF2B5EF4-FFF2-40B4-BE49-F238E27FC236}">
                <a16:creationId xmlns:a16="http://schemas.microsoft.com/office/drawing/2014/main" id="{98D88962-1B5A-45D5-8202-0F9A866E2D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41505" y="1329476"/>
            <a:ext cx="687893" cy="687893"/>
          </a:xfrm>
          <a:prstGeom prst="rect">
            <a:avLst/>
          </a:prstGeom>
        </p:spPr>
      </p:pic>
    </p:spTree>
    <p:extLst>
      <p:ext uri="{BB962C8B-B14F-4D97-AF65-F5344CB8AC3E}">
        <p14:creationId xmlns:p14="http://schemas.microsoft.com/office/powerpoint/2010/main" val="1484595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10">
            <a:extLst>
              <a:ext uri="{FF2B5EF4-FFF2-40B4-BE49-F238E27FC236}">
                <a16:creationId xmlns:a16="http://schemas.microsoft.com/office/drawing/2014/main" id="{2E990EAB-35C5-4C39-8772-1BCAEC0EBC6F}"/>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54</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15" name="Picture 2" descr="Dirty business: The livestock farms polluting the UK — The Bureau ...">
            <a:extLst>
              <a:ext uri="{FF2B5EF4-FFF2-40B4-BE49-F238E27FC236}">
                <a16:creationId xmlns:a16="http://schemas.microsoft.com/office/drawing/2014/main" id="{6DE6FBEF-2BA1-4353-B592-3260A677BB01}"/>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088" y="692696"/>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75247A8-C1B9-474A-8CBD-8A6887576F7A}"/>
              </a:ext>
            </a:extLst>
          </p:cNvPr>
          <p:cNvSpPr/>
          <p:nvPr/>
        </p:nvSpPr>
        <p:spPr>
          <a:xfrm>
            <a:off x="192088" y="692696"/>
            <a:ext cx="2676590"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B160FE79-0BE2-4A76-9664-344A98439F31}"/>
              </a:ext>
            </a:extLst>
          </p:cNvPr>
          <p:cNvSpPr txBox="1"/>
          <p:nvPr/>
        </p:nvSpPr>
        <p:spPr>
          <a:xfrm>
            <a:off x="233232" y="742231"/>
            <a:ext cx="576000" cy="576000"/>
          </a:xfrm>
          <a:prstGeom prst="ellipse">
            <a:avLst/>
          </a:prstGeom>
          <a:solidFill>
            <a:schemeClr val="bg1">
              <a:lumMod val="85000"/>
            </a:schemeClr>
          </a:solidFill>
          <a:ln w="38100">
            <a:solidFill>
              <a:srgbClr val="EE6B7E"/>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sz="2800" b="1">
                <a:ln w="12700">
                  <a:solidFill>
                    <a:srgbClr val="EE6B7E"/>
                  </a:solidFill>
                  <a:prstDash val="solid"/>
                </a:ln>
                <a:pattFill prst="dkUpDiag">
                  <a:fgClr>
                    <a:srgbClr val="EE6B7E"/>
                  </a:fgClr>
                  <a:bgClr>
                    <a:srgbClr val="373545">
                      <a:lumMod val="20000"/>
                      <a:lumOff val="80000"/>
                    </a:srgbClr>
                  </a:bgClr>
                </a:pattFill>
                <a:effectLst>
                  <a:outerShdw dist="38100" dir="2640000" algn="bl" rotWithShape="0">
                    <a:srgbClr val="373545">
                      <a:lumMod val="75000"/>
                    </a:srgbClr>
                  </a:outerShdw>
                </a:effectLst>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EE6B7E"/>
                  </a:solidFill>
                  <a:prstDash val="solid"/>
                </a:ln>
                <a:pattFill prst="dkUpDiag">
                  <a:fgClr>
                    <a:srgbClr val="EE6B7E"/>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L</a:t>
            </a:r>
          </a:p>
        </p:txBody>
      </p:sp>
      <p:sp>
        <p:nvSpPr>
          <p:cNvPr id="19" name="Rectangle 18">
            <a:extLst>
              <a:ext uri="{FF2B5EF4-FFF2-40B4-BE49-F238E27FC236}">
                <a16:creationId xmlns:a16="http://schemas.microsoft.com/office/drawing/2014/main" id="{284E360A-FB08-4185-BFD5-1CAB139BAA51}"/>
              </a:ext>
            </a:extLst>
          </p:cNvPr>
          <p:cNvSpPr/>
          <p:nvPr/>
        </p:nvSpPr>
        <p:spPr>
          <a:xfrm>
            <a:off x="521554" y="1397773"/>
            <a:ext cx="2332134" cy="90973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err="1">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Incentivising</a:t>
            </a:r>
            <a:r>
              <a:rPr kumimoji="0" lang="en-US" sz="17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trade customers to install pre-treatment</a:t>
            </a:r>
          </a:p>
        </p:txBody>
      </p:sp>
      <p:sp>
        <p:nvSpPr>
          <p:cNvPr id="26" name="TextBox 25">
            <a:extLst>
              <a:ext uri="{FF2B5EF4-FFF2-40B4-BE49-F238E27FC236}">
                <a16:creationId xmlns:a16="http://schemas.microsoft.com/office/drawing/2014/main" id="{B24C599B-6617-4519-B66B-19377E60B96E}"/>
              </a:ext>
            </a:extLst>
          </p:cNvPr>
          <p:cNvSpPr txBox="1"/>
          <p:nvPr/>
        </p:nvSpPr>
        <p:spPr>
          <a:xfrm>
            <a:off x="214055" y="3023081"/>
            <a:ext cx="5665921" cy="2308324"/>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Incentives would make this an attractive option to trade </a:t>
            </a:r>
          </a:p>
          <a:p>
            <a:pPr marL="285750" indent="-285750">
              <a:buFont typeface="Arial" panose="020B0604020202020204" pitchFamily="34" charset="0"/>
              <a:buChar char="•"/>
            </a:pPr>
            <a:r>
              <a:rPr lang="en-US" sz="1600" dirty="0">
                <a:latin typeface="Century Gothic" panose="020B0502020202020204" pitchFamily="34" charset="0"/>
              </a:rPr>
              <a:t>Uptake would be boosted because it would make businesses appear ethical – could be granted a logo or accreditation?</a:t>
            </a:r>
          </a:p>
          <a:p>
            <a:pPr marL="285750" indent="-285750">
              <a:buFont typeface="Arial" panose="020B0604020202020204" pitchFamily="34" charset="0"/>
              <a:buChar char="•"/>
            </a:pPr>
            <a:r>
              <a:rPr lang="en-US" sz="1600" dirty="0">
                <a:latin typeface="Century Gothic" panose="020B0502020202020204" pitchFamily="34" charset="0"/>
              </a:rPr>
              <a:t>Would ensure farmers manage nitrates/waste running off their land</a:t>
            </a:r>
          </a:p>
          <a:p>
            <a:pPr marL="285750" indent="-285750">
              <a:buFont typeface="Arial" panose="020B0604020202020204" pitchFamily="34" charset="0"/>
              <a:buChar char="•"/>
            </a:pPr>
            <a:r>
              <a:rPr lang="en-US" sz="1600" dirty="0">
                <a:latin typeface="Century Gothic" panose="020B0502020202020204" pitchFamily="34" charset="0"/>
              </a:rPr>
              <a:t>Quick to implement</a:t>
            </a: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27" name="TextBox 26">
            <a:extLst>
              <a:ext uri="{FF2B5EF4-FFF2-40B4-BE49-F238E27FC236}">
                <a16:creationId xmlns:a16="http://schemas.microsoft.com/office/drawing/2014/main" id="{15FC3884-C1E2-45A0-AA46-EE1C9D5147FD}"/>
              </a:ext>
            </a:extLst>
          </p:cNvPr>
          <p:cNvSpPr txBox="1"/>
          <p:nvPr/>
        </p:nvSpPr>
        <p:spPr>
          <a:xfrm>
            <a:off x="6153018" y="3023081"/>
            <a:ext cx="4742334" cy="1323439"/>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Potentially unfair to those already doing it – would incentives be backdated?</a:t>
            </a:r>
          </a:p>
          <a:p>
            <a:pPr marL="285750" indent="-285750">
              <a:buFont typeface="Arial" panose="020B0604020202020204" pitchFamily="34" charset="0"/>
              <a:buChar char="•"/>
            </a:pPr>
            <a:r>
              <a:rPr lang="en-US" sz="1600" dirty="0">
                <a:latin typeface="Century Gothic" panose="020B0502020202020204" pitchFamily="34" charset="0"/>
              </a:rPr>
              <a:t>Low impact as trade customers don’t account for much water usage</a:t>
            </a:r>
          </a:p>
          <a:p>
            <a:pPr marL="285750" indent="-285750">
              <a:buFont typeface="Arial" panose="020B0604020202020204" pitchFamily="34" charset="0"/>
              <a:buChar char="•"/>
            </a:pPr>
            <a:r>
              <a:rPr lang="en-US" sz="1600" dirty="0">
                <a:latin typeface="Century Gothic" panose="020B0502020202020204" pitchFamily="34" charset="0"/>
              </a:rPr>
              <a:t>Hard to police</a:t>
            </a:r>
          </a:p>
        </p:txBody>
      </p:sp>
      <p:sp>
        <p:nvSpPr>
          <p:cNvPr id="32" name="Speech Bubble: Rectangle with Corners Rounded 31">
            <a:extLst>
              <a:ext uri="{FF2B5EF4-FFF2-40B4-BE49-F238E27FC236}">
                <a16:creationId xmlns:a16="http://schemas.microsoft.com/office/drawing/2014/main" id="{9F588BFE-E1BE-4211-AF3E-D56283F36694}"/>
              </a:ext>
            </a:extLst>
          </p:cNvPr>
          <p:cNvSpPr/>
          <p:nvPr/>
        </p:nvSpPr>
        <p:spPr>
          <a:xfrm>
            <a:off x="3816065" y="1417933"/>
            <a:ext cx="2116641" cy="646986"/>
          </a:xfrm>
          <a:prstGeom prst="wedgeRoundRectCallout">
            <a:avLst>
              <a:gd name="adj1" fmla="val -43532"/>
              <a:gd name="adj2" fmla="val 112805"/>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a:t>
            </a:r>
            <a:r>
              <a:rPr lang="en-US" sz="1600" dirty="0">
                <a:latin typeface="Century Gothic" panose="020B0502020202020204" pitchFamily="34" charset="0"/>
              </a:rPr>
              <a:t>Farmers love grants</a:t>
            </a:r>
            <a:r>
              <a:rPr lang="en-US" sz="1600" i="1" dirty="0">
                <a:latin typeface="Century Gothic" panose="020B0502020202020204" pitchFamily="34" charset="0"/>
              </a:rPr>
              <a:t>."</a:t>
            </a:r>
            <a:endParaRPr lang="en-GB" sz="1600" i="1" dirty="0">
              <a:latin typeface="Century Gothic" panose="020B0502020202020204" pitchFamily="34" charset="0"/>
            </a:endParaRPr>
          </a:p>
        </p:txBody>
      </p:sp>
      <p:sp>
        <p:nvSpPr>
          <p:cNvPr id="33" name="Rectangle: Rounded Corners 32">
            <a:extLst>
              <a:ext uri="{FF2B5EF4-FFF2-40B4-BE49-F238E27FC236}">
                <a16:creationId xmlns:a16="http://schemas.microsoft.com/office/drawing/2014/main" id="{C92CA0A0-EC28-4AA5-B645-5BC11FEC07D0}"/>
              </a:ext>
            </a:extLst>
          </p:cNvPr>
          <p:cNvSpPr/>
          <p:nvPr/>
        </p:nvSpPr>
        <p:spPr>
          <a:xfrm>
            <a:off x="271578" y="5445224"/>
            <a:ext cx="11648843" cy="919401"/>
          </a:xfrm>
          <a:prstGeom prst="roundRect">
            <a:avLst/>
          </a:prstGeom>
          <a:solidFill>
            <a:schemeClr val="accent2"/>
          </a:solidFill>
        </p:spPr>
        <p:txBody>
          <a:bodyPr wrap="square" rtlCol="0" anchor="ctr">
            <a:spAutoFit/>
          </a:bodyPr>
          <a:lstStyle/>
          <a:p>
            <a:pPr algn="ctr"/>
            <a:r>
              <a:rPr lang="en-GB" sz="1600" b="1" dirty="0">
                <a:latin typeface="Century Gothic" panose="020B0502020202020204" pitchFamily="34" charset="0"/>
              </a:rPr>
              <a:t>Consensus: Moderately acceptable</a:t>
            </a:r>
          </a:p>
          <a:p>
            <a:pPr algn="ctr"/>
            <a:r>
              <a:rPr lang="en-GB" sz="1600" dirty="0">
                <a:latin typeface="Century Gothic" panose="020B0502020202020204" pitchFamily="34" charset="0"/>
              </a:rPr>
              <a:t>Although this option was not rejected, the response was</a:t>
            </a:r>
            <a:r>
              <a:rPr lang="en-US" sz="1600" dirty="0">
                <a:latin typeface="Century Gothic" panose="020B0502020202020204" pitchFamily="34" charset="0"/>
              </a:rPr>
              <a:t> muted. Respondents lacked understanding of what it would entail and seemed to base opinions on stereotypes, or read directly from the disadvantages list.</a:t>
            </a:r>
          </a:p>
        </p:txBody>
      </p:sp>
      <p:sp>
        <p:nvSpPr>
          <p:cNvPr id="20" name="Rectangle: Rounded Corners 19">
            <a:extLst>
              <a:ext uri="{FF2B5EF4-FFF2-40B4-BE49-F238E27FC236}">
                <a16:creationId xmlns:a16="http://schemas.microsoft.com/office/drawing/2014/main" id="{4E58F12F-E77C-446A-BD7F-ED37222A8C47}"/>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 name="Rectangle: Rounded Corners 24">
            <a:extLst>
              <a:ext uri="{FF2B5EF4-FFF2-40B4-BE49-F238E27FC236}">
                <a16:creationId xmlns:a16="http://schemas.microsoft.com/office/drawing/2014/main" id="{C2F65DEB-ED5F-40CB-A84C-A96E1E3F7639}"/>
              </a:ext>
            </a:extLst>
          </p:cNvPr>
          <p:cNvSpPr/>
          <p:nvPr/>
        </p:nvSpPr>
        <p:spPr>
          <a:xfrm>
            <a:off x="6231790" y="2621922"/>
            <a:ext cx="4663562"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pic>
        <p:nvPicPr>
          <p:cNvPr id="3" name="Graphic 2" descr="Question mark">
            <a:extLst>
              <a:ext uri="{FF2B5EF4-FFF2-40B4-BE49-F238E27FC236}">
                <a16:creationId xmlns:a16="http://schemas.microsoft.com/office/drawing/2014/main" id="{DC80E6E0-B1DE-403F-92DB-8E31788F25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21447" y="713538"/>
            <a:ext cx="711935" cy="711935"/>
          </a:xfrm>
          <a:prstGeom prst="rect">
            <a:avLst/>
          </a:prstGeom>
        </p:spPr>
      </p:pic>
    </p:spTree>
    <p:extLst>
      <p:ext uri="{BB962C8B-B14F-4D97-AF65-F5344CB8AC3E}">
        <p14:creationId xmlns:p14="http://schemas.microsoft.com/office/powerpoint/2010/main" val="2967000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24BA9E3-7C29-463E-AB99-2FE3734D8BA6}"/>
              </a:ext>
            </a:extLst>
          </p:cNvPr>
          <p:cNvSpPr/>
          <p:nvPr/>
        </p:nvSpPr>
        <p:spPr>
          <a:xfrm>
            <a:off x="0" y="1"/>
            <a:ext cx="12192000" cy="6858000"/>
          </a:xfrm>
          <a:prstGeom prst="rect">
            <a:avLst/>
          </a:prstGeom>
          <a:solidFill>
            <a:schemeClr val="accent6">
              <a:alpha val="18824"/>
            </a:schemeClr>
          </a:solidFill>
        </p:spPr>
        <p:txBody>
          <a:bodyPr wrap="square" rtlCol="0" anchor="ctr">
            <a:noAutofit/>
          </a:bodyPr>
          <a:lstStyle/>
          <a:p>
            <a:pPr algn="l"/>
            <a:endParaRPr lang="en-GB" sz="1600" b="1" dirty="0">
              <a:latin typeface="Century Gothic" panose="020B0502020202020204" pitchFamily="34" charset="0"/>
            </a:endParaRPr>
          </a:p>
        </p:txBody>
      </p:sp>
      <p:sp>
        <p:nvSpPr>
          <p:cNvPr id="23" name="AutoShape 10">
            <a:extLst>
              <a:ext uri="{FF2B5EF4-FFF2-40B4-BE49-F238E27FC236}">
                <a16:creationId xmlns:a16="http://schemas.microsoft.com/office/drawing/2014/main" id="{49942E2D-F1B8-4783-B573-92FF4EEA7625}"/>
              </a:ext>
            </a:extLst>
          </p:cNvPr>
          <p:cNvSpPr>
            <a:spLocks noChangeArrowheads="1"/>
          </p:cNvSpPr>
          <p:nvPr/>
        </p:nvSpPr>
        <p:spPr bwMode="auto">
          <a:xfrm>
            <a:off x="0" y="-19645"/>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Acceptability of specific individual options</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55</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8" name="Rectangle: Rounded Corners 7">
            <a:extLst>
              <a:ext uri="{FF2B5EF4-FFF2-40B4-BE49-F238E27FC236}">
                <a16:creationId xmlns:a16="http://schemas.microsoft.com/office/drawing/2014/main" id="{E35CB5C8-09E3-4441-84C5-E4B633300E0E}"/>
              </a:ext>
            </a:extLst>
          </p:cNvPr>
          <p:cNvSpPr/>
          <p:nvPr/>
        </p:nvSpPr>
        <p:spPr>
          <a:xfrm>
            <a:off x="3581362" y="2420888"/>
            <a:ext cx="5136845" cy="648072"/>
          </a:xfrm>
          <a:prstGeom prst="roundRect">
            <a:avLst/>
          </a:prstGeom>
          <a:solidFill>
            <a:schemeClr val="accent6"/>
          </a:solidFill>
        </p:spPr>
        <p:txBody>
          <a:bodyPr wrap="square" rtlCol="0" anchor="ctr">
            <a:noAutofit/>
          </a:bodyPr>
          <a:lstStyle/>
          <a:p>
            <a:pPr algn="ctr"/>
            <a:r>
              <a:rPr lang="en-GB" sz="2000" b="1" dirty="0">
                <a:solidFill>
                  <a:srgbClr val="FFFFFF"/>
                </a:solidFill>
                <a:latin typeface="Century Gothic" panose="020B0502020202020204" pitchFamily="34" charset="0"/>
              </a:rPr>
              <a:t>Unacceptable solutions</a:t>
            </a:r>
            <a:endParaRPr lang="en-GB" sz="2000" dirty="0">
              <a:solidFill>
                <a:srgbClr val="FFFFFF"/>
              </a:solidFill>
              <a:latin typeface="Century Gothic" panose="020B0502020202020204" pitchFamily="34" charset="0"/>
            </a:endParaRPr>
          </a:p>
        </p:txBody>
      </p:sp>
      <p:sp>
        <p:nvSpPr>
          <p:cNvPr id="51" name="Rectangle 50">
            <a:extLst>
              <a:ext uri="{FF2B5EF4-FFF2-40B4-BE49-F238E27FC236}">
                <a16:creationId xmlns:a16="http://schemas.microsoft.com/office/drawing/2014/main" id="{3E3EB4A3-7520-460C-BFD6-A88303E41CCF}"/>
              </a:ext>
            </a:extLst>
          </p:cNvPr>
          <p:cNvSpPr/>
          <p:nvPr/>
        </p:nvSpPr>
        <p:spPr>
          <a:xfrm>
            <a:off x="3569183" y="3036378"/>
            <a:ext cx="5136845" cy="1040694"/>
          </a:xfrm>
          <a:prstGeom prst="rect">
            <a:avLst/>
          </a:prstGeom>
          <a:noFill/>
        </p:spPr>
        <p:txBody>
          <a:bodyPr wrap="square" rtlCol="0" anchor="ctr">
            <a:noAutofit/>
          </a:bodyPr>
          <a:lstStyle/>
          <a:p>
            <a:r>
              <a:rPr lang="en-GB" i="1" dirty="0">
                <a:solidFill>
                  <a:sysClr val="windowText" lastClr="000000"/>
                </a:solidFill>
                <a:latin typeface="Century Gothic" panose="020B0502020202020204" pitchFamily="34" charset="0"/>
              </a:rPr>
              <a:t>Customers are very negative about these.</a:t>
            </a:r>
          </a:p>
        </p:txBody>
      </p:sp>
      <p:sp>
        <p:nvSpPr>
          <p:cNvPr id="9" name="Rectangle: Rounded Corners 8">
            <a:extLst>
              <a:ext uri="{FF2B5EF4-FFF2-40B4-BE49-F238E27FC236}">
                <a16:creationId xmlns:a16="http://schemas.microsoft.com/office/drawing/2014/main" id="{1BB038DD-FE74-4F31-BB06-D462CC3A16DB}"/>
              </a:ext>
            </a:extLst>
          </p:cNvPr>
          <p:cNvSpPr/>
          <p:nvPr/>
        </p:nvSpPr>
        <p:spPr>
          <a:xfrm>
            <a:off x="1127448" y="5100255"/>
            <a:ext cx="10873208" cy="1321567"/>
          </a:xfrm>
          <a:prstGeom prst="roundRect">
            <a:avLst/>
          </a:prstGeom>
          <a:solidFill>
            <a:schemeClr val="accent2">
              <a:lumMod val="60000"/>
              <a:lumOff val="40000"/>
            </a:schemeClr>
          </a:solidFill>
        </p:spPr>
        <p:txBody>
          <a:bodyPr wrap="square" rtlCol="0" anchor="ctr">
            <a:noAutofit/>
          </a:bodyPr>
          <a:lstStyle/>
          <a:p>
            <a:pPr algn="ctr"/>
            <a:r>
              <a:rPr lang="en-GB" sz="1600" b="1" dirty="0">
                <a:latin typeface="Century Gothic" panose="020B0502020202020204" pitchFamily="34" charset="0"/>
              </a:rPr>
              <a:t>Methodological consideration</a:t>
            </a:r>
          </a:p>
          <a:p>
            <a:r>
              <a:rPr lang="en-GB" sz="1600" dirty="0">
                <a:latin typeface="Century Gothic" panose="020B0502020202020204" pitchFamily="34" charset="0"/>
              </a:rPr>
              <a:t>We intentionally excluded references to cost from the stimulus materials. However, cost-effectiveness repeatedly emerged as a key priority for customers and some made assumptions (which may be incorrect) about the relative cost-effectiveness of different investment options. Further research is required to understand how customer preferences change once cost is included.</a:t>
            </a:r>
            <a:endParaRPr lang="en-GB" sz="1400" dirty="0">
              <a:latin typeface="Century Gothic" panose="020B0502020202020204" pitchFamily="34" charset="0"/>
            </a:endParaRPr>
          </a:p>
        </p:txBody>
      </p:sp>
      <p:sp>
        <p:nvSpPr>
          <p:cNvPr id="10" name="Rectangle 9">
            <a:extLst>
              <a:ext uri="{FF2B5EF4-FFF2-40B4-BE49-F238E27FC236}">
                <a16:creationId xmlns:a16="http://schemas.microsoft.com/office/drawing/2014/main" id="{253951E9-0951-4F02-8ECC-1F0ECE9F2344}"/>
              </a:ext>
            </a:extLst>
          </p:cNvPr>
          <p:cNvSpPr/>
          <p:nvPr/>
        </p:nvSpPr>
        <p:spPr>
          <a:xfrm>
            <a:off x="453658" y="5221649"/>
            <a:ext cx="552652" cy="1015663"/>
          </a:xfrm>
          <a:prstGeom prst="rect">
            <a:avLst/>
          </a:prstGeom>
        </p:spPr>
        <p:txBody>
          <a:bodyPr wrap="square">
            <a:spAutoFit/>
          </a:bodyPr>
          <a:lstStyle/>
          <a:p>
            <a:pPr lvl="0" algn="ctr">
              <a:spcAft>
                <a:spcPts val="0"/>
              </a:spcAft>
            </a:pPr>
            <a:r>
              <a:rPr lang="en-GB" sz="6000" b="1" dirty="0">
                <a:solidFill>
                  <a:schemeClr val="accent2"/>
                </a:solidFill>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1750247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10">
            <a:extLst>
              <a:ext uri="{FF2B5EF4-FFF2-40B4-BE49-F238E27FC236}">
                <a16:creationId xmlns:a16="http://schemas.microsoft.com/office/drawing/2014/main" id="{3167B4ED-C2FD-41ED-B207-498344AB107C}"/>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C9725-CDDF-4E1F-A5C1-71F9C95A39C6}" type="slidenum">
              <a:rPr kumimoji="0" lang="en-GB" sz="1200" b="1"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14" name="Picture 2" descr="What would an entirely flood-proof city look like? | Cities | The ...">
            <a:extLst>
              <a:ext uri="{FF2B5EF4-FFF2-40B4-BE49-F238E27FC236}">
                <a16:creationId xmlns:a16="http://schemas.microsoft.com/office/drawing/2014/main" id="{FE09037C-A572-4A63-AE42-F4973B8AA17D}"/>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652" y="679996"/>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7C0D4246-6730-440D-84C6-63EC0BD95E99}"/>
              </a:ext>
            </a:extLst>
          </p:cNvPr>
          <p:cNvSpPr/>
          <p:nvPr/>
        </p:nvSpPr>
        <p:spPr>
          <a:xfrm>
            <a:off x="192088" y="679996"/>
            <a:ext cx="2717678"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B357CF8E-B568-4B2F-BDC1-FBF85DA4CBAB}"/>
              </a:ext>
            </a:extLst>
          </p:cNvPr>
          <p:cNvSpPr txBox="1"/>
          <p:nvPr/>
        </p:nvSpPr>
        <p:spPr>
          <a:xfrm>
            <a:off x="274796" y="729531"/>
            <a:ext cx="576000" cy="576000"/>
          </a:xfrm>
          <a:prstGeom prst="ellipse">
            <a:avLst/>
          </a:prstGeom>
          <a:solidFill>
            <a:schemeClr val="bg1">
              <a:lumMod val="85000"/>
            </a:schemeClr>
          </a:solidFill>
          <a:ln w="38100">
            <a:solidFill>
              <a:srgbClr val="F1AE27"/>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sz="2800" b="1">
                <a:ln w="12700">
                  <a:solidFill>
                    <a:srgbClr val="F1AE27"/>
                  </a:solidFill>
                  <a:prstDash val="solid"/>
                </a:ln>
                <a:pattFill prst="dkUpDiag">
                  <a:fgClr>
                    <a:srgbClr val="F1AE27"/>
                  </a:fgClr>
                  <a:bgClr>
                    <a:srgbClr val="373545">
                      <a:lumMod val="20000"/>
                      <a:lumOff val="80000"/>
                    </a:srgbClr>
                  </a:bgClr>
                </a:pattFill>
                <a:effectLst>
                  <a:outerShdw dist="38100" dir="2640000" algn="bl" rotWithShape="0">
                    <a:srgbClr val="373545">
                      <a:lumMod val="75000"/>
                    </a:srgbClr>
                  </a:outerShdw>
                </a:effectLst>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F1AE27"/>
                  </a:solidFill>
                  <a:prstDash val="solid"/>
                </a:ln>
                <a:pattFill prst="dkUpDiag">
                  <a:fgClr>
                    <a:srgbClr val="F1AE27"/>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J</a:t>
            </a:r>
          </a:p>
        </p:txBody>
      </p:sp>
      <p:sp>
        <p:nvSpPr>
          <p:cNvPr id="26" name="Rectangle 25">
            <a:extLst>
              <a:ext uri="{FF2B5EF4-FFF2-40B4-BE49-F238E27FC236}">
                <a16:creationId xmlns:a16="http://schemas.microsoft.com/office/drawing/2014/main" id="{11812B91-FBC0-45F9-AEB0-F33B2525F9C7}"/>
              </a:ext>
            </a:extLst>
          </p:cNvPr>
          <p:cNvSpPr/>
          <p:nvPr/>
        </p:nvSpPr>
        <p:spPr>
          <a:xfrm>
            <a:off x="589740" y="635678"/>
            <a:ext cx="2465166" cy="174958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Using roads as channels to move flood water to uninhabited areas (after foul water separated)</a:t>
            </a:r>
          </a:p>
        </p:txBody>
      </p:sp>
      <p:sp>
        <p:nvSpPr>
          <p:cNvPr id="34" name="TextBox 33">
            <a:extLst>
              <a:ext uri="{FF2B5EF4-FFF2-40B4-BE49-F238E27FC236}">
                <a16:creationId xmlns:a16="http://schemas.microsoft.com/office/drawing/2014/main" id="{18A412D3-2F1C-447E-A87E-3D7EA7639660}"/>
              </a:ext>
            </a:extLst>
          </p:cNvPr>
          <p:cNvSpPr txBox="1"/>
          <p:nvPr/>
        </p:nvSpPr>
        <p:spPr>
          <a:xfrm>
            <a:off x="214055" y="2963121"/>
            <a:ext cx="5665921" cy="2893100"/>
          </a:xfrm>
          <a:prstGeom prst="rect">
            <a:avLst/>
          </a:prstGeom>
          <a:noFill/>
        </p:spPr>
        <p:txBody>
          <a:bodyPr wrap="square">
            <a:spAutoFit/>
          </a:bodyPr>
          <a:lstStyle/>
          <a:p>
            <a:r>
              <a:rPr lang="en-US" sz="1600" b="1" dirty="0">
                <a:latin typeface="Century Gothic" panose="020B0502020202020204" pitchFamily="34" charset="0"/>
              </a:rPr>
              <a:t>Separated foul water option (option O):</a:t>
            </a:r>
          </a:p>
          <a:p>
            <a:pPr marL="285750" indent="-285750">
              <a:buFont typeface="Arial" panose="020B0604020202020204" pitchFamily="34" charset="0"/>
              <a:buChar char="•"/>
            </a:pPr>
            <a:r>
              <a:rPr lang="en-US" sz="1600" dirty="0">
                <a:latin typeface="Century Gothic" panose="020B0502020202020204" pitchFamily="34" charset="0"/>
              </a:rPr>
              <a:t>Tepid response</a:t>
            </a:r>
          </a:p>
          <a:p>
            <a:pPr marL="285750" indent="-285750">
              <a:buFont typeface="Arial" panose="020B0604020202020204" pitchFamily="34" charset="0"/>
              <a:buChar char="•"/>
            </a:pPr>
            <a:r>
              <a:rPr lang="en-US" sz="1600" dirty="0">
                <a:latin typeface="Century Gothic" panose="020B0502020202020204" pitchFamily="34" charset="0"/>
              </a:rPr>
              <a:t>Better than flooding homes, so good back-up in extreme weather</a:t>
            </a:r>
          </a:p>
          <a:p>
            <a:pPr marL="285750" indent="-285750">
              <a:buFont typeface="Arial" panose="020B0604020202020204" pitchFamily="34" charset="0"/>
              <a:buChar char="•"/>
            </a:pPr>
            <a:r>
              <a:rPr lang="en-US" sz="1600" dirty="0">
                <a:latin typeface="Century Gothic" panose="020B0502020202020204" pitchFamily="34" charset="0"/>
              </a:rPr>
              <a:t>Sensible to use existing infrastructure</a:t>
            </a:r>
          </a:p>
          <a:p>
            <a:pPr marL="285750" indent="-285750">
              <a:buFont typeface="Arial" panose="020B0604020202020204" pitchFamily="34" charset="0"/>
              <a:buChar char="•"/>
            </a:pPr>
            <a:r>
              <a:rPr lang="en-US" sz="1600" dirty="0">
                <a:latin typeface="Century Gothic" panose="020B0502020202020204" pitchFamily="34" charset="0"/>
              </a:rPr>
              <a:t>Simple, as does not require any sewer technology</a:t>
            </a:r>
          </a:p>
          <a:p>
            <a:endParaRPr lang="en-US" sz="600" b="1" dirty="0">
              <a:latin typeface="Century Gothic" panose="020B0502020202020204" pitchFamily="34" charset="0"/>
            </a:endParaRPr>
          </a:p>
          <a:p>
            <a:r>
              <a:rPr lang="en-US" sz="1600" b="1" dirty="0">
                <a:latin typeface="Century Gothic" panose="020B0502020202020204" pitchFamily="34" charset="0"/>
              </a:rPr>
              <a:t>Non-separated foul water option (option J):</a:t>
            </a:r>
          </a:p>
          <a:p>
            <a:pPr marL="285750" indent="-285750">
              <a:buFont typeface="Arial" panose="020B0604020202020204" pitchFamily="34" charset="0"/>
              <a:buChar char="•"/>
            </a:pPr>
            <a:r>
              <a:rPr lang="en-US" sz="1600" dirty="0">
                <a:latin typeface="Century Gothic" panose="020B0502020202020204" pitchFamily="34" charset="0"/>
              </a:rPr>
              <a:t>No positive responses other than it’s better than flooding homes</a:t>
            </a:r>
          </a:p>
          <a:p>
            <a:pPr marL="285750" indent="-285750">
              <a:buFont typeface="Arial" panose="020B0604020202020204" pitchFamily="34" charset="0"/>
              <a:buChar char="•"/>
            </a:pPr>
            <a:endParaRPr lang="en-US" sz="1600" dirty="0">
              <a:latin typeface="Century Gothic" panose="020B0502020202020204" pitchFamily="34" charset="0"/>
            </a:endParaRPr>
          </a:p>
          <a:p>
            <a:pPr marL="285750" indent="-285750">
              <a:buFont typeface="Arial" panose="020B0604020202020204" pitchFamily="34" charset="0"/>
              <a:buChar char="•"/>
            </a:pPr>
            <a:endParaRPr lang="en-GB" sz="1600" dirty="0">
              <a:latin typeface="Century Gothic" panose="020B0502020202020204" pitchFamily="34" charset="0"/>
            </a:endParaRPr>
          </a:p>
        </p:txBody>
      </p:sp>
      <p:sp>
        <p:nvSpPr>
          <p:cNvPr id="35" name="TextBox 34">
            <a:extLst>
              <a:ext uri="{FF2B5EF4-FFF2-40B4-BE49-F238E27FC236}">
                <a16:creationId xmlns:a16="http://schemas.microsoft.com/office/drawing/2014/main" id="{BD23F12D-A9B3-43F8-9349-8A79670F6707}"/>
              </a:ext>
            </a:extLst>
          </p:cNvPr>
          <p:cNvSpPr txBox="1"/>
          <p:nvPr/>
        </p:nvSpPr>
        <p:spPr>
          <a:xfrm>
            <a:off x="6153018" y="2963121"/>
            <a:ext cx="6146800" cy="2893100"/>
          </a:xfrm>
          <a:prstGeom prst="rect">
            <a:avLst/>
          </a:prstGeom>
          <a:noFill/>
        </p:spPr>
        <p:txBody>
          <a:bodyPr wrap="square">
            <a:spAutoFit/>
          </a:bodyPr>
          <a:lstStyle/>
          <a:p>
            <a:r>
              <a:rPr lang="en-US" sz="1600" b="1" dirty="0">
                <a:latin typeface="Century Gothic" panose="020B0502020202020204" pitchFamily="34" charset="0"/>
              </a:rPr>
              <a:t>Separated foul water option (option O):</a:t>
            </a:r>
          </a:p>
          <a:p>
            <a:pPr marL="285750" indent="-285750">
              <a:buFont typeface="Arial" panose="020B0604020202020204" pitchFamily="34" charset="0"/>
              <a:buChar char="•"/>
            </a:pPr>
            <a:r>
              <a:rPr lang="en-US" sz="1600" dirty="0">
                <a:latin typeface="Century Gothic" panose="020B0502020202020204" pitchFamily="34" charset="0"/>
              </a:rPr>
              <a:t>None think this is modern planned response - not a ‘solution’ so much as unwanted impact of flooding</a:t>
            </a:r>
          </a:p>
          <a:p>
            <a:pPr marL="285750" indent="-285750">
              <a:buFont typeface="Arial" panose="020B0604020202020204" pitchFamily="34" charset="0"/>
              <a:buChar char="•"/>
            </a:pPr>
            <a:r>
              <a:rPr lang="en-US" sz="1600" dirty="0">
                <a:latin typeface="Century Gothic" panose="020B0502020202020204" pitchFamily="34" charset="0"/>
              </a:rPr>
              <a:t>Negatively affects disabled, elderly and young children</a:t>
            </a:r>
          </a:p>
          <a:p>
            <a:pPr marL="285750" indent="-285750">
              <a:buFont typeface="Arial" panose="020B0604020202020204" pitchFamily="34" charset="0"/>
              <a:buChar char="•"/>
            </a:pPr>
            <a:r>
              <a:rPr lang="en-US" sz="1600" dirty="0">
                <a:latin typeface="Century Gothic" panose="020B0502020202020204" pitchFamily="34" charset="0"/>
              </a:rPr>
              <a:t>Disruptive to implement</a:t>
            </a:r>
          </a:p>
          <a:p>
            <a:pPr marL="285750" indent="-285750">
              <a:buFont typeface="Arial" panose="020B0604020202020204" pitchFamily="34" charset="0"/>
              <a:buChar char="•"/>
            </a:pPr>
            <a:r>
              <a:rPr lang="en-US" sz="1600" dirty="0">
                <a:latin typeface="Century Gothic" panose="020B0502020202020204" pitchFamily="34" charset="0"/>
              </a:rPr>
              <a:t>Does not address root cause</a:t>
            </a:r>
          </a:p>
          <a:p>
            <a:pPr marL="285750" indent="-285750">
              <a:buFont typeface="Arial" panose="020B0604020202020204" pitchFamily="34" charset="0"/>
              <a:buChar char="•"/>
            </a:pPr>
            <a:r>
              <a:rPr lang="en-US" sz="1600" dirty="0">
                <a:latin typeface="Century Gothic" panose="020B0502020202020204" pitchFamily="34" charset="0"/>
              </a:rPr>
              <a:t>Impractical in many locations</a:t>
            </a:r>
          </a:p>
          <a:p>
            <a:pPr marL="285750" indent="-285750">
              <a:buFont typeface="Arial" panose="020B0604020202020204" pitchFamily="34" charset="0"/>
              <a:buChar char="•"/>
            </a:pPr>
            <a:r>
              <a:rPr lang="en-US" sz="1600" dirty="0">
                <a:latin typeface="Century Gothic" panose="020B0502020202020204" pitchFamily="34" charset="0"/>
              </a:rPr>
              <a:t>Potentially ineffective – are </a:t>
            </a:r>
            <a:r>
              <a:rPr lang="en-US" sz="1600" dirty="0" err="1">
                <a:latin typeface="Century Gothic" panose="020B0502020202020204" pitchFamily="34" charset="0"/>
              </a:rPr>
              <a:t>kerbs</a:t>
            </a:r>
            <a:r>
              <a:rPr lang="en-US" sz="1600" dirty="0">
                <a:latin typeface="Century Gothic" panose="020B0502020202020204" pitchFamily="34" charset="0"/>
              </a:rPr>
              <a:t> high enough?</a:t>
            </a:r>
          </a:p>
          <a:p>
            <a:endParaRPr lang="en-US" sz="600" b="1" dirty="0">
              <a:latin typeface="Century Gothic" panose="020B0502020202020204" pitchFamily="34" charset="0"/>
            </a:endParaRPr>
          </a:p>
          <a:p>
            <a:r>
              <a:rPr lang="en-US" sz="1600" b="1" dirty="0">
                <a:latin typeface="Century Gothic" panose="020B0502020202020204" pitchFamily="34" charset="0"/>
              </a:rPr>
              <a:t>Non-separated foul water option (option J):</a:t>
            </a:r>
          </a:p>
          <a:p>
            <a:pPr marL="285750" indent="-285750">
              <a:buFont typeface="Arial" panose="020B0604020202020204" pitchFamily="34" charset="0"/>
              <a:buChar char="•"/>
            </a:pPr>
            <a:r>
              <a:rPr lang="en-US" sz="1600" dirty="0">
                <a:latin typeface="Century Gothic" panose="020B0502020202020204" pitchFamily="34" charset="0"/>
              </a:rPr>
              <a:t>A definite no from all groups</a:t>
            </a:r>
          </a:p>
          <a:p>
            <a:pPr marL="285750" indent="-285750">
              <a:buFont typeface="Arial" panose="020B0604020202020204" pitchFamily="34" charset="0"/>
              <a:buChar char="•"/>
            </a:pPr>
            <a:r>
              <a:rPr lang="en-US" sz="1600" dirty="0">
                <a:latin typeface="Century Gothic" panose="020B0502020202020204" pitchFamily="34" charset="0"/>
              </a:rPr>
              <a:t>Public health risk with major clean-up needed</a:t>
            </a:r>
          </a:p>
        </p:txBody>
      </p:sp>
      <p:sp>
        <p:nvSpPr>
          <p:cNvPr id="24" name="Speech Bubble: Rectangle with Corners Rounded 23">
            <a:extLst>
              <a:ext uri="{FF2B5EF4-FFF2-40B4-BE49-F238E27FC236}">
                <a16:creationId xmlns:a16="http://schemas.microsoft.com/office/drawing/2014/main" id="{47BDC627-F944-4401-A106-0D09EA20675D}"/>
              </a:ext>
            </a:extLst>
          </p:cNvPr>
          <p:cNvSpPr/>
          <p:nvPr/>
        </p:nvSpPr>
        <p:spPr>
          <a:xfrm>
            <a:off x="4367808" y="1229072"/>
            <a:ext cx="5218228" cy="1191816"/>
          </a:xfrm>
          <a:prstGeom prst="wedgeRoundRectCallout">
            <a:avLst>
              <a:gd name="adj1" fmla="val 33815"/>
              <a:gd name="adj2" fmla="val 66401"/>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"We're going backwards in time if you do something like that. In the 1800s, cholera was cause by sewage being left on the ground and getting into the water system."</a:t>
            </a:r>
          </a:p>
        </p:txBody>
      </p:sp>
      <p:sp>
        <p:nvSpPr>
          <p:cNvPr id="28" name="TextBox 27">
            <a:extLst>
              <a:ext uri="{FF2B5EF4-FFF2-40B4-BE49-F238E27FC236}">
                <a16:creationId xmlns:a16="http://schemas.microsoft.com/office/drawing/2014/main" id="{A09E5DA0-F636-4D71-BEEA-F57FD8C5AF13}"/>
              </a:ext>
            </a:extLst>
          </p:cNvPr>
          <p:cNvSpPr txBox="1"/>
          <p:nvPr/>
        </p:nvSpPr>
        <p:spPr>
          <a:xfrm>
            <a:off x="251834" y="1628864"/>
            <a:ext cx="576000" cy="576000"/>
          </a:xfrm>
          <a:prstGeom prst="ellipse">
            <a:avLst/>
          </a:prstGeom>
          <a:solidFill>
            <a:schemeClr val="bg1">
              <a:lumMod val="85000"/>
            </a:schemeClr>
          </a:solidFill>
          <a:ln w="38100">
            <a:solidFill>
              <a:srgbClr val="F1AE27"/>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defPPr>
              <a:defRPr lang="en-US"/>
            </a:defPPr>
            <a:lvl1pPr marR="0" lvl="0" indent="0" algn="ctr" fontAlgn="auto">
              <a:lnSpc>
                <a:spcPct val="100000"/>
              </a:lnSpc>
              <a:spcBef>
                <a:spcPts val="0"/>
              </a:spcBef>
              <a:spcAft>
                <a:spcPts val="0"/>
              </a:spcAft>
              <a:buClrTx/>
              <a:buSzTx/>
              <a:buFontTx/>
              <a:buNone/>
              <a:tabLst/>
              <a:defRPr sz="2800" b="1">
                <a:ln w="12700">
                  <a:solidFill>
                    <a:srgbClr val="F1AE27"/>
                  </a:solidFill>
                  <a:prstDash val="solid"/>
                </a:ln>
                <a:pattFill prst="dkUpDiag">
                  <a:fgClr>
                    <a:srgbClr val="F1AE27"/>
                  </a:fgClr>
                  <a:bgClr>
                    <a:srgbClr val="373545">
                      <a:lumMod val="20000"/>
                      <a:lumOff val="80000"/>
                    </a:srgbClr>
                  </a:bgClr>
                </a:pattFill>
                <a:effectLst>
                  <a:outerShdw dist="38100" dir="2640000" algn="bl" rotWithShape="0">
                    <a:srgbClr val="373545">
                      <a:lumMod val="75000"/>
                    </a:srgbClr>
                  </a:outerShdw>
                </a:effectLst>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F1AE27"/>
                  </a:solidFill>
                  <a:prstDash val="solid"/>
                </a:ln>
                <a:pattFill prst="dkUpDiag">
                  <a:fgClr>
                    <a:srgbClr val="F1AE27"/>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O</a:t>
            </a:r>
          </a:p>
        </p:txBody>
      </p:sp>
      <p:sp>
        <p:nvSpPr>
          <p:cNvPr id="30" name="Rectangle: Rounded Corners 29">
            <a:extLst>
              <a:ext uri="{FF2B5EF4-FFF2-40B4-BE49-F238E27FC236}">
                <a16:creationId xmlns:a16="http://schemas.microsoft.com/office/drawing/2014/main" id="{E6B0D870-9771-4C56-BFB2-F369E49EBD78}"/>
              </a:ext>
            </a:extLst>
          </p:cNvPr>
          <p:cNvSpPr/>
          <p:nvPr/>
        </p:nvSpPr>
        <p:spPr>
          <a:xfrm>
            <a:off x="271578" y="5847292"/>
            <a:ext cx="11648843" cy="919401"/>
          </a:xfrm>
          <a:prstGeom prst="roundRect">
            <a:avLst/>
          </a:prstGeom>
          <a:solidFill>
            <a:schemeClr val="accent6"/>
          </a:solidFill>
        </p:spPr>
        <p:txBody>
          <a:bodyPr wrap="square" rtlCol="0" anchor="ctr">
            <a:spAutoFit/>
          </a:bodyPr>
          <a:lstStyle/>
          <a:p>
            <a:pPr algn="ctr"/>
            <a:r>
              <a:rPr lang="en-US" sz="1600" b="1" dirty="0">
                <a:solidFill>
                  <a:schemeClr val="bg1"/>
                </a:solidFill>
                <a:latin typeface="Century Gothic" panose="020B0502020202020204" pitchFamily="34" charset="0"/>
              </a:rPr>
              <a:t>Consensus: Unacceptable as anything but a last resort</a:t>
            </a:r>
          </a:p>
          <a:p>
            <a:pPr algn="ctr"/>
            <a:r>
              <a:rPr lang="en-GB" sz="1600" dirty="0">
                <a:solidFill>
                  <a:schemeClr val="bg1"/>
                </a:solidFill>
                <a:latin typeface="Century Gothic" panose="020B0502020202020204" pitchFamily="34" charset="0"/>
              </a:rPr>
              <a:t>These options were not seen as a viable solution and would be tolerated only to prevent homes from flooding. The non-separated option (option J) was strongly rejected due to the perceived risks to health.</a:t>
            </a:r>
          </a:p>
        </p:txBody>
      </p:sp>
      <p:sp>
        <p:nvSpPr>
          <p:cNvPr id="20" name="Rectangle: Rounded Corners 19">
            <a:extLst>
              <a:ext uri="{FF2B5EF4-FFF2-40B4-BE49-F238E27FC236}">
                <a16:creationId xmlns:a16="http://schemas.microsoft.com/office/drawing/2014/main" id="{145AA4E5-93BA-45E8-A5EB-29C5AE89A2AF}"/>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3" name="Rectangle: Rounded Corners 22">
            <a:extLst>
              <a:ext uri="{FF2B5EF4-FFF2-40B4-BE49-F238E27FC236}">
                <a16:creationId xmlns:a16="http://schemas.microsoft.com/office/drawing/2014/main" id="{FDB3D0E8-7593-4D5E-BF32-2C2953016396}"/>
              </a:ext>
            </a:extLst>
          </p:cNvPr>
          <p:cNvSpPr/>
          <p:nvPr/>
        </p:nvSpPr>
        <p:spPr>
          <a:xfrm>
            <a:off x="6231790" y="2621922"/>
            <a:ext cx="5688632"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sp>
        <p:nvSpPr>
          <p:cNvPr id="31" name="Rectangle 30">
            <a:extLst>
              <a:ext uri="{FF2B5EF4-FFF2-40B4-BE49-F238E27FC236}">
                <a16:creationId xmlns:a16="http://schemas.microsoft.com/office/drawing/2014/main" id="{3E4A72D4-00EF-41DC-BCFE-9205B104E072}"/>
              </a:ext>
            </a:extLst>
          </p:cNvPr>
          <p:cNvSpPr/>
          <p:nvPr/>
        </p:nvSpPr>
        <p:spPr>
          <a:xfrm>
            <a:off x="2853093" y="625943"/>
            <a:ext cx="8468354" cy="61395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50" b="1"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NB. These were tested as a pair – half of the participants saw one option, half saw the other. We have included responses to both here, as they were largely similar.</a:t>
            </a:r>
          </a:p>
        </p:txBody>
      </p:sp>
      <p:pic>
        <p:nvPicPr>
          <p:cNvPr id="17" name="Graphic 16" descr="Question mark">
            <a:extLst>
              <a:ext uri="{FF2B5EF4-FFF2-40B4-BE49-F238E27FC236}">
                <a16:creationId xmlns:a16="http://schemas.microsoft.com/office/drawing/2014/main" id="{80612AD6-27AF-4920-A0F2-DF18C847E5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21447" y="713538"/>
            <a:ext cx="711935" cy="711935"/>
          </a:xfrm>
          <a:prstGeom prst="rect">
            <a:avLst/>
          </a:prstGeom>
        </p:spPr>
      </p:pic>
    </p:spTree>
    <p:extLst>
      <p:ext uri="{BB962C8B-B14F-4D97-AF65-F5344CB8AC3E}">
        <p14:creationId xmlns:p14="http://schemas.microsoft.com/office/powerpoint/2010/main" val="2938341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10">
            <a:extLst>
              <a:ext uri="{FF2B5EF4-FFF2-40B4-BE49-F238E27FC236}">
                <a16:creationId xmlns:a16="http://schemas.microsoft.com/office/drawing/2014/main" id="{4C0FE3C9-0BDC-49EF-9F71-1BB58B532933}"/>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Investment options: customer feedback</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57</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pic>
        <p:nvPicPr>
          <p:cNvPr id="32" name="Picture 2" descr="Flooded Football Pitch | Flooded football pitches on Birstal… | Flickr">
            <a:extLst>
              <a:ext uri="{FF2B5EF4-FFF2-40B4-BE49-F238E27FC236}">
                <a16:creationId xmlns:a16="http://schemas.microsoft.com/office/drawing/2014/main" id="{5F2D55B3-FAD2-4A84-AAE9-0A58A877C159}"/>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088" y="692696"/>
            <a:ext cx="2664000" cy="16560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8CA44235-463C-4D26-8CF6-D15AEA1EB418}"/>
              </a:ext>
            </a:extLst>
          </p:cNvPr>
          <p:cNvSpPr/>
          <p:nvPr/>
        </p:nvSpPr>
        <p:spPr>
          <a:xfrm>
            <a:off x="0" y="692696"/>
            <a:ext cx="2870941" cy="1656000"/>
          </a:xfrm>
          <a:prstGeom prst="rect">
            <a:avLst/>
          </a:prstGeom>
          <a:solidFill>
            <a:schemeClr val="bg1">
              <a:alpha val="6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50CE9AEE-DC0A-4ECE-B3B9-F900CEAB1094}"/>
              </a:ext>
            </a:extLst>
          </p:cNvPr>
          <p:cNvSpPr txBox="1"/>
          <p:nvPr/>
        </p:nvSpPr>
        <p:spPr>
          <a:xfrm>
            <a:off x="202236" y="742231"/>
            <a:ext cx="576000" cy="576000"/>
          </a:xfrm>
          <a:prstGeom prst="ellipse">
            <a:avLst/>
          </a:prstGeom>
          <a:solidFill>
            <a:schemeClr val="bg1">
              <a:lumMod val="85000"/>
            </a:schemeClr>
          </a:solidFill>
          <a:ln w="38100">
            <a:solidFill>
              <a:srgbClr val="F1AE27"/>
            </a:solid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2700">
                  <a:solidFill>
                    <a:srgbClr val="F1AE27"/>
                  </a:solidFill>
                  <a:prstDash val="solid"/>
                </a:ln>
                <a:pattFill prst="dkUpDiag">
                  <a:fgClr>
                    <a:srgbClr val="F1AE27"/>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F</a:t>
            </a:r>
          </a:p>
        </p:txBody>
      </p:sp>
      <p:sp>
        <p:nvSpPr>
          <p:cNvPr id="41" name="Rectangle 40">
            <a:extLst>
              <a:ext uri="{FF2B5EF4-FFF2-40B4-BE49-F238E27FC236}">
                <a16:creationId xmlns:a16="http://schemas.microsoft.com/office/drawing/2014/main" id="{6B50D710-DA2A-45AC-93AF-14DEA86754FA}"/>
              </a:ext>
            </a:extLst>
          </p:cNvPr>
          <p:cNvSpPr/>
          <p:nvPr/>
        </p:nvSpPr>
        <p:spPr>
          <a:xfrm>
            <a:off x="637542" y="626336"/>
            <a:ext cx="2332134" cy="1157305"/>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5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Creating natural wetlands to store flood water during peak rainfall seasons</a:t>
            </a:r>
          </a:p>
        </p:txBody>
      </p:sp>
      <p:sp>
        <p:nvSpPr>
          <p:cNvPr id="48" name="TextBox 47">
            <a:extLst>
              <a:ext uri="{FF2B5EF4-FFF2-40B4-BE49-F238E27FC236}">
                <a16:creationId xmlns:a16="http://schemas.microsoft.com/office/drawing/2014/main" id="{4963E3BE-4419-4E1B-98B2-B73588E91DFE}"/>
              </a:ext>
            </a:extLst>
          </p:cNvPr>
          <p:cNvSpPr txBox="1"/>
          <p:nvPr/>
        </p:nvSpPr>
        <p:spPr>
          <a:xfrm>
            <a:off x="214055" y="2976587"/>
            <a:ext cx="5665921" cy="2554545"/>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Natural solution</a:t>
            </a:r>
          </a:p>
          <a:p>
            <a:pPr marL="285750" indent="-285750">
              <a:buFont typeface="Arial" panose="020B0604020202020204" pitchFamily="34" charset="0"/>
              <a:buChar char="•"/>
            </a:pPr>
            <a:r>
              <a:rPr lang="en-US" sz="1600" dirty="0">
                <a:latin typeface="Century Gothic" panose="020B0502020202020204" pitchFamily="34" charset="0"/>
              </a:rPr>
              <a:t>Quick, cheap and simple to implement</a:t>
            </a:r>
          </a:p>
          <a:p>
            <a:pPr marL="285750" indent="-285750">
              <a:buFont typeface="Arial" panose="020B0604020202020204" pitchFamily="34" charset="0"/>
              <a:buChar char="•"/>
            </a:pPr>
            <a:r>
              <a:rPr lang="en-US" sz="1600" dirty="0">
                <a:latin typeface="Century Gothic" panose="020B0502020202020204" pitchFamily="34" charset="0"/>
              </a:rPr>
              <a:t>Creates new environments for wildlife</a:t>
            </a:r>
          </a:p>
          <a:p>
            <a:pPr marL="285750" indent="-285750">
              <a:buFont typeface="Arial" panose="020B0604020202020204" pitchFamily="34" charset="0"/>
              <a:buChar char="•"/>
            </a:pPr>
            <a:r>
              <a:rPr lang="en-US" sz="1600" dirty="0">
                <a:latin typeface="Century Gothic" panose="020B0502020202020204" pitchFamily="34" charset="0"/>
              </a:rPr>
              <a:t>No major disruption</a:t>
            </a:r>
          </a:p>
          <a:p>
            <a:pPr marL="285750" indent="-285750">
              <a:buFont typeface="Arial" panose="020B0604020202020204" pitchFamily="34" charset="0"/>
              <a:buChar char="•"/>
            </a:pPr>
            <a:r>
              <a:rPr lang="en-US" sz="1600" dirty="0">
                <a:latin typeface="Century Gothic" panose="020B0502020202020204" pitchFamily="34" charset="0"/>
              </a:rPr>
              <a:t>Prevents building on natural flood plains</a:t>
            </a:r>
          </a:p>
          <a:p>
            <a:pPr marL="285750" indent="-285750">
              <a:buFont typeface="Arial" panose="020B0604020202020204" pitchFamily="34" charset="0"/>
              <a:buChar char="•"/>
            </a:pPr>
            <a:r>
              <a:rPr lang="en-US" sz="1600" dirty="0">
                <a:latin typeface="Century Gothic" panose="020B0502020202020204" pitchFamily="34" charset="0"/>
              </a:rPr>
              <a:t>Perception many areas in Wales are suitable</a:t>
            </a:r>
          </a:p>
          <a:p>
            <a:pPr marL="285750" indent="-285750">
              <a:buFont typeface="Arial" panose="020B0604020202020204" pitchFamily="34" charset="0"/>
              <a:buChar char="•"/>
            </a:pPr>
            <a:r>
              <a:rPr lang="en-US" sz="1600" dirty="0">
                <a:latin typeface="Century Gothic" panose="020B0502020202020204" pitchFamily="34" charset="0"/>
              </a:rPr>
              <a:t>Foul water is more acceptable if away from public</a:t>
            </a:r>
          </a:p>
          <a:p>
            <a:pPr marL="285750" indent="-285750">
              <a:buFont typeface="Arial" panose="020B0604020202020204" pitchFamily="34" charset="0"/>
              <a:buChar char="•"/>
            </a:pPr>
            <a:r>
              <a:rPr lang="en-US" sz="1600" dirty="0">
                <a:latin typeface="Century Gothic" panose="020B0502020202020204" pitchFamily="34" charset="0"/>
              </a:rPr>
              <a:t>Health risk not too high as sewage diluted </a:t>
            </a:r>
          </a:p>
          <a:p>
            <a:pPr marL="285750" indent="-285750">
              <a:buFont typeface="Arial" panose="020B0604020202020204" pitchFamily="34" charset="0"/>
              <a:buChar char="•"/>
            </a:pPr>
            <a:r>
              <a:rPr lang="en-US" sz="1600" dirty="0">
                <a:latin typeface="Century Gothic" panose="020B0502020202020204" pitchFamily="34" charset="0"/>
              </a:rPr>
              <a:t>Those who live near them think they work well</a:t>
            </a:r>
          </a:p>
          <a:p>
            <a:pPr marL="285750" indent="-285750">
              <a:buFont typeface="Arial" panose="020B0604020202020204" pitchFamily="34" charset="0"/>
              <a:buChar char="•"/>
            </a:pPr>
            <a:endParaRPr lang="en-US" sz="1600" dirty="0">
              <a:latin typeface="Century Gothic" panose="020B0502020202020204" pitchFamily="34" charset="0"/>
            </a:endParaRPr>
          </a:p>
        </p:txBody>
      </p:sp>
      <p:sp>
        <p:nvSpPr>
          <p:cNvPr id="49" name="TextBox 48">
            <a:extLst>
              <a:ext uri="{FF2B5EF4-FFF2-40B4-BE49-F238E27FC236}">
                <a16:creationId xmlns:a16="http://schemas.microsoft.com/office/drawing/2014/main" id="{50E62715-1820-44D4-ABA9-CA4254C4262B}"/>
              </a:ext>
            </a:extLst>
          </p:cNvPr>
          <p:cNvSpPr txBox="1"/>
          <p:nvPr/>
        </p:nvSpPr>
        <p:spPr>
          <a:xfrm>
            <a:off x="6045200" y="2976587"/>
            <a:ext cx="6146800" cy="2554545"/>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Century Gothic" panose="020B0502020202020204" pitchFamily="34" charset="0"/>
              </a:rPr>
              <a:t>Don't want to prevent usage of leisure facilities</a:t>
            </a:r>
          </a:p>
          <a:p>
            <a:pPr marL="285750" indent="-285750">
              <a:buFont typeface="Arial" panose="020B0604020202020204" pitchFamily="34" charset="0"/>
              <a:buChar char="•"/>
            </a:pPr>
            <a:r>
              <a:rPr lang="en-US" sz="1600" dirty="0">
                <a:latin typeface="Century Gothic" panose="020B0502020202020204" pitchFamily="34" charset="0"/>
              </a:rPr>
              <a:t>Uses land which could be used for homes</a:t>
            </a:r>
          </a:p>
          <a:p>
            <a:pPr marL="285750" indent="-285750">
              <a:buFont typeface="Arial" panose="020B0604020202020204" pitchFamily="34" charset="0"/>
              <a:buChar char="•"/>
            </a:pPr>
            <a:r>
              <a:rPr lang="en-US" sz="1600" dirty="0">
                <a:latin typeface="Century Gothic" panose="020B0502020202020204" pitchFamily="34" charset="0"/>
              </a:rPr>
              <a:t>Doesn’t address root cause of flooding</a:t>
            </a:r>
          </a:p>
          <a:p>
            <a:pPr marL="285750" indent="-285750">
              <a:buFont typeface="Arial" panose="020B0604020202020204" pitchFamily="34" charset="0"/>
              <a:buChar char="•"/>
            </a:pPr>
            <a:r>
              <a:rPr lang="en-US" sz="1600" dirty="0">
                <a:latin typeface="Century Gothic" panose="020B0502020202020204" pitchFamily="34" charset="0"/>
              </a:rPr>
              <a:t>Public health risks will continue after flooding recedes</a:t>
            </a:r>
          </a:p>
          <a:p>
            <a:pPr marL="285750" indent="-285750">
              <a:buFont typeface="Arial" panose="020B0604020202020204" pitchFamily="34" charset="0"/>
              <a:buChar char="•"/>
            </a:pPr>
            <a:r>
              <a:rPr lang="en-US" sz="1600" dirty="0">
                <a:latin typeface="Century Gothic" panose="020B0502020202020204" pitchFamily="34" charset="0"/>
              </a:rPr>
              <a:t>Would require cleanup or leave contamination</a:t>
            </a:r>
          </a:p>
          <a:p>
            <a:pPr marL="285750" indent="-285750">
              <a:buFont typeface="Arial" panose="020B0604020202020204" pitchFamily="34" charset="0"/>
              <a:buChar char="•"/>
            </a:pPr>
            <a:r>
              <a:rPr lang="en-US" sz="1600" dirty="0">
                <a:latin typeface="Century Gothic" panose="020B0502020202020204" pitchFamily="34" charset="0"/>
              </a:rPr>
              <a:t>Not suitable in populated areas</a:t>
            </a:r>
          </a:p>
          <a:p>
            <a:endParaRPr lang="en-US" sz="1600" b="1" dirty="0">
              <a:latin typeface="Century Gothic" panose="020B0502020202020204" pitchFamily="34" charset="0"/>
            </a:endParaRPr>
          </a:p>
          <a:p>
            <a:r>
              <a:rPr lang="en-US" sz="1600" b="1" dirty="0">
                <a:latin typeface="Century Gothic" panose="020B0502020202020204" pitchFamily="34" charset="0"/>
              </a:rPr>
              <a:t>NB. Some respondents not immediately aware this would involve sewage</a:t>
            </a:r>
          </a:p>
          <a:p>
            <a:pPr marL="285750" indent="-285750">
              <a:buFont typeface="Arial" panose="020B0604020202020204" pitchFamily="34" charset="0"/>
              <a:buChar char="•"/>
            </a:pPr>
            <a:endParaRPr lang="en-US" sz="1600" dirty="0">
              <a:latin typeface="Century Gothic" panose="020B0502020202020204" pitchFamily="34" charset="0"/>
            </a:endParaRPr>
          </a:p>
        </p:txBody>
      </p:sp>
      <p:sp>
        <p:nvSpPr>
          <p:cNvPr id="25" name="Speech Bubble: Rectangle with Corners Rounded 24">
            <a:extLst>
              <a:ext uri="{FF2B5EF4-FFF2-40B4-BE49-F238E27FC236}">
                <a16:creationId xmlns:a16="http://schemas.microsoft.com/office/drawing/2014/main" id="{0374095F-E938-4628-8589-B2DE314ED214}"/>
              </a:ext>
            </a:extLst>
          </p:cNvPr>
          <p:cNvSpPr/>
          <p:nvPr/>
        </p:nvSpPr>
        <p:spPr>
          <a:xfrm>
            <a:off x="6701596" y="1308888"/>
            <a:ext cx="4852861" cy="1191816"/>
          </a:xfrm>
          <a:prstGeom prst="wedgeRoundRectCallout">
            <a:avLst>
              <a:gd name="adj1" fmla="val 53575"/>
              <a:gd name="adj2" fmla="val 46452"/>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"If you've got a football pitch and they use it for wetlands, come when it dries off they think 'oh it's contaminated, we can't use this until we're sure that the contamination is gone’."</a:t>
            </a:r>
            <a:endParaRPr lang="en-GB" sz="1600" i="1" dirty="0">
              <a:latin typeface="Century Gothic" panose="020B0502020202020204" pitchFamily="34" charset="0"/>
            </a:endParaRPr>
          </a:p>
        </p:txBody>
      </p:sp>
      <p:sp>
        <p:nvSpPr>
          <p:cNvPr id="28" name="Speech Bubble: Rectangle with Corners Rounded 27">
            <a:extLst>
              <a:ext uri="{FF2B5EF4-FFF2-40B4-BE49-F238E27FC236}">
                <a16:creationId xmlns:a16="http://schemas.microsoft.com/office/drawing/2014/main" id="{8DC02F3F-C9B1-4A68-9FFA-8EF06CBDC054}"/>
              </a:ext>
            </a:extLst>
          </p:cNvPr>
          <p:cNvSpPr/>
          <p:nvPr/>
        </p:nvSpPr>
        <p:spPr>
          <a:xfrm>
            <a:off x="2927648" y="1205592"/>
            <a:ext cx="3702388" cy="1191816"/>
          </a:xfrm>
          <a:prstGeom prst="wedgeRoundRectCallout">
            <a:avLst>
              <a:gd name="adj1" fmla="val -38929"/>
              <a:gd name="adj2" fmla="val 68851"/>
              <a:gd name="adj3" fmla="val 16667"/>
            </a:avLst>
          </a:prstGeom>
          <a:solidFill>
            <a:schemeClr val="bg1">
              <a:lumMod val="85000"/>
            </a:schemeClr>
          </a:solidFill>
        </p:spPr>
        <p:txBody>
          <a:bodyPr wrap="square" rtlCol="0" anchor="ctr">
            <a:spAutoFit/>
          </a:bodyPr>
          <a:lstStyle/>
          <a:p>
            <a:r>
              <a:rPr lang="en-US" sz="1600" i="1" dirty="0">
                <a:latin typeface="Century Gothic" panose="020B0502020202020204" pitchFamily="34" charset="0"/>
              </a:rPr>
              <a:t>"It does work really well […] it does cut away the walkway but not many people go for a walk when it's teeming down with rain."</a:t>
            </a:r>
          </a:p>
        </p:txBody>
      </p:sp>
      <p:sp>
        <p:nvSpPr>
          <p:cNvPr id="29" name="Rectangle: Rounded Corners 28">
            <a:extLst>
              <a:ext uri="{FF2B5EF4-FFF2-40B4-BE49-F238E27FC236}">
                <a16:creationId xmlns:a16="http://schemas.microsoft.com/office/drawing/2014/main" id="{5B23F484-E55C-460E-B5D0-3B10A369EBED}"/>
              </a:ext>
            </a:extLst>
          </p:cNvPr>
          <p:cNvSpPr/>
          <p:nvPr/>
        </p:nvSpPr>
        <p:spPr>
          <a:xfrm>
            <a:off x="271578" y="5661248"/>
            <a:ext cx="11648843" cy="646986"/>
          </a:xfrm>
          <a:prstGeom prst="roundRect">
            <a:avLst/>
          </a:prstGeom>
          <a:solidFill>
            <a:schemeClr val="accent6"/>
          </a:solidFill>
        </p:spPr>
        <p:txBody>
          <a:bodyPr wrap="square" rtlCol="0" anchor="ctr">
            <a:spAutoFit/>
          </a:bodyPr>
          <a:lstStyle/>
          <a:p>
            <a:pPr algn="ctr"/>
            <a:r>
              <a:rPr lang="en-GB" sz="1600" b="1" dirty="0">
                <a:solidFill>
                  <a:schemeClr val="bg1"/>
                </a:solidFill>
                <a:latin typeface="Century Gothic" panose="020B0502020202020204" pitchFamily="34" charset="0"/>
              </a:rPr>
              <a:t>Consensus: Unacceptable if foul water not separated</a:t>
            </a:r>
          </a:p>
          <a:p>
            <a:pPr algn="ctr"/>
            <a:r>
              <a:rPr lang="en-GB" sz="1600" dirty="0">
                <a:solidFill>
                  <a:schemeClr val="bg1"/>
                </a:solidFill>
                <a:latin typeface="Century Gothic" panose="020B0502020202020204" pitchFamily="34" charset="0"/>
              </a:rPr>
              <a:t>On balance, the public health risks are considered unacceptable.</a:t>
            </a:r>
          </a:p>
        </p:txBody>
      </p:sp>
      <p:sp>
        <p:nvSpPr>
          <p:cNvPr id="18" name="Rectangle: Rounded Corners 17">
            <a:extLst>
              <a:ext uri="{FF2B5EF4-FFF2-40B4-BE49-F238E27FC236}">
                <a16:creationId xmlns:a16="http://schemas.microsoft.com/office/drawing/2014/main" id="{7639952E-2271-45FB-A8F8-AF79FFCEE7E1}"/>
              </a:ext>
            </a:extLst>
          </p:cNvPr>
          <p:cNvSpPr/>
          <p:nvPr/>
        </p:nvSpPr>
        <p:spPr>
          <a:xfrm>
            <a:off x="271579" y="2621922"/>
            <a:ext cx="5688632" cy="359972"/>
          </a:xfrm>
          <a:prstGeom prst="roundRect">
            <a:avLst/>
          </a:prstGeom>
          <a:solidFill>
            <a:srgbClr val="92D05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Positive customer feedback</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3" name="Rectangle: Rounded Corners 22">
            <a:extLst>
              <a:ext uri="{FF2B5EF4-FFF2-40B4-BE49-F238E27FC236}">
                <a16:creationId xmlns:a16="http://schemas.microsoft.com/office/drawing/2014/main" id="{C4F71193-5C0C-4F82-A1D2-9117B3F780F3}"/>
              </a:ext>
            </a:extLst>
          </p:cNvPr>
          <p:cNvSpPr/>
          <p:nvPr/>
        </p:nvSpPr>
        <p:spPr>
          <a:xfrm>
            <a:off x="6231790" y="2621922"/>
            <a:ext cx="5688632" cy="359972"/>
          </a:xfrm>
          <a:prstGeom prst="roundRect">
            <a:avLst/>
          </a:prstGeom>
          <a:solidFill>
            <a:srgbClr val="EE6B7E"/>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rPr>
              <a:t>Negative customer feedback</a:t>
            </a:r>
            <a:endParaRPr kumimoji="0" lang="en-GB" sz="2000" b="0" i="0" u="none" strike="noStrike" kern="1200" cap="none" spc="0" normalizeH="0" baseline="0" noProof="0" dirty="0">
              <a:ln>
                <a:noFill/>
              </a:ln>
              <a:solidFill>
                <a:srgbClr val="FFFFFF"/>
              </a:solidFill>
              <a:effectLst/>
              <a:highlight>
                <a:srgbClr val="EE6B7E"/>
              </a:highlight>
              <a:uLnTx/>
              <a:uFillTx/>
              <a:latin typeface="Century Gothic" panose="020B0502020202020204" pitchFamily="34" charset="0"/>
              <a:ea typeface="+mn-ea"/>
              <a:cs typeface="+mn-cs"/>
            </a:endParaRPr>
          </a:p>
        </p:txBody>
      </p:sp>
      <p:sp>
        <p:nvSpPr>
          <p:cNvPr id="17" name="Rectangle 16">
            <a:extLst>
              <a:ext uri="{FF2B5EF4-FFF2-40B4-BE49-F238E27FC236}">
                <a16:creationId xmlns:a16="http://schemas.microsoft.com/office/drawing/2014/main" id="{23FDD19B-1C02-4CA3-ACE5-9C11EDD7D37C}"/>
              </a:ext>
            </a:extLst>
          </p:cNvPr>
          <p:cNvSpPr/>
          <p:nvPr/>
        </p:nvSpPr>
        <p:spPr>
          <a:xfrm>
            <a:off x="2853092" y="625943"/>
            <a:ext cx="8701365" cy="61395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50" b="1"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NB. This was tested as part of a pair – responses to the separated option (option P) are included on a separate slide.</a:t>
            </a:r>
          </a:p>
        </p:txBody>
      </p:sp>
      <p:pic>
        <p:nvPicPr>
          <p:cNvPr id="19" name="Graphic 18" descr="Leaf">
            <a:extLst>
              <a:ext uri="{FF2B5EF4-FFF2-40B4-BE49-F238E27FC236}">
                <a16:creationId xmlns:a16="http://schemas.microsoft.com/office/drawing/2014/main" id="{996B965C-FA10-4948-8E1E-9CD3F05138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53807" y="505393"/>
            <a:ext cx="687893" cy="687893"/>
          </a:xfrm>
          <a:prstGeom prst="rect">
            <a:avLst/>
          </a:prstGeom>
        </p:spPr>
      </p:pic>
      <p:pic>
        <p:nvPicPr>
          <p:cNvPr id="34" name="Graphic 33" descr="Traffic cone">
            <a:extLst>
              <a:ext uri="{FF2B5EF4-FFF2-40B4-BE49-F238E27FC236}">
                <a16:creationId xmlns:a16="http://schemas.microsoft.com/office/drawing/2014/main" id="{A415678D-B9DA-42DD-95D2-CD76E48FF4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24592" y="1133135"/>
            <a:ext cx="687893" cy="687893"/>
          </a:xfrm>
          <a:prstGeom prst="rect">
            <a:avLst/>
          </a:prstGeom>
        </p:spPr>
      </p:pic>
    </p:spTree>
    <p:extLst>
      <p:ext uri="{BB962C8B-B14F-4D97-AF65-F5344CB8AC3E}">
        <p14:creationId xmlns:p14="http://schemas.microsoft.com/office/powerpoint/2010/main" val="1444867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les beach">
            <a:extLst>
              <a:ext uri="{FF2B5EF4-FFF2-40B4-BE49-F238E27FC236}">
                <a16:creationId xmlns:a16="http://schemas.microsoft.com/office/drawing/2014/main" id="{5A81DCDD-C353-45B3-A114-3E810F5BC9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316" y="0"/>
            <a:ext cx="121899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E5114D3-6187-452A-A0DB-30A11AF8EC72}"/>
              </a:ext>
            </a:extLst>
          </p:cNvPr>
          <p:cNvSpPr txBox="1">
            <a:spLocks/>
          </p:cNvSpPr>
          <p:nvPr/>
        </p:nvSpPr>
        <p:spPr>
          <a:xfrm>
            <a:off x="-17348" y="2693383"/>
            <a:ext cx="12192000" cy="972725"/>
          </a:xfrm>
          <a:prstGeom prst="rect">
            <a:avLst/>
          </a:prstGeom>
          <a:solidFill>
            <a:srgbClr val="81C5D7">
              <a:alpha val="70000"/>
            </a:srgbClr>
          </a:solidFill>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r>
              <a:rPr lang="en-GB" sz="3200" dirty="0">
                <a:latin typeface="Century Gothic" panose="020B0502020202020204" pitchFamily="34" charset="0"/>
              </a:rPr>
              <a:t>Conclusions</a:t>
            </a:r>
            <a:endParaRPr lang="en-US" sz="3200" dirty="0">
              <a:latin typeface="Century Gothic" panose="020B0502020202020204" pitchFamily="34" charset="0"/>
            </a:endParaRPr>
          </a:p>
        </p:txBody>
      </p:sp>
      <p:pic>
        <p:nvPicPr>
          <p:cNvPr id="5" name="Picture 4">
            <a:extLst>
              <a:ext uri="{FF2B5EF4-FFF2-40B4-BE49-F238E27FC236}">
                <a16:creationId xmlns:a16="http://schemas.microsoft.com/office/drawing/2014/main" id="{1EF64917-7A7F-4270-A0B6-F42606E008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6884" y="188640"/>
            <a:ext cx="2136118" cy="665758"/>
          </a:xfrm>
          <a:prstGeom prst="rect">
            <a:avLst/>
          </a:prstGeom>
        </p:spPr>
      </p:pic>
    </p:spTree>
    <p:extLst>
      <p:ext uri="{BB962C8B-B14F-4D97-AF65-F5344CB8AC3E}">
        <p14:creationId xmlns:p14="http://schemas.microsoft.com/office/powerpoint/2010/main" val="3504647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Conclusions: considerations for further communications with customers</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59</a:t>
            </a:fld>
            <a:endParaRPr lang="en-GB" b="1"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0AB4BBCB-520A-4AC0-917E-9D17AC58CF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7" name="Rectangle: Rounded Corners 6">
            <a:extLst>
              <a:ext uri="{FF2B5EF4-FFF2-40B4-BE49-F238E27FC236}">
                <a16:creationId xmlns:a16="http://schemas.microsoft.com/office/drawing/2014/main" id="{984AD48E-9F12-47B8-97F2-500A0C4DEF35}"/>
              </a:ext>
            </a:extLst>
          </p:cNvPr>
          <p:cNvSpPr/>
          <p:nvPr/>
        </p:nvSpPr>
        <p:spPr>
          <a:xfrm>
            <a:off x="455564" y="1052736"/>
            <a:ext cx="2760116" cy="1008112"/>
          </a:xfrm>
          <a:prstGeom prst="roundRect">
            <a:avLst/>
          </a:prstGeom>
          <a:solidFill>
            <a:schemeClr val="accent2"/>
          </a:solidFill>
        </p:spPr>
        <p:txBody>
          <a:bodyPr wrap="square" rtlCol="0" anchor="ctr">
            <a:noAutofit/>
          </a:bodyPr>
          <a:lstStyle/>
          <a:p>
            <a:pPr algn="ctr"/>
            <a:r>
              <a:rPr lang="en-GB" b="1" dirty="0">
                <a:latin typeface="Century Gothic" panose="020B0502020202020204" pitchFamily="34" charset="0"/>
              </a:rPr>
              <a:t>Talk to customers about the DWMP.</a:t>
            </a:r>
            <a:endParaRPr lang="en-GB" dirty="0">
              <a:latin typeface="Century Gothic" panose="020B0502020202020204" pitchFamily="34" charset="0"/>
            </a:endParaRPr>
          </a:p>
        </p:txBody>
      </p:sp>
      <p:sp>
        <p:nvSpPr>
          <p:cNvPr id="8" name="Oval 7">
            <a:extLst>
              <a:ext uri="{FF2B5EF4-FFF2-40B4-BE49-F238E27FC236}">
                <a16:creationId xmlns:a16="http://schemas.microsoft.com/office/drawing/2014/main" id="{CAA90545-B244-4EA4-85BD-A80054B018C9}"/>
              </a:ext>
            </a:extLst>
          </p:cNvPr>
          <p:cNvSpPr>
            <a:spLocks noChangeAspect="1"/>
          </p:cNvSpPr>
          <p:nvPr/>
        </p:nvSpPr>
        <p:spPr>
          <a:xfrm>
            <a:off x="263352" y="905227"/>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1</a:t>
            </a:r>
          </a:p>
        </p:txBody>
      </p:sp>
      <p:sp>
        <p:nvSpPr>
          <p:cNvPr id="10" name="Rectangle 9">
            <a:extLst>
              <a:ext uri="{FF2B5EF4-FFF2-40B4-BE49-F238E27FC236}">
                <a16:creationId xmlns:a16="http://schemas.microsoft.com/office/drawing/2014/main" id="{55EF8BC6-B109-4ACE-9DB7-049D53FD6680}"/>
              </a:ext>
            </a:extLst>
          </p:cNvPr>
          <p:cNvSpPr/>
          <p:nvPr/>
        </p:nvSpPr>
        <p:spPr>
          <a:xfrm>
            <a:off x="3503712" y="1052737"/>
            <a:ext cx="8599608" cy="1512168"/>
          </a:xfrm>
          <a:prstGeom prst="rect">
            <a:avLst/>
          </a:prstGeom>
          <a:noFill/>
        </p:spPr>
        <p:txBody>
          <a:bodyPr wrap="square" rtlCol="0" anchor="ctr">
            <a:noAutofit/>
          </a:bodyPr>
          <a:lstStyle/>
          <a:p>
            <a:r>
              <a:rPr lang="en-GB" dirty="0">
                <a:latin typeface="Century Gothic" panose="020B0502020202020204" pitchFamily="34" charset="0"/>
              </a:rPr>
              <a:t>There is a reputational ‘win’ for DCWW in talking about drainage and wastewater management plans because consumers think this area is important – and often have no idea of the need to build resilience against climate change, population growth and urban creep. They are impressed that DCWW is planning ahead.</a:t>
            </a:r>
          </a:p>
        </p:txBody>
      </p:sp>
      <p:sp>
        <p:nvSpPr>
          <p:cNvPr id="11" name="Rectangle: Rounded Corners 10">
            <a:extLst>
              <a:ext uri="{FF2B5EF4-FFF2-40B4-BE49-F238E27FC236}">
                <a16:creationId xmlns:a16="http://schemas.microsoft.com/office/drawing/2014/main" id="{2E098315-6863-4882-82B5-DDD504B23C8A}"/>
              </a:ext>
            </a:extLst>
          </p:cNvPr>
          <p:cNvSpPr/>
          <p:nvPr/>
        </p:nvSpPr>
        <p:spPr>
          <a:xfrm>
            <a:off x="455564" y="3154721"/>
            <a:ext cx="2760116" cy="1008112"/>
          </a:xfrm>
          <a:prstGeom prst="roundRect">
            <a:avLst/>
          </a:prstGeom>
          <a:solidFill>
            <a:schemeClr val="accent2">
              <a:lumMod val="60000"/>
              <a:lumOff val="40000"/>
            </a:schemeClr>
          </a:solidFill>
        </p:spPr>
        <p:txBody>
          <a:bodyPr wrap="square" rtlCol="0" anchor="ctr">
            <a:noAutofit/>
          </a:bodyPr>
          <a:lstStyle/>
          <a:p>
            <a:pPr algn="ctr"/>
            <a:r>
              <a:rPr lang="en-GB" b="1" dirty="0">
                <a:latin typeface="Century Gothic" panose="020B0502020202020204" pitchFamily="34" charset="0"/>
              </a:rPr>
              <a:t>Explain the challenges fully.</a:t>
            </a:r>
            <a:endParaRPr lang="en-GB" dirty="0">
              <a:latin typeface="Century Gothic" panose="020B0502020202020204" pitchFamily="34" charset="0"/>
            </a:endParaRPr>
          </a:p>
        </p:txBody>
      </p:sp>
      <p:sp>
        <p:nvSpPr>
          <p:cNvPr id="12" name="Oval 11">
            <a:extLst>
              <a:ext uri="{FF2B5EF4-FFF2-40B4-BE49-F238E27FC236}">
                <a16:creationId xmlns:a16="http://schemas.microsoft.com/office/drawing/2014/main" id="{C46BE544-99D8-4FA6-A97E-B3A9DD0CD6D7}"/>
              </a:ext>
            </a:extLst>
          </p:cNvPr>
          <p:cNvSpPr>
            <a:spLocks noChangeAspect="1"/>
          </p:cNvSpPr>
          <p:nvPr/>
        </p:nvSpPr>
        <p:spPr>
          <a:xfrm>
            <a:off x="263352" y="3007212"/>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2</a:t>
            </a:r>
          </a:p>
        </p:txBody>
      </p:sp>
      <p:sp>
        <p:nvSpPr>
          <p:cNvPr id="13" name="Rectangle 12">
            <a:extLst>
              <a:ext uri="{FF2B5EF4-FFF2-40B4-BE49-F238E27FC236}">
                <a16:creationId xmlns:a16="http://schemas.microsoft.com/office/drawing/2014/main" id="{E10DB0E7-5147-41BF-BBE3-A8C97369B995}"/>
              </a:ext>
            </a:extLst>
          </p:cNvPr>
          <p:cNvSpPr/>
          <p:nvPr/>
        </p:nvSpPr>
        <p:spPr>
          <a:xfrm>
            <a:off x="3503712" y="3154722"/>
            <a:ext cx="8599608" cy="2290502"/>
          </a:xfrm>
          <a:prstGeom prst="rect">
            <a:avLst/>
          </a:prstGeom>
          <a:noFill/>
        </p:spPr>
        <p:txBody>
          <a:bodyPr wrap="square" rtlCol="0" anchor="ctr">
            <a:noAutofit/>
          </a:bodyPr>
          <a:lstStyle/>
          <a:p>
            <a:r>
              <a:rPr lang="en-GB" dirty="0">
                <a:latin typeface="Century Gothic" panose="020B0502020202020204" pitchFamily="34" charset="0"/>
              </a:rPr>
              <a:t>Many customers are unaware of the need for investment and the role of the water company – solutions will attract greatest support once this is understood.</a:t>
            </a:r>
          </a:p>
          <a:p>
            <a:endParaRPr lang="en-GB" dirty="0">
              <a:latin typeface="Century Gothic" panose="020B0502020202020204" pitchFamily="34" charset="0"/>
            </a:endParaRPr>
          </a:p>
          <a:p>
            <a:r>
              <a:rPr lang="en-GB" dirty="0">
                <a:latin typeface="Century Gothic" panose="020B0502020202020204" pitchFamily="34" charset="0"/>
              </a:rPr>
              <a:t>Consumers also do not understand that the investment options may require trade-offs (e.g. to avoid flooding roads, it may be necessary to install larger pipes). Customers expect a range of solutions, so the need for trade-offs should be presented as a given.</a:t>
            </a:r>
          </a:p>
        </p:txBody>
      </p:sp>
    </p:spTree>
    <p:extLst>
      <p:ext uri="{BB962C8B-B14F-4D97-AF65-F5344CB8AC3E}">
        <p14:creationId xmlns:p14="http://schemas.microsoft.com/office/powerpoint/2010/main" val="22095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01A0798-A9AB-4904-862A-9910423B6BA0}"/>
              </a:ext>
            </a:extLst>
          </p:cNvPr>
          <p:cNvSpPr/>
          <p:nvPr/>
        </p:nvSpPr>
        <p:spPr>
          <a:xfrm>
            <a:off x="0" y="5708480"/>
            <a:ext cx="12192000" cy="1156115"/>
          </a:xfrm>
          <a:prstGeom prst="rect">
            <a:avLst/>
          </a:prstGeom>
          <a:solidFill>
            <a:srgbClr val="C00000">
              <a:alpha val="18824"/>
            </a:srgbClr>
          </a:solidFill>
        </p:spPr>
        <p:txBody>
          <a:bodyPr wrap="square" rtlCol="0" anchor="ctr">
            <a:noAutofit/>
          </a:bodyPr>
          <a:lstStyle/>
          <a:p>
            <a:pPr algn="l"/>
            <a:endParaRPr lang="en-GB" sz="1600" b="1" dirty="0">
              <a:latin typeface="Century Gothic" panose="020B0502020202020204" pitchFamily="34" charset="0"/>
            </a:endParaRPr>
          </a:p>
        </p:txBody>
      </p:sp>
      <p:sp>
        <p:nvSpPr>
          <p:cNvPr id="43" name="Rectangle 42">
            <a:extLst>
              <a:ext uri="{FF2B5EF4-FFF2-40B4-BE49-F238E27FC236}">
                <a16:creationId xmlns:a16="http://schemas.microsoft.com/office/drawing/2014/main" id="{2792EAFE-EFDD-4503-B1E0-633B006830CA}"/>
              </a:ext>
            </a:extLst>
          </p:cNvPr>
          <p:cNvSpPr/>
          <p:nvPr/>
        </p:nvSpPr>
        <p:spPr>
          <a:xfrm>
            <a:off x="0" y="3596552"/>
            <a:ext cx="12192000" cy="2114135"/>
          </a:xfrm>
          <a:prstGeom prst="rect">
            <a:avLst/>
          </a:prstGeom>
          <a:solidFill>
            <a:schemeClr val="accent2">
              <a:alpha val="18824"/>
            </a:schemeClr>
          </a:solidFill>
        </p:spPr>
        <p:txBody>
          <a:bodyPr wrap="square" rtlCol="0" anchor="ctr">
            <a:noAutofit/>
          </a:bodyPr>
          <a:lstStyle/>
          <a:p>
            <a:pPr algn="l"/>
            <a:endParaRPr lang="en-GB" sz="1600" b="1" dirty="0">
              <a:latin typeface="Century Gothic" panose="020B0502020202020204" pitchFamily="34" charset="0"/>
            </a:endParaRPr>
          </a:p>
        </p:txBody>
      </p:sp>
      <p:sp>
        <p:nvSpPr>
          <p:cNvPr id="42" name="Rectangle 41">
            <a:extLst>
              <a:ext uri="{FF2B5EF4-FFF2-40B4-BE49-F238E27FC236}">
                <a16:creationId xmlns:a16="http://schemas.microsoft.com/office/drawing/2014/main" id="{324BA9E3-7C29-463E-AB99-2FE3734D8BA6}"/>
              </a:ext>
            </a:extLst>
          </p:cNvPr>
          <p:cNvSpPr/>
          <p:nvPr/>
        </p:nvSpPr>
        <p:spPr>
          <a:xfrm>
            <a:off x="0" y="1563340"/>
            <a:ext cx="12192000" cy="2032514"/>
          </a:xfrm>
          <a:prstGeom prst="rect">
            <a:avLst/>
          </a:prstGeom>
          <a:solidFill>
            <a:srgbClr val="92D050">
              <a:alpha val="34902"/>
            </a:srgbClr>
          </a:solidFill>
        </p:spPr>
        <p:txBody>
          <a:bodyPr wrap="square" rtlCol="0" anchor="ctr">
            <a:noAutofit/>
          </a:bodyPr>
          <a:lstStyle/>
          <a:p>
            <a:pPr algn="l"/>
            <a:endParaRPr lang="en-GB" sz="1600" b="1" dirty="0">
              <a:latin typeface="Century Gothic" panose="020B0502020202020204" pitchFamily="34" charset="0"/>
            </a:endParaRPr>
          </a:p>
        </p:txBody>
      </p:sp>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Summary (4/4)</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6</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6" name="Rectangle: Rounded Corners 5">
            <a:extLst>
              <a:ext uri="{FF2B5EF4-FFF2-40B4-BE49-F238E27FC236}">
                <a16:creationId xmlns:a16="http://schemas.microsoft.com/office/drawing/2014/main" id="{A71C55E0-A63E-446C-9929-F82C21A17815}"/>
              </a:ext>
            </a:extLst>
          </p:cNvPr>
          <p:cNvSpPr/>
          <p:nvPr/>
        </p:nvSpPr>
        <p:spPr>
          <a:xfrm>
            <a:off x="20582" y="1217365"/>
            <a:ext cx="11836058" cy="411435"/>
          </a:xfrm>
          <a:prstGeom prst="roundRect">
            <a:avLst/>
          </a:prstGeom>
          <a:noFill/>
        </p:spPr>
        <p:txBody>
          <a:bodyPr wrap="square" rtlCol="0" anchor="ctr">
            <a:noAutofit/>
          </a:bodyPr>
          <a:lstStyle/>
          <a:p>
            <a:r>
              <a:rPr lang="en-GB" sz="1600" dirty="0">
                <a:latin typeface="Century Gothic" panose="020B0502020202020204" pitchFamily="34" charset="0"/>
              </a:rPr>
              <a:t>Most of the investment options that we tested were broadly acceptable to customers.</a:t>
            </a:r>
            <a:endParaRPr lang="en-GB" sz="2000" dirty="0">
              <a:latin typeface="Century Gothic" panose="020B0502020202020204" pitchFamily="34" charset="0"/>
            </a:endParaRPr>
          </a:p>
        </p:txBody>
      </p:sp>
      <p:sp>
        <p:nvSpPr>
          <p:cNvPr id="8" name="Rectangle: Rounded Corners 7">
            <a:extLst>
              <a:ext uri="{FF2B5EF4-FFF2-40B4-BE49-F238E27FC236}">
                <a16:creationId xmlns:a16="http://schemas.microsoft.com/office/drawing/2014/main" id="{E35CB5C8-09E3-4441-84C5-E4B633300E0E}"/>
              </a:ext>
            </a:extLst>
          </p:cNvPr>
          <p:cNvSpPr/>
          <p:nvPr/>
        </p:nvSpPr>
        <p:spPr>
          <a:xfrm>
            <a:off x="119336" y="1628800"/>
            <a:ext cx="2407055" cy="648072"/>
          </a:xfrm>
          <a:prstGeom prst="roundRect">
            <a:avLst/>
          </a:prstGeom>
          <a:solidFill>
            <a:srgbClr val="92D050"/>
          </a:solidFill>
        </p:spPr>
        <p:txBody>
          <a:bodyPr wrap="square" rtlCol="0" anchor="ctr">
            <a:noAutofit/>
          </a:bodyPr>
          <a:lstStyle/>
          <a:p>
            <a:pPr algn="ctr"/>
            <a:r>
              <a:rPr lang="en-GB" sz="2000" b="1" dirty="0">
                <a:solidFill>
                  <a:srgbClr val="FFFFFF"/>
                </a:solidFill>
                <a:latin typeface="Century Gothic" panose="020B0502020202020204" pitchFamily="34" charset="0"/>
              </a:rPr>
              <a:t>Very acceptable</a:t>
            </a:r>
            <a:endParaRPr lang="en-GB" sz="2000" dirty="0">
              <a:solidFill>
                <a:srgbClr val="FFFFFF"/>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0BCFC422-871C-4EA2-BEB0-8B9099C1A374}"/>
              </a:ext>
            </a:extLst>
          </p:cNvPr>
          <p:cNvSpPr/>
          <p:nvPr/>
        </p:nvSpPr>
        <p:spPr>
          <a:xfrm>
            <a:off x="126945" y="3717032"/>
            <a:ext cx="2407055" cy="648072"/>
          </a:xfrm>
          <a:prstGeom prst="roundRect">
            <a:avLst/>
          </a:prstGeom>
          <a:solidFill>
            <a:schemeClr val="accent2"/>
          </a:solidFill>
        </p:spPr>
        <p:txBody>
          <a:bodyPr wrap="square" rtlCol="0" anchor="ctr">
            <a:noAutofit/>
          </a:bodyPr>
          <a:lstStyle/>
          <a:p>
            <a:pPr algn="ctr"/>
            <a:r>
              <a:rPr lang="en-GB" sz="2000" b="1" dirty="0">
                <a:solidFill>
                  <a:srgbClr val="FFFFFF"/>
                </a:solidFill>
                <a:latin typeface="Century Gothic" panose="020B0502020202020204" pitchFamily="34" charset="0"/>
              </a:rPr>
              <a:t>Moderately acceptable</a:t>
            </a:r>
            <a:endParaRPr lang="en-GB" sz="2000" dirty="0">
              <a:solidFill>
                <a:srgbClr val="FFFFFF"/>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4A14E422-6E02-4B3B-A99A-C4D98802BC22}"/>
              </a:ext>
            </a:extLst>
          </p:cNvPr>
          <p:cNvSpPr/>
          <p:nvPr/>
        </p:nvSpPr>
        <p:spPr>
          <a:xfrm>
            <a:off x="145673" y="5754460"/>
            <a:ext cx="2407055" cy="648072"/>
          </a:xfrm>
          <a:prstGeom prst="roundRect">
            <a:avLst/>
          </a:prstGeom>
          <a:solidFill>
            <a:srgbClr val="C00000"/>
          </a:solidFill>
        </p:spPr>
        <p:txBody>
          <a:bodyPr wrap="square" rtlCol="0" anchor="ctr">
            <a:noAutofit/>
          </a:bodyPr>
          <a:lstStyle/>
          <a:p>
            <a:pPr algn="ctr"/>
            <a:r>
              <a:rPr lang="en-GB" sz="2000" b="1" dirty="0">
                <a:solidFill>
                  <a:srgbClr val="FFFFFF"/>
                </a:solidFill>
                <a:latin typeface="Century Gothic" panose="020B0502020202020204" pitchFamily="34" charset="0"/>
              </a:rPr>
              <a:t>Unacceptable</a:t>
            </a:r>
            <a:endParaRPr lang="en-GB" sz="2000" dirty="0">
              <a:solidFill>
                <a:srgbClr val="FFFFFF"/>
              </a:solidFill>
              <a:latin typeface="Century Gothic" panose="020B0502020202020204" pitchFamily="34" charset="0"/>
            </a:endParaRPr>
          </a:p>
        </p:txBody>
      </p:sp>
      <p:pic>
        <p:nvPicPr>
          <p:cNvPr id="2" name="Picture 1">
            <a:extLst>
              <a:ext uri="{FF2B5EF4-FFF2-40B4-BE49-F238E27FC236}">
                <a16:creationId xmlns:a16="http://schemas.microsoft.com/office/drawing/2014/main" id="{8DBA1F98-344E-4A11-A32C-4B9541B6E1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4423" y="1639910"/>
            <a:ext cx="1528736" cy="953799"/>
          </a:xfrm>
          <a:prstGeom prst="rect">
            <a:avLst/>
          </a:prstGeom>
        </p:spPr>
      </p:pic>
      <p:pic>
        <p:nvPicPr>
          <p:cNvPr id="4" name="Picture 3">
            <a:extLst>
              <a:ext uri="{FF2B5EF4-FFF2-40B4-BE49-F238E27FC236}">
                <a16:creationId xmlns:a16="http://schemas.microsoft.com/office/drawing/2014/main" id="{11DADD61-BAB6-4B30-8AC6-34C476FDFD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1039" y="1639910"/>
            <a:ext cx="1519014" cy="947270"/>
          </a:xfrm>
          <a:prstGeom prst="rect">
            <a:avLst/>
          </a:prstGeom>
        </p:spPr>
      </p:pic>
      <p:pic>
        <p:nvPicPr>
          <p:cNvPr id="5" name="Picture 4">
            <a:extLst>
              <a:ext uri="{FF2B5EF4-FFF2-40B4-BE49-F238E27FC236}">
                <a16:creationId xmlns:a16="http://schemas.microsoft.com/office/drawing/2014/main" id="{434921F5-7EDF-4355-97C6-488F8DC1CA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45414" y="1637687"/>
            <a:ext cx="1519014" cy="973281"/>
          </a:xfrm>
          <a:prstGeom prst="rect">
            <a:avLst/>
          </a:prstGeom>
        </p:spPr>
      </p:pic>
      <p:pic>
        <p:nvPicPr>
          <p:cNvPr id="17" name="Picture 16">
            <a:extLst>
              <a:ext uri="{FF2B5EF4-FFF2-40B4-BE49-F238E27FC236}">
                <a16:creationId xmlns:a16="http://schemas.microsoft.com/office/drawing/2014/main" id="{D0AB643C-63BA-4E4E-AD2E-F0CD9C9ED9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80225" y="1628800"/>
            <a:ext cx="1519015" cy="965708"/>
          </a:xfrm>
          <a:prstGeom prst="rect">
            <a:avLst/>
          </a:prstGeom>
        </p:spPr>
      </p:pic>
      <p:pic>
        <p:nvPicPr>
          <p:cNvPr id="18" name="Picture 17">
            <a:extLst>
              <a:ext uri="{FF2B5EF4-FFF2-40B4-BE49-F238E27FC236}">
                <a16:creationId xmlns:a16="http://schemas.microsoft.com/office/drawing/2014/main" id="{03AA1DE6-2F4E-4C5E-9290-3BCF05E845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14423" y="2625505"/>
            <a:ext cx="1519014" cy="969805"/>
          </a:xfrm>
          <a:prstGeom prst="rect">
            <a:avLst/>
          </a:prstGeom>
        </p:spPr>
      </p:pic>
      <p:pic>
        <p:nvPicPr>
          <p:cNvPr id="20" name="Picture 19">
            <a:extLst>
              <a:ext uri="{FF2B5EF4-FFF2-40B4-BE49-F238E27FC236}">
                <a16:creationId xmlns:a16="http://schemas.microsoft.com/office/drawing/2014/main" id="{D2FE35A8-5D58-481D-9E72-A1A2741BD7F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98659" y="4691798"/>
            <a:ext cx="1520053" cy="956052"/>
          </a:xfrm>
          <a:prstGeom prst="rect">
            <a:avLst/>
          </a:prstGeom>
        </p:spPr>
      </p:pic>
      <p:pic>
        <p:nvPicPr>
          <p:cNvPr id="24" name="Picture 23">
            <a:extLst>
              <a:ext uri="{FF2B5EF4-FFF2-40B4-BE49-F238E27FC236}">
                <a16:creationId xmlns:a16="http://schemas.microsoft.com/office/drawing/2014/main" id="{60189E38-6AD8-4C9E-8E4F-7CFF823DC8E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41064" y="2630042"/>
            <a:ext cx="1625391" cy="1014982"/>
          </a:xfrm>
          <a:prstGeom prst="rect">
            <a:avLst/>
          </a:prstGeom>
        </p:spPr>
      </p:pic>
      <p:pic>
        <p:nvPicPr>
          <p:cNvPr id="29" name="Picture 28">
            <a:extLst>
              <a:ext uri="{FF2B5EF4-FFF2-40B4-BE49-F238E27FC236}">
                <a16:creationId xmlns:a16="http://schemas.microsoft.com/office/drawing/2014/main" id="{87FF60C3-510C-4856-A671-F0D4D0A1E3A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50321" y="2597594"/>
            <a:ext cx="1528852" cy="934112"/>
          </a:xfrm>
          <a:prstGeom prst="rect">
            <a:avLst/>
          </a:prstGeom>
        </p:spPr>
      </p:pic>
      <p:pic>
        <p:nvPicPr>
          <p:cNvPr id="30" name="Picture 29">
            <a:extLst>
              <a:ext uri="{FF2B5EF4-FFF2-40B4-BE49-F238E27FC236}">
                <a16:creationId xmlns:a16="http://schemas.microsoft.com/office/drawing/2014/main" id="{642E3547-0CE9-4CB8-B6CE-400DB6D7947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14425" y="3685698"/>
            <a:ext cx="1509894" cy="967438"/>
          </a:xfrm>
          <a:prstGeom prst="rect">
            <a:avLst/>
          </a:prstGeom>
        </p:spPr>
      </p:pic>
      <p:pic>
        <p:nvPicPr>
          <p:cNvPr id="31" name="Picture 30">
            <a:extLst>
              <a:ext uri="{FF2B5EF4-FFF2-40B4-BE49-F238E27FC236}">
                <a16:creationId xmlns:a16="http://schemas.microsoft.com/office/drawing/2014/main" id="{A1C1354B-F3DD-4D95-8464-0927A37E8AA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698659" y="3664678"/>
            <a:ext cx="1519014" cy="973281"/>
          </a:xfrm>
          <a:prstGeom prst="rect">
            <a:avLst/>
          </a:prstGeom>
        </p:spPr>
      </p:pic>
      <p:pic>
        <p:nvPicPr>
          <p:cNvPr id="32" name="Picture 31">
            <a:extLst>
              <a:ext uri="{FF2B5EF4-FFF2-40B4-BE49-F238E27FC236}">
                <a16:creationId xmlns:a16="http://schemas.microsoft.com/office/drawing/2014/main" id="{E3B5009D-4D4C-4501-968B-70AE77F297A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36178" y="5831377"/>
            <a:ext cx="1574430" cy="976633"/>
          </a:xfrm>
          <a:prstGeom prst="rect">
            <a:avLst/>
          </a:prstGeom>
        </p:spPr>
      </p:pic>
      <p:pic>
        <p:nvPicPr>
          <p:cNvPr id="33" name="Picture 32">
            <a:extLst>
              <a:ext uri="{FF2B5EF4-FFF2-40B4-BE49-F238E27FC236}">
                <a16:creationId xmlns:a16="http://schemas.microsoft.com/office/drawing/2014/main" id="{052E497E-53E6-4376-A579-7D4AD359069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814997" y="4682454"/>
            <a:ext cx="1574430" cy="978794"/>
          </a:xfrm>
          <a:prstGeom prst="rect">
            <a:avLst/>
          </a:prstGeom>
        </p:spPr>
      </p:pic>
      <p:pic>
        <p:nvPicPr>
          <p:cNvPr id="34" name="Picture 33">
            <a:extLst>
              <a:ext uri="{FF2B5EF4-FFF2-40B4-BE49-F238E27FC236}">
                <a16:creationId xmlns:a16="http://schemas.microsoft.com/office/drawing/2014/main" id="{DE1EA88E-034F-45F9-A237-5ADAA1F71B1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551455" y="3653366"/>
            <a:ext cx="1520054" cy="974216"/>
          </a:xfrm>
          <a:prstGeom prst="rect">
            <a:avLst/>
          </a:prstGeom>
        </p:spPr>
      </p:pic>
      <p:pic>
        <p:nvPicPr>
          <p:cNvPr id="35" name="Picture 34">
            <a:extLst>
              <a:ext uri="{FF2B5EF4-FFF2-40B4-BE49-F238E27FC236}">
                <a16:creationId xmlns:a16="http://schemas.microsoft.com/office/drawing/2014/main" id="{2671681A-65E5-4EC8-A04E-2E13848E9E45}"/>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814423" y="5869509"/>
            <a:ext cx="1520054" cy="907446"/>
          </a:xfrm>
          <a:prstGeom prst="rect">
            <a:avLst/>
          </a:prstGeom>
        </p:spPr>
      </p:pic>
      <p:pic>
        <p:nvPicPr>
          <p:cNvPr id="36" name="Picture 35">
            <a:extLst>
              <a:ext uri="{FF2B5EF4-FFF2-40B4-BE49-F238E27FC236}">
                <a16:creationId xmlns:a16="http://schemas.microsoft.com/office/drawing/2014/main" id="{6BB1425C-627F-4B61-908B-467075758920}"/>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697618" y="5823691"/>
            <a:ext cx="1520055" cy="999082"/>
          </a:xfrm>
          <a:prstGeom prst="rect">
            <a:avLst/>
          </a:prstGeom>
        </p:spPr>
      </p:pic>
      <p:pic>
        <p:nvPicPr>
          <p:cNvPr id="41" name="Picture 40">
            <a:extLst>
              <a:ext uri="{FF2B5EF4-FFF2-40B4-BE49-F238E27FC236}">
                <a16:creationId xmlns:a16="http://schemas.microsoft.com/office/drawing/2014/main" id="{F67F89D8-2AB8-410F-9461-3D5962251866}"/>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480225" y="2569209"/>
            <a:ext cx="1574430" cy="1039329"/>
          </a:xfrm>
          <a:prstGeom prst="rect">
            <a:avLst/>
          </a:prstGeom>
        </p:spPr>
      </p:pic>
      <p:sp>
        <p:nvSpPr>
          <p:cNvPr id="28" name="Rectangle 27">
            <a:extLst>
              <a:ext uri="{FF2B5EF4-FFF2-40B4-BE49-F238E27FC236}">
                <a16:creationId xmlns:a16="http://schemas.microsoft.com/office/drawing/2014/main" id="{01357B03-C2CA-4EAE-8706-CF08603E3F27}"/>
              </a:ext>
            </a:extLst>
          </p:cNvPr>
          <p:cNvSpPr/>
          <p:nvPr/>
        </p:nvSpPr>
        <p:spPr>
          <a:xfrm>
            <a:off x="114818" y="2355213"/>
            <a:ext cx="2407055" cy="648072"/>
          </a:xfrm>
          <a:prstGeom prst="rect">
            <a:avLst/>
          </a:prstGeom>
          <a:noFill/>
        </p:spPr>
        <p:txBody>
          <a:bodyPr wrap="square" rtlCol="0" anchor="ctr">
            <a:noAutofit/>
          </a:bodyPr>
          <a:lstStyle/>
          <a:p>
            <a:r>
              <a:rPr lang="en-GB" sz="1400" dirty="0">
                <a:solidFill>
                  <a:sysClr val="windowText" lastClr="000000"/>
                </a:solidFill>
                <a:latin typeface="Century Gothic" panose="020B0502020202020204" pitchFamily="34" charset="0"/>
              </a:rPr>
              <a:t>Customers see these as priorities for future investment by DCWW.</a:t>
            </a:r>
          </a:p>
        </p:txBody>
      </p:sp>
      <p:sp>
        <p:nvSpPr>
          <p:cNvPr id="37" name="Rectangle 36">
            <a:extLst>
              <a:ext uri="{FF2B5EF4-FFF2-40B4-BE49-F238E27FC236}">
                <a16:creationId xmlns:a16="http://schemas.microsoft.com/office/drawing/2014/main" id="{CDA38151-7146-4B31-9623-30A35D9DAAE5}"/>
              </a:ext>
            </a:extLst>
          </p:cNvPr>
          <p:cNvSpPr/>
          <p:nvPr/>
        </p:nvSpPr>
        <p:spPr>
          <a:xfrm>
            <a:off x="114817" y="4463148"/>
            <a:ext cx="2407055" cy="648072"/>
          </a:xfrm>
          <a:prstGeom prst="rect">
            <a:avLst/>
          </a:prstGeom>
          <a:noFill/>
        </p:spPr>
        <p:txBody>
          <a:bodyPr wrap="square" rtlCol="0" anchor="ctr">
            <a:noAutofit/>
          </a:bodyPr>
          <a:lstStyle/>
          <a:p>
            <a:r>
              <a:rPr lang="en-GB" sz="1400" dirty="0">
                <a:solidFill>
                  <a:sysClr val="windowText" lastClr="000000"/>
                </a:solidFill>
                <a:latin typeface="Century Gothic" panose="020B0502020202020204" pitchFamily="34" charset="0"/>
              </a:rPr>
              <a:t>Customers are divided on these – while some are positive, others strongly dislike each option.</a:t>
            </a:r>
          </a:p>
        </p:txBody>
      </p:sp>
      <p:sp>
        <p:nvSpPr>
          <p:cNvPr id="38" name="Rectangle 37">
            <a:extLst>
              <a:ext uri="{FF2B5EF4-FFF2-40B4-BE49-F238E27FC236}">
                <a16:creationId xmlns:a16="http://schemas.microsoft.com/office/drawing/2014/main" id="{58B914D4-5762-40A8-B1FD-D50E0F67BA79}"/>
              </a:ext>
            </a:extLst>
          </p:cNvPr>
          <p:cNvSpPr/>
          <p:nvPr/>
        </p:nvSpPr>
        <p:spPr>
          <a:xfrm>
            <a:off x="145672" y="6397155"/>
            <a:ext cx="2407055" cy="488229"/>
          </a:xfrm>
          <a:prstGeom prst="rect">
            <a:avLst/>
          </a:prstGeom>
          <a:noFill/>
        </p:spPr>
        <p:txBody>
          <a:bodyPr wrap="square" rtlCol="0" anchor="ctr">
            <a:noAutofit/>
          </a:bodyPr>
          <a:lstStyle/>
          <a:p>
            <a:r>
              <a:rPr lang="en-GB" sz="1400" dirty="0">
                <a:solidFill>
                  <a:sysClr val="windowText" lastClr="000000"/>
                </a:solidFill>
                <a:latin typeface="Century Gothic" panose="020B0502020202020204" pitchFamily="34" charset="0"/>
              </a:rPr>
              <a:t>Customers are very negative about these.</a:t>
            </a:r>
          </a:p>
        </p:txBody>
      </p:sp>
      <p:sp>
        <p:nvSpPr>
          <p:cNvPr id="39" name="Rectangle: Rounded Corners 38">
            <a:extLst>
              <a:ext uri="{FF2B5EF4-FFF2-40B4-BE49-F238E27FC236}">
                <a16:creationId xmlns:a16="http://schemas.microsoft.com/office/drawing/2014/main" id="{C2C18B8A-95A8-469D-8F36-AF9F3A9A8C16}"/>
              </a:ext>
            </a:extLst>
          </p:cNvPr>
          <p:cNvSpPr/>
          <p:nvPr/>
        </p:nvSpPr>
        <p:spPr>
          <a:xfrm>
            <a:off x="672041" y="620688"/>
            <a:ext cx="11256607" cy="624702"/>
          </a:xfrm>
          <a:prstGeom prst="roundRect">
            <a:avLst/>
          </a:prstGeom>
          <a:solidFill>
            <a:schemeClr val="accent1">
              <a:lumMod val="50000"/>
            </a:schemeClr>
          </a:solidFill>
        </p:spPr>
        <p:txBody>
          <a:bodyPr wrap="square" rtlCol="0" anchor="ctr">
            <a:noAutofit/>
          </a:bodyPr>
          <a:lstStyle/>
          <a:p>
            <a:r>
              <a:rPr lang="en-GB" b="1" dirty="0">
                <a:solidFill>
                  <a:srgbClr val="FFFFFF"/>
                </a:solidFill>
                <a:latin typeface="Century Gothic" panose="020B0502020202020204" pitchFamily="34" charset="0"/>
              </a:rPr>
              <a:t>Customer views on DCWW’s 25-year plan for drainage and wastewater: possible investments</a:t>
            </a:r>
          </a:p>
        </p:txBody>
      </p:sp>
      <p:sp>
        <p:nvSpPr>
          <p:cNvPr id="40" name="Oval 39">
            <a:extLst>
              <a:ext uri="{FF2B5EF4-FFF2-40B4-BE49-F238E27FC236}">
                <a16:creationId xmlns:a16="http://schemas.microsoft.com/office/drawing/2014/main" id="{568C3126-E8CE-4E38-A25F-E1047B549F72}"/>
              </a:ext>
            </a:extLst>
          </p:cNvPr>
          <p:cNvSpPr>
            <a:spLocks noChangeAspect="1"/>
          </p:cNvSpPr>
          <p:nvPr/>
        </p:nvSpPr>
        <p:spPr>
          <a:xfrm>
            <a:off x="65473" y="620688"/>
            <a:ext cx="629927" cy="630000"/>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3</a:t>
            </a:r>
          </a:p>
        </p:txBody>
      </p:sp>
    </p:spTree>
    <p:extLst>
      <p:ext uri="{BB962C8B-B14F-4D97-AF65-F5344CB8AC3E}">
        <p14:creationId xmlns:p14="http://schemas.microsoft.com/office/powerpoint/2010/main" val="4200252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Conclusions: considerations for further communications with customers</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60</a:t>
            </a:fld>
            <a:endParaRPr lang="en-GB" b="1"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0AB4BBCB-520A-4AC0-917E-9D17AC58CF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7" name="Rectangle: Rounded Corners 6">
            <a:extLst>
              <a:ext uri="{FF2B5EF4-FFF2-40B4-BE49-F238E27FC236}">
                <a16:creationId xmlns:a16="http://schemas.microsoft.com/office/drawing/2014/main" id="{984AD48E-9F12-47B8-97F2-500A0C4DEF35}"/>
              </a:ext>
            </a:extLst>
          </p:cNvPr>
          <p:cNvSpPr/>
          <p:nvPr/>
        </p:nvSpPr>
        <p:spPr>
          <a:xfrm>
            <a:off x="455564" y="1052736"/>
            <a:ext cx="2760116" cy="1008112"/>
          </a:xfrm>
          <a:prstGeom prst="roundRect">
            <a:avLst/>
          </a:prstGeom>
          <a:solidFill>
            <a:schemeClr val="accent2"/>
          </a:solidFill>
        </p:spPr>
        <p:txBody>
          <a:bodyPr wrap="square" rtlCol="0" anchor="ctr">
            <a:noAutofit/>
          </a:bodyPr>
          <a:lstStyle/>
          <a:p>
            <a:pPr algn="ctr"/>
            <a:r>
              <a:rPr lang="en-GB" b="1" dirty="0">
                <a:latin typeface="Century Gothic" panose="020B0502020202020204" pitchFamily="34" charset="0"/>
              </a:rPr>
              <a:t>Use the principles as a guide for explaining investment decisions.</a:t>
            </a:r>
            <a:endParaRPr lang="en-GB" dirty="0">
              <a:latin typeface="Century Gothic" panose="020B0502020202020204" pitchFamily="34" charset="0"/>
            </a:endParaRPr>
          </a:p>
        </p:txBody>
      </p:sp>
      <p:sp>
        <p:nvSpPr>
          <p:cNvPr id="8" name="Oval 7">
            <a:extLst>
              <a:ext uri="{FF2B5EF4-FFF2-40B4-BE49-F238E27FC236}">
                <a16:creationId xmlns:a16="http://schemas.microsoft.com/office/drawing/2014/main" id="{CAA90545-B244-4EA4-85BD-A80054B018C9}"/>
              </a:ext>
            </a:extLst>
          </p:cNvPr>
          <p:cNvSpPr>
            <a:spLocks noChangeAspect="1"/>
          </p:cNvSpPr>
          <p:nvPr/>
        </p:nvSpPr>
        <p:spPr>
          <a:xfrm>
            <a:off x="263352" y="905227"/>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3</a:t>
            </a:r>
          </a:p>
        </p:txBody>
      </p:sp>
      <p:sp>
        <p:nvSpPr>
          <p:cNvPr id="10" name="Rectangle 9">
            <a:extLst>
              <a:ext uri="{FF2B5EF4-FFF2-40B4-BE49-F238E27FC236}">
                <a16:creationId xmlns:a16="http://schemas.microsoft.com/office/drawing/2014/main" id="{55EF8BC6-B109-4ACE-9DB7-049D53FD6680}"/>
              </a:ext>
            </a:extLst>
          </p:cNvPr>
          <p:cNvSpPr/>
          <p:nvPr/>
        </p:nvSpPr>
        <p:spPr>
          <a:xfrm>
            <a:off x="3503712" y="1052736"/>
            <a:ext cx="8626909" cy="2592288"/>
          </a:xfrm>
          <a:prstGeom prst="rect">
            <a:avLst/>
          </a:prstGeom>
          <a:noFill/>
        </p:spPr>
        <p:txBody>
          <a:bodyPr wrap="square" rtlCol="0" anchor="ctr">
            <a:noAutofit/>
          </a:bodyPr>
          <a:lstStyle/>
          <a:p>
            <a:r>
              <a:rPr lang="en-GB" dirty="0">
                <a:latin typeface="Century Gothic" panose="020B0502020202020204" pitchFamily="34" charset="0"/>
              </a:rPr>
              <a:t>The principles for investment (outlined in the earlier slides) provide guidance on how DCWW can reassure customers that the options:</a:t>
            </a:r>
          </a:p>
          <a:p>
            <a:pPr marL="742950" lvl="1" indent="-285750">
              <a:buFont typeface="Arial" panose="020B0604020202020204" pitchFamily="34" charset="0"/>
              <a:buChar char="•"/>
            </a:pPr>
            <a:r>
              <a:rPr lang="en-GB" dirty="0">
                <a:latin typeface="Century Gothic" panose="020B0502020202020204" pitchFamily="34" charset="0"/>
              </a:rPr>
              <a:t>Are cost-effective, without compromising public health or the need to protect the environment.</a:t>
            </a:r>
          </a:p>
          <a:p>
            <a:pPr marL="742950" lvl="1" indent="-285750">
              <a:buFont typeface="Arial" panose="020B0604020202020204" pitchFamily="34" charset="0"/>
              <a:buChar char="•"/>
            </a:pPr>
            <a:r>
              <a:rPr lang="en-GB" dirty="0">
                <a:latin typeface="Century Gothic" panose="020B0502020202020204" pitchFamily="34" charset="0"/>
              </a:rPr>
              <a:t>Address the long-term challenges – and are not a stopgap solution.</a:t>
            </a:r>
          </a:p>
          <a:p>
            <a:pPr marL="742950" lvl="1" indent="-285750">
              <a:buFont typeface="Arial" panose="020B0604020202020204" pitchFamily="34" charset="0"/>
              <a:buChar char="•"/>
            </a:pPr>
            <a:r>
              <a:rPr lang="en-GB" dirty="0">
                <a:latin typeface="Century Gothic" panose="020B0502020202020204" pitchFamily="34" charset="0"/>
              </a:rPr>
              <a:t>Cause the least possible disruption – and positively affect the most people.</a:t>
            </a:r>
          </a:p>
          <a:p>
            <a:pPr marL="742950" lvl="1" indent="-285750">
              <a:buFont typeface="Arial" panose="020B0604020202020204" pitchFamily="34" charset="0"/>
              <a:buChar char="•"/>
            </a:pPr>
            <a:r>
              <a:rPr lang="en-GB" dirty="0">
                <a:latin typeface="Century Gothic" panose="020B0502020202020204" pitchFamily="34" charset="0"/>
              </a:rPr>
              <a:t>Sit alongside planning legislation to ensure new and extended buildings are not exacerbating the problem. </a:t>
            </a:r>
          </a:p>
        </p:txBody>
      </p:sp>
      <p:sp>
        <p:nvSpPr>
          <p:cNvPr id="11" name="Rectangle: Rounded Corners 10">
            <a:extLst>
              <a:ext uri="{FF2B5EF4-FFF2-40B4-BE49-F238E27FC236}">
                <a16:creationId xmlns:a16="http://schemas.microsoft.com/office/drawing/2014/main" id="{2E098315-6863-4882-82B5-DDD504B23C8A}"/>
              </a:ext>
            </a:extLst>
          </p:cNvPr>
          <p:cNvSpPr/>
          <p:nvPr/>
        </p:nvSpPr>
        <p:spPr>
          <a:xfrm>
            <a:off x="455564" y="4077072"/>
            <a:ext cx="2760116" cy="1008112"/>
          </a:xfrm>
          <a:prstGeom prst="roundRect">
            <a:avLst/>
          </a:prstGeom>
          <a:solidFill>
            <a:schemeClr val="accent2">
              <a:lumMod val="60000"/>
              <a:lumOff val="40000"/>
            </a:schemeClr>
          </a:solidFill>
        </p:spPr>
        <p:txBody>
          <a:bodyPr wrap="square" rtlCol="0" anchor="ctr">
            <a:noAutofit/>
          </a:bodyPr>
          <a:lstStyle/>
          <a:p>
            <a:pPr algn="ctr"/>
            <a:r>
              <a:rPr lang="en-GB" b="1" dirty="0">
                <a:latin typeface="Century Gothic" panose="020B0502020202020204" pitchFamily="34" charset="0"/>
              </a:rPr>
              <a:t>Explore key trade-offs further.</a:t>
            </a:r>
            <a:endParaRPr lang="en-GB" dirty="0">
              <a:latin typeface="Century Gothic" panose="020B0502020202020204" pitchFamily="34" charset="0"/>
            </a:endParaRPr>
          </a:p>
        </p:txBody>
      </p:sp>
      <p:sp>
        <p:nvSpPr>
          <p:cNvPr id="12" name="Oval 11">
            <a:extLst>
              <a:ext uri="{FF2B5EF4-FFF2-40B4-BE49-F238E27FC236}">
                <a16:creationId xmlns:a16="http://schemas.microsoft.com/office/drawing/2014/main" id="{C46BE544-99D8-4FA6-A97E-B3A9DD0CD6D7}"/>
              </a:ext>
            </a:extLst>
          </p:cNvPr>
          <p:cNvSpPr>
            <a:spLocks noChangeAspect="1"/>
          </p:cNvSpPr>
          <p:nvPr/>
        </p:nvSpPr>
        <p:spPr>
          <a:xfrm>
            <a:off x="263352" y="3929563"/>
            <a:ext cx="384424" cy="384469"/>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4</a:t>
            </a:r>
          </a:p>
        </p:txBody>
      </p:sp>
      <p:sp>
        <p:nvSpPr>
          <p:cNvPr id="14" name="Rectangle 13">
            <a:extLst>
              <a:ext uri="{FF2B5EF4-FFF2-40B4-BE49-F238E27FC236}">
                <a16:creationId xmlns:a16="http://schemas.microsoft.com/office/drawing/2014/main" id="{0D686D81-8D48-4849-8196-92D597036E05}"/>
              </a:ext>
            </a:extLst>
          </p:cNvPr>
          <p:cNvSpPr/>
          <p:nvPr/>
        </p:nvSpPr>
        <p:spPr>
          <a:xfrm>
            <a:off x="3476411" y="4077072"/>
            <a:ext cx="8626909" cy="2780928"/>
          </a:xfrm>
          <a:prstGeom prst="rect">
            <a:avLst/>
          </a:prstGeom>
          <a:noFill/>
        </p:spPr>
        <p:txBody>
          <a:bodyPr wrap="square" rtlCol="0" anchor="ctr">
            <a:noAutofit/>
          </a:bodyPr>
          <a:lstStyle/>
          <a:p>
            <a:r>
              <a:rPr lang="en-GB" dirty="0">
                <a:latin typeface="Century Gothic" panose="020B0502020202020204" pitchFamily="34" charset="0"/>
              </a:rPr>
              <a:t>Customers’ views on specific trade-offs (e.g. between flooding roads and installing larger pipes) are not fully understood. In addition, although cost considerations were intentionally excluded from this research, many customers told us that cost-effectiveness was a major factor in future investment decisions and jumped to their own (possibly incorrect) conclusions about the relative cost of individual investment options. </a:t>
            </a:r>
          </a:p>
          <a:p>
            <a:endParaRPr lang="en-GB" dirty="0">
              <a:latin typeface="Century Gothic" panose="020B0502020202020204" pitchFamily="34" charset="0"/>
            </a:endParaRPr>
          </a:p>
          <a:p>
            <a:r>
              <a:rPr lang="en-GB" dirty="0">
                <a:latin typeface="Century Gothic" panose="020B0502020202020204" pitchFamily="34" charset="0"/>
              </a:rPr>
              <a:t>Further research is needed to understand customers’ preferences once cost is taken into account.</a:t>
            </a:r>
          </a:p>
        </p:txBody>
      </p:sp>
    </p:spTree>
    <p:extLst>
      <p:ext uri="{BB962C8B-B14F-4D97-AF65-F5344CB8AC3E}">
        <p14:creationId xmlns:p14="http://schemas.microsoft.com/office/powerpoint/2010/main" val="923637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les beach">
            <a:extLst>
              <a:ext uri="{FF2B5EF4-FFF2-40B4-BE49-F238E27FC236}">
                <a16:creationId xmlns:a16="http://schemas.microsoft.com/office/drawing/2014/main" id="{5A81DCDD-C353-45B3-A114-3E810F5BC9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316" y="0"/>
            <a:ext cx="121899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E5114D3-6187-452A-A0DB-30A11AF8EC72}"/>
              </a:ext>
            </a:extLst>
          </p:cNvPr>
          <p:cNvSpPr txBox="1">
            <a:spLocks/>
          </p:cNvSpPr>
          <p:nvPr/>
        </p:nvSpPr>
        <p:spPr>
          <a:xfrm>
            <a:off x="-17348" y="2693383"/>
            <a:ext cx="12192000" cy="972725"/>
          </a:xfrm>
          <a:prstGeom prst="rect">
            <a:avLst/>
          </a:prstGeom>
          <a:solidFill>
            <a:srgbClr val="81C5D7">
              <a:alpha val="70000"/>
            </a:srgbClr>
          </a:solidFill>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r>
              <a:rPr lang="en-GB" sz="3200" dirty="0">
                <a:latin typeface="Century Gothic" panose="020B0502020202020204" pitchFamily="34" charset="0"/>
              </a:rPr>
              <a:t>Appendix: differences between customer subgroups</a:t>
            </a:r>
            <a:endParaRPr lang="en-US" sz="3200" dirty="0">
              <a:latin typeface="Century Gothic" panose="020B0502020202020204" pitchFamily="34" charset="0"/>
            </a:endParaRPr>
          </a:p>
        </p:txBody>
      </p:sp>
      <p:pic>
        <p:nvPicPr>
          <p:cNvPr id="5" name="Picture 4">
            <a:extLst>
              <a:ext uri="{FF2B5EF4-FFF2-40B4-BE49-F238E27FC236}">
                <a16:creationId xmlns:a16="http://schemas.microsoft.com/office/drawing/2014/main" id="{1EF64917-7A7F-4270-A0B6-F42606E008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6884" y="188640"/>
            <a:ext cx="2136118" cy="665758"/>
          </a:xfrm>
          <a:prstGeom prst="rect">
            <a:avLst/>
          </a:prstGeom>
        </p:spPr>
      </p:pic>
    </p:spTree>
    <p:extLst>
      <p:ext uri="{BB962C8B-B14F-4D97-AF65-F5344CB8AC3E}">
        <p14:creationId xmlns:p14="http://schemas.microsoft.com/office/powerpoint/2010/main" val="3777451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Urban and rural customers</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62</a:t>
            </a:fld>
            <a:endParaRPr lang="en-GB" b="1"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1C129EAE-2FB5-4DE9-A45C-900C686DFB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5760" y="1772816"/>
            <a:ext cx="3859102" cy="3932261"/>
          </a:xfrm>
          <a:prstGeom prst="rect">
            <a:avLst/>
          </a:prstGeom>
        </p:spPr>
      </p:pic>
      <p:sp>
        <p:nvSpPr>
          <p:cNvPr id="7" name="Rectangle: Rounded Corners 6">
            <a:extLst>
              <a:ext uri="{FF2B5EF4-FFF2-40B4-BE49-F238E27FC236}">
                <a16:creationId xmlns:a16="http://schemas.microsoft.com/office/drawing/2014/main" id="{BEF664F5-BCF9-4441-9CAB-3371EAB0156E}"/>
              </a:ext>
            </a:extLst>
          </p:cNvPr>
          <p:cNvSpPr/>
          <p:nvPr/>
        </p:nvSpPr>
        <p:spPr>
          <a:xfrm>
            <a:off x="191344" y="638401"/>
            <a:ext cx="11809312" cy="505854"/>
          </a:xfrm>
          <a:prstGeom prst="roundRect">
            <a:avLst/>
          </a:prstGeom>
          <a:solidFill>
            <a:schemeClr val="bg1">
              <a:lumMod val="95000"/>
            </a:schemeClr>
          </a:solidFill>
        </p:spPr>
        <p:txBody>
          <a:bodyPr wrap="square" rtlCol="0" anchor="ctr">
            <a:noAutofit/>
          </a:bodyPr>
          <a:lstStyle/>
          <a:p>
            <a:pPr algn="ctr"/>
            <a:r>
              <a:rPr lang="en-GB" sz="1600" dirty="0">
                <a:latin typeface="Century Gothic" panose="020B0502020202020204" pitchFamily="34" charset="0"/>
              </a:rPr>
              <a:t>Customer views vary across the DCWW region. In the following slides we have summarised the key differences:</a:t>
            </a:r>
            <a:endParaRPr lang="en-GB" sz="1400" dirty="0">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EA632E9A-E55A-4E0D-BC57-D825AB4747A7}"/>
              </a:ext>
            </a:extLst>
          </p:cNvPr>
          <p:cNvSpPr/>
          <p:nvPr/>
        </p:nvSpPr>
        <p:spPr>
          <a:xfrm>
            <a:off x="191345" y="1729291"/>
            <a:ext cx="3744416" cy="3932261"/>
          </a:xfrm>
          <a:prstGeom prst="roundRect">
            <a:avLst/>
          </a:prstGeom>
          <a:solidFill>
            <a:schemeClr val="bg1">
              <a:lumMod val="95000"/>
            </a:schemeClr>
          </a:solidFill>
        </p:spPr>
        <p:txBody>
          <a:bodyPr wrap="square" rtlCol="0" anchor="ctr">
            <a:noAutofit/>
          </a:bodyPr>
          <a:lstStyle/>
          <a:p>
            <a:pPr algn="ctr"/>
            <a:r>
              <a:rPr lang="en-GB" sz="1600" b="1" dirty="0">
                <a:latin typeface="Century Gothic" panose="020B0502020202020204" pitchFamily="34" charset="0"/>
              </a:rPr>
              <a:t>Urban areas</a:t>
            </a:r>
            <a:endParaRPr lang="en-GB" sz="1600" dirty="0">
              <a:latin typeface="Century Gothic" panose="020B0502020202020204" pitchFamily="34" charset="0"/>
            </a:endParaRPr>
          </a:p>
          <a:p>
            <a:pPr algn="ctr"/>
            <a:r>
              <a:rPr lang="en-GB" sz="1600" dirty="0">
                <a:latin typeface="Century Gothic" panose="020B0502020202020204" pitchFamily="34" charset="0"/>
              </a:rPr>
              <a:t>Customers living in larger cities and towns tend to be much more concerned about the impact of potential disruption – e.g. digging up roads to install larger diameter pipes.</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They also recognise that some of the investment options will be more challenging to implement in their local areas (e.g. splitting out pipes).</a:t>
            </a:r>
          </a:p>
        </p:txBody>
      </p:sp>
      <p:sp>
        <p:nvSpPr>
          <p:cNvPr id="11" name="Rectangle: Rounded Corners 10">
            <a:extLst>
              <a:ext uri="{FF2B5EF4-FFF2-40B4-BE49-F238E27FC236}">
                <a16:creationId xmlns:a16="http://schemas.microsoft.com/office/drawing/2014/main" id="{F88596F7-A012-4AF7-98E9-9F3445BB6CFC}"/>
              </a:ext>
            </a:extLst>
          </p:cNvPr>
          <p:cNvSpPr/>
          <p:nvPr/>
        </p:nvSpPr>
        <p:spPr>
          <a:xfrm>
            <a:off x="7927888" y="1772816"/>
            <a:ext cx="3744416" cy="3932260"/>
          </a:xfrm>
          <a:prstGeom prst="roundRect">
            <a:avLst/>
          </a:prstGeom>
          <a:solidFill>
            <a:schemeClr val="bg1">
              <a:lumMod val="95000"/>
            </a:schemeClr>
          </a:solidFill>
        </p:spPr>
        <p:txBody>
          <a:bodyPr wrap="square" rtlCol="0" anchor="ctr">
            <a:noAutofit/>
          </a:bodyPr>
          <a:lstStyle/>
          <a:p>
            <a:pPr algn="ctr"/>
            <a:r>
              <a:rPr lang="en-GB" sz="1600" b="1" dirty="0">
                <a:latin typeface="Century Gothic" panose="020B0502020202020204" pitchFamily="34" charset="0"/>
              </a:rPr>
              <a:t>Rural areas</a:t>
            </a:r>
            <a:endParaRPr lang="en-GB" sz="1600" dirty="0">
              <a:latin typeface="Century Gothic" panose="020B0502020202020204" pitchFamily="34" charset="0"/>
            </a:endParaRPr>
          </a:p>
          <a:p>
            <a:pPr algn="ctr"/>
            <a:r>
              <a:rPr lang="en-GB" sz="1600" dirty="0">
                <a:latin typeface="Century Gothic" panose="020B0502020202020204" pitchFamily="34" charset="0"/>
              </a:rPr>
              <a:t>Customers living in rural areas are often more environmentally conscious and tend to prioritise these options.</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Their preferences are occasionally more idealistic – with less willingness to compromise in the face of practical challenges.</a:t>
            </a:r>
          </a:p>
        </p:txBody>
      </p:sp>
      <p:pic>
        <p:nvPicPr>
          <p:cNvPr id="8" name="Picture 7">
            <a:extLst>
              <a:ext uri="{FF2B5EF4-FFF2-40B4-BE49-F238E27FC236}">
                <a16:creationId xmlns:a16="http://schemas.microsoft.com/office/drawing/2014/main" id="{CF246B6B-4EE8-4C93-856D-BDCAE8206A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Tree>
    <p:extLst>
      <p:ext uri="{BB962C8B-B14F-4D97-AF65-F5344CB8AC3E}">
        <p14:creationId xmlns:p14="http://schemas.microsoft.com/office/powerpoint/2010/main" val="16328925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Customers in different regions</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63</a:t>
            </a:fld>
            <a:endParaRPr lang="en-GB" b="1"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1C129EAE-2FB5-4DE9-A45C-900C686DFB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5760" y="1772816"/>
            <a:ext cx="3859102" cy="3932261"/>
          </a:xfrm>
          <a:prstGeom prst="rect">
            <a:avLst/>
          </a:prstGeom>
        </p:spPr>
      </p:pic>
      <p:sp>
        <p:nvSpPr>
          <p:cNvPr id="7" name="Rectangle: Rounded Corners 6">
            <a:extLst>
              <a:ext uri="{FF2B5EF4-FFF2-40B4-BE49-F238E27FC236}">
                <a16:creationId xmlns:a16="http://schemas.microsoft.com/office/drawing/2014/main" id="{BEF664F5-BCF9-4441-9CAB-3371EAB0156E}"/>
              </a:ext>
            </a:extLst>
          </p:cNvPr>
          <p:cNvSpPr/>
          <p:nvPr/>
        </p:nvSpPr>
        <p:spPr>
          <a:xfrm>
            <a:off x="191344" y="638401"/>
            <a:ext cx="11809312" cy="505854"/>
          </a:xfrm>
          <a:prstGeom prst="roundRect">
            <a:avLst/>
          </a:prstGeom>
          <a:solidFill>
            <a:schemeClr val="bg1">
              <a:lumMod val="95000"/>
            </a:schemeClr>
          </a:solidFill>
        </p:spPr>
        <p:txBody>
          <a:bodyPr wrap="square" rtlCol="0" anchor="ctr">
            <a:noAutofit/>
          </a:bodyPr>
          <a:lstStyle/>
          <a:p>
            <a:pPr algn="ctr"/>
            <a:r>
              <a:rPr lang="en-GB" sz="1600" dirty="0">
                <a:latin typeface="Century Gothic" panose="020B0502020202020204" pitchFamily="34" charset="0"/>
              </a:rPr>
              <a:t>Customer views vary across the DCWW region. In the following slides we have summarised the key differences:</a:t>
            </a:r>
            <a:endParaRPr lang="en-GB" sz="1400" dirty="0">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EA632E9A-E55A-4E0D-BC57-D825AB4747A7}"/>
              </a:ext>
            </a:extLst>
          </p:cNvPr>
          <p:cNvSpPr/>
          <p:nvPr/>
        </p:nvSpPr>
        <p:spPr>
          <a:xfrm>
            <a:off x="77768" y="4293096"/>
            <a:ext cx="3744416" cy="2016528"/>
          </a:xfrm>
          <a:prstGeom prst="roundRect">
            <a:avLst/>
          </a:prstGeom>
          <a:solidFill>
            <a:schemeClr val="bg1">
              <a:lumMod val="95000"/>
            </a:schemeClr>
          </a:solidFill>
        </p:spPr>
        <p:txBody>
          <a:bodyPr wrap="square" rtlCol="0" anchor="ctr">
            <a:noAutofit/>
          </a:bodyPr>
          <a:lstStyle/>
          <a:p>
            <a:pPr algn="ctr"/>
            <a:r>
              <a:rPr lang="en-GB" sz="1600" b="1" dirty="0">
                <a:latin typeface="Century Gothic" panose="020B0502020202020204" pitchFamily="34" charset="0"/>
              </a:rPr>
              <a:t>Swansea / Cardiff</a:t>
            </a:r>
            <a:endParaRPr lang="en-GB" sz="1600" dirty="0">
              <a:latin typeface="Century Gothic" panose="020B0502020202020204" pitchFamily="34" charset="0"/>
            </a:endParaRPr>
          </a:p>
          <a:p>
            <a:pPr algn="ctr"/>
            <a:r>
              <a:rPr lang="en-GB" sz="1600" dirty="0">
                <a:latin typeface="Century Gothic" panose="020B0502020202020204" pitchFamily="34" charset="0"/>
              </a:rPr>
              <a:t>Customers based in Wales’ two largest cities tended to have similar views – often being very concerned about traffic and any measures that could potential aggravate this.</a:t>
            </a:r>
          </a:p>
        </p:txBody>
      </p:sp>
      <p:sp>
        <p:nvSpPr>
          <p:cNvPr id="11" name="Rectangle: Rounded Corners 10">
            <a:extLst>
              <a:ext uri="{FF2B5EF4-FFF2-40B4-BE49-F238E27FC236}">
                <a16:creationId xmlns:a16="http://schemas.microsoft.com/office/drawing/2014/main" id="{F88596F7-A012-4AF7-98E9-9F3445BB6CFC}"/>
              </a:ext>
            </a:extLst>
          </p:cNvPr>
          <p:cNvSpPr/>
          <p:nvPr/>
        </p:nvSpPr>
        <p:spPr>
          <a:xfrm>
            <a:off x="7927888" y="4999087"/>
            <a:ext cx="3744416" cy="1411980"/>
          </a:xfrm>
          <a:prstGeom prst="roundRect">
            <a:avLst/>
          </a:prstGeom>
          <a:solidFill>
            <a:schemeClr val="bg1">
              <a:lumMod val="95000"/>
            </a:schemeClr>
          </a:solidFill>
        </p:spPr>
        <p:txBody>
          <a:bodyPr wrap="square" rtlCol="0" anchor="ctr">
            <a:noAutofit/>
          </a:bodyPr>
          <a:lstStyle/>
          <a:p>
            <a:pPr algn="ctr"/>
            <a:r>
              <a:rPr lang="en-GB" sz="1600" b="1" dirty="0">
                <a:latin typeface="Century Gothic" panose="020B0502020202020204" pitchFamily="34" charset="0"/>
              </a:rPr>
              <a:t>Hereford</a:t>
            </a:r>
            <a:endParaRPr lang="en-GB" sz="1600" dirty="0">
              <a:latin typeface="Century Gothic" panose="020B0502020202020204" pitchFamily="34" charset="0"/>
            </a:endParaRPr>
          </a:p>
          <a:p>
            <a:pPr algn="ctr"/>
            <a:r>
              <a:rPr lang="en-GB" sz="1600" dirty="0">
                <a:latin typeface="Century Gothic" panose="020B0502020202020204" pitchFamily="34" charset="0"/>
              </a:rPr>
              <a:t>Customers based in Hereford were very familiar with flooding and keen to take drastic action to prevent it.</a:t>
            </a:r>
          </a:p>
        </p:txBody>
      </p:sp>
      <p:sp>
        <p:nvSpPr>
          <p:cNvPr id="8" name="Rectangle: Rounded Corners 7">
            <a:extLst>
              <a:ext uri="{FF2B5EF4-FFF2-40B4-BE49-F238E27FC236}">
                <a16:creationId xmlns:a16="http://schemas.microsoft.com/office/drawing/2014/main" id="{82B30566-859A-4C97-A0E5-64DF6F066CB2}"/>
              </a:ext>
            </a:extLst>
          </p:cNvPr>
          <p:cNvSpPr/>
          <p:nvPr/>
        </p:nvSpPr>
        <p:spPr>
          <a:xfrm>
            <a:off x="7927888" y="1276903"/>
            <a:ext cx="3744416" cy="2872177"/>
          </a:xfrm>
          <a:prstGeom prst="roundRect">
            <a:avLst/>
          </a:prstGeom>
          <a:solidFill>
            <a:schemeClr val="bg1">
              <a:lumMod val="95000"/>
            </a:schemeClr>
          </a:solidFill>
        </p:spPr>
        <p:txBody>
          <a:bodyPr wrap="square" rtlCol="0" anchor="ctr">
            <a:noAutofit/>
          </a:bodyPr>
          <a:lstStyle/>
          <a:p>
            <a:pPr algn="ctr"/>
            <a:r>
              <a:rPr lang="en-GB" sz="1600" b="1" dirty="0">
                <a:latin typeface="Century Gothic" panose="020B0502020202020204" pitchFamily="34" charset="0"/>
              </a:rPr>
              <a:t>North Wales</a:t>
            </a:r>
            <a:endParaRPr lang="en-GB" sz="1600" dirty="0">
              <a:latin typeface="Century Gothic" panose="020B0502020202020204" pitchFamily="34" charset="0"/>
            </a:endParaRPr>
          </a:p>
          <a:p>
            <a:pPr algn="ctr"/>
            <a:r>
              <a:rPr lang="en-GB" sz="1600" dirty="0">
                <a:latin typeface="Century Gothic" panose="020B0502020202020204" pitchFamily="34" charset="0"/>
              </a:rPr>
              <a:t>Customers in Bangor and other areas of North Wales recognise that they live in a very different (often more rural) setting to Swansea and Cardiff. These customers often advocate a regionally differentiated plan – with solutions selected based on what will be most effective in each area.</a:t>
            </a:r>
          </a:p>
        </p:txBody>
      </p:sp>
      <p:sp>
        <p:nvSpPr>
          <p:cNvPr id="9" name="Rectangle: Rounded Corners 8">
            <a:extLst>
              <a:ext uri="{FF2B5EF4-FFF2-40B4-BE49-F238E27FC236}">
                <a16:creationId xmlns:a16="http://schemas.microsoft.com/office/drawing/2014/main" id="{6F9CE446-468F-46FD-B7C8-EE0F8C1B1700}"/>
              </a:ext>
            </a:extLst>
          </p:cNvPr>
          <p:cNvSpPr/>
          <p:nvPr/>
        </p:nvSpPr>
        <p:spPr>
          <a:xfrm>
            <a:off x="58318" y="1424905"/>
            <a:ext cx="3744416" cy="1644055"/>
          </a:xfrm>
          <a:prstGeom prst="roundRect">
            <a:avLst/>
          </a:prstGeom>
          <a:solidFill>
            <a:schemeClr val="bg1">
              <a:lumMod val="95000"/>
            </a:schemeClr>
          </a:solidFill>
        </p:spPr>
        <p:txBody>
          <a:bodyPr wrap="square" rtlCol="0" anchor="ctr">
            <a:noAutofit/>
          </a:bodyPr>
          <a:lstStyle/>
          <a:p>
            <a:pPr algn="ctr"/>
            <a:r>
              <a:rPr lang="en-GB" sz="1600" b="1" dirty="0">
                <a:latin typeface="Century Gothic" panose="020B0502020202020204" pitchFamily="34" charset="0"/>
              </a:rPr>
              <a:t>Pembrokeshire / West Wales</a:t>
            </a:r>
            <a:endParaRPr lang="en-GB" sz="1600" dirty="0">
              <a:latin typeface="Century Gothic" panose="020B0502020202020204" pitchFamily="34" charset="0"/>
            </a:endParaRPr>
          </a:p>
          <a:p>
            <a:pPr algn="ctr"/>
            <a:r>
              <a:rPr lang="en-GB" sz="1600" dirty="0">
                <a:latin typeface="Century Gothic" panose="020B0502020202020204" pitchFamily="34" charset="0"/>
              </a:rPr>
              <a:t>Typically rural or semi-rural and, like customers in North Wales, particularly environmentally conscious. Want investment choices tailored to the local area.</a:t>
            </a:r>
          </a:p>
        </p:txBody>
      </p:sp>
      <p:pic>
        <p:nvPicPr>
          <p:cNvPr id="12" name="Picture 11">
            <a:extLst>
              <a:ext uri="{FF2B5EF4-FFF2-40B4-BE49-F238E27FC236}">
                <a16:creationId xmlns:a16="http://schemas.microsoft.com/office/drawing/2014/main" id="{C21606AF-C294-4602-8BCF-9DEDDFEBDC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Tree>
    <p:extLst>
      <p:ext uri="{BB962C8B-B14F-4D97-AF65-F5344CB8AC3E}">
        <p14:creationId xmlns:p14="http://schemas.microsoft.com/office/powerpoint/2010/main" val="33471144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ange SUV beside brown and gray house">
            <a:extLst>
              <a:ext uri="{FF2B5EF4-FFF2-40B4-BE49-F238E27FC236}">
                <a16:creationId xmlns:a16="http://schemas.microsoft.com/office/drawing/2014/main" id="{D0003310-DB79-4F21-898B-1A17EE60424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36160" y="0"/>
            <a:ext cx="465584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Non-household customers</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64</a:t>
            </a:fld>
            <a:endParaRPr lang="en-GB" b="1"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6F9CE446-468F-46FD-B7C8-EE0F8C1B1700}"/>
              </a:ext>
            </a:extLst>
          </p:cNvPr>
          <p:cNvSpPr/>
          <p:nvPr/>
        </p:nvSpPr>
        <p:spPr>
          <a:xfrm>
            <a:off x="335360" y="584684"/>
            <a:ext cx="6984776" cy="6084676"/>
          </a:xfrm>
          <a:prstGeom prst="rect">
            <a:avLst/>
          </a:prstGeom>
          <a:noFill/>
        </p:spPr>
        <p:txBody>
          <a:bodyPr wrap="square" rtlCol="0" anchor="ctr">
            <a:noAutofit/>
          </a:bodyPr>
          <a:lstStyle/>
          <a:p>
            <a:r>
              <a:rPr lang="en-GB" sz="1600" b="1" dirty="0">
                <a:latin typeface="Century Gothic" panose="020B0502020202020204" pitchFamily="34" charset="0"/>
              </a:rPr>
              <a:t>The views of non-household customers are similar in many ways to those of household customers.</a:t>
            </a:r>
          </a:p>
          <a:p>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Awareness and understanding is typically higher among non-household customers than among household customers – but still relatively low. </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As with HH customers, NHH customers’ understanding of the drainage and wastewater network is relatively low. They tend to have no idea that surface water and foul water enter the same sewerage network.</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NHH customers are understanding of the need to act in the face of future challenges. However, they are often more pragmatic than HH customers in how they think DCWW should respond – wanting DCWW to balance ideals with cost-effectiveness and limiting disruption – and more aware of the likely challenges of working with other organisations to implement change.</a:t>
            </a:r>
          </a:p>
          <a:p>
            <a:pPr marL="285750" indent="-285750">
              <a:buFont typeface="Arial" panose="020B0604020202020204" pitchFamily="34" charset="0"/>
              <a:buChar char="•"/>
            </a:pPr>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NHH customers also tend to have a more pragmatic response to the investment options – e.g. seeing a role for flood gates in mitigating the very worst effects of flooding, even if this wasn’t seen as the “ideal” solution.</a:t>
            </a:r>
          </a:p>
          <a:p>
            <a:pPr marL="285750" indent="-285750">
              <a:buFont typeface="Arial" panose="020B0604020202020204" pitchFamily="34" charset="0"/>
              <a:buChar char="•"/>
            </a:pPr>
            <a:endParaRPr lang="en-GB" sz="1600" dirty="0">
              <a:latin typeface="Century Gothic" panose="020B0502020202020204" pitchFamily="34" charset="0"/>
            </a:endParaRPr>
          </a:p>
        </p:txBody>
      </p:sp>
      <p:pic>
        <p:nvPicPr>
          <p:cNvPr id="6" name="Picture 5">
            <a:extLst>
              <a:ext uri="{FF2B5EF4-FFF2-40B4-BE49-F238E27FC236}">
                <a16:creationId xmlns:a16="http://schemas.microsoft.com/office/drawing/2014/main" id="{3F5DBE79-AF9A-4E87-984C-4EED28BF87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Tree>
    <p:extLst>
      <p:ext uri="{BB962C8B-B14F-4D97-AF65-F5344CB8AC3E}">
        <p14:creationId xmlns:p14="http://schemas.microsoft.com/office/powerpoint/2010/main" val="573544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les beach">
            <a:extLst>
              <a:ext uri="{FF2B5EF4-FFF2-40B4-BE49-F238E27FC236}">
                <a16:creationId xmlns:a16="http://schemas.microsoft.com/office/drawing/2014/main" id="{5A81DCDD-C353-45B3-A114-3E810F5BC9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316" y="0"/>
            <a:ext cx="121899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E5114D3-6187-452A-A0DB-30A11AF8EC72}"/>
              </a:ext>
            </a:extLst>
          </p:cNvPr>
          <p:cNvSpPr txBox="1">
            <a:spLocks/>
          </p:cNvSpPr>
          <p:nvPr/>
        </p:nvSpPr>
        <p:spPr>
          <a:xfrm>
            <a:off x="-17348" y="2693383"/>
            <a:ext cx="12192000" cy="972725"/>
          </a:xfrm>
          <a:prstGeom prst="rect">
            <a:avLst/>
          </a:prstGeom>
          <a:solidFill>
            <a:srgbClr val="81C5D7">
              <a:alpha val="70000"/>
            </a:srgbClr>
          </a:solidFill>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r>
              <a:rPr lang="en-GB" sz="3200" dirty="0">
                <a:latin typeface="Century Gothic" panose="020B0502020202020204" pitchFamily="34" charset="0"/>
              </a:rPr>
              <a:t>Appendix: stimulus materials used for investment options</a:t>
            </a:r>
            <a:endParaRPr lang="en-US" sz="3200" dirty="0">
              <a:latin typeface="Century Gothic" panose="020B0502020202020204" pitchFamily="34" charset="0"/>
            </a:endParaRPr>
          </a:p>
        </p:txBody>
      </p:sp>
      <p:pic>
        <p:nvPicPr>
          <p:cNvPr id="5" name="Picture 4">
            <a:extLst>
              <a:ext uri="{FF2B5EF4-FFF2-40B4-BE49-F238E27FC236}">
                <a16:creationId xmlns:a16="http://schemas.microsoft.com/office/drawing/2014/main" id="{BAB6F694-F772-44DD-AD88-FF3AE37A51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6884" y="188640"/>
            <a:ext cx="2136118" cy="665758"/>
          </a:xfrm>
          <a:prstGeom prst="rect">
            <a:avLst/>
          </a:prstGeom>
        </p:spPr>
      </p:pic>
    </p:spTree>
    <p:extLst>
      <p:ext uri="{BB962C8B-B14F-4D97-AF65-F5344CB8AC3E}">
        <p14:creationId xmlns:p14="http://schemas.microsoft.com/office/powerpoint/2010/main" val="3088602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rgbClr val="00B0F0"/>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Managing sewer systems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66</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128188" y="1915126"/>
            <a:ext cx="3240360" cy="1247136"/>
          </a:xfrm>
          <a:prstGeom prst="rect">
            <a:avLst/>
          </a:prstGeom>
        </p:spPr>
        <p:txBody>
          <a:bodyPr wrap="square">
            <a:spAutoFit/>
          </a:bodyPr>
          <a:lstStyle/>
          <a:p>
            <a:pPr algn="ctr">
              <a:lnSpc>
                <a:spcPct val="107000"/>
              </a:lnSpc>
              <a:spcAft>
                <a:spcPts val="800"/>
              </a:spcAft>
            </a:pPr>
            <a:r>
              <a:rPr lang="en-GB" sz="2400" b="1" dirty="0">
                <a:solidFill>
                  <a:srgbClr val="00B0F0"/>
                </a:solidFill>
                <a:latin typeface="Century Gothic" panose="020B0502020202020204" pitchFamily="34" charset="0"/>
                <a:ea typeface="Calibri" panose="020F0502020204030204" pitchFamily="34" charset="0"/>
                <a:cs typeface="Times New Roman" panose="02020603050405020304" pitchFamily="18" charset="0"/>
              </a:rPr>
              <a:t>Replacing sewer pipes with larger diameter pipes</a:t>
            </a:r>
            <a:endParaRPr lang="en-GB" sz="2400" dirty="0">
              <a:solidFill>
                <a:srgbClr val="00B0F0"/>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510127" y="901110"/>
          <a:ext cx="8548972" cy="5435703"/>
        </p:xfrm>
        <a:graphic>
          <a:graphicData uri="http://schemas.openxmlformats.org/drawingml/2006/table">
            <a:tbl>
              <a:tblPr firstRow="1" bandRow="1">
                <a:tableStyleId>{74C1A8A3-306A-4EB7-A6B1-4F7E0EB9C5D6}</a:tableStyleId>
              </a:tblPr>
              <a:tblGrid>
                <a:gridCol w="1656184">
                  <a:extLst>
                    <a:ext uri="{9D8B030D-6E8A-4147-A177-3AD203B41FA5}">
                      <a16:colId xmlns:a16="http://schemas.microsoft.com/office/drawing/2014/main" val="3266729054"/>
                    </a:ext>
                  </a:extLst>
                </a:gridCol>
                <a:gridCol w="6892788">
                  <a:extLst>
                    <a:ext uri="{9D8B030D-6E8A-4147-A177-3AD203B41FA5}">
                      <a16:colId xmlns:a16="http://schemas.microsoft.com/office/drawing/2014/main" val="4284156723"/>
                    </a:ext>
                  </a:extLst>
                </a:gridCol>
              </a:tblGrid>
              <a:tr h="829582">
                <a:tc>
                  <a:txBody>
                    <a:bodyPr/>
                    <a:lstStyle/>
                    <a:p>
                      <a:pPr marL="144000" algn="l" fontAlgn="ctr"/>
                      <a:r>
                        <a:rPr lang="en-GB" sz="1600" u="none" strike="noStrike" dirty="0">
                          <a:effectLst/>
                          <a:latin typeface="Century Gothic" panose="020B0502020202020204" pitchFamily="34" charset="0"/>
                        </a:rPr>
                        <a:t>What is this/ 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79375" indent="0" algn="l" fontAlgn="b">
                        <a:buFont typeface="Arial" panose="020B0604020202020204" pitchFamily="34" charset="0"/>
                        <a:buNone/>
                      </a:pPr>
                      <a:r>
                        <a:rPr lang="en-GB" sz="1600" u="none" strike="noStrike" dirty="0">
                          <a:effectLst/>
                          <a:latin typeface="Century Gothic" panose="020B0502020202020204" pitchFamily="34" charset="0"/>
                        </a:rPr>
                        <a:t>Replacing pipes in the current sewerage network with bigger pipes, so that they are able to handle more wastewater without overflowing or backing up.</a:t>
                      </a:r>
                      <a:endParaRPr lang="en-GB" sz="16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440477622"/>
                  </a:ext>
                </a:extLst>
              </a:tr>
              <a:tr h="1609302">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361950" indent="-276225" algn="l" fontAlgn="b">
                        <a:buFont typeface="Arial" panose="020B0604020202020204" pitchFamily="34" charset="0"/>
                        <a:buChar char="•"/>
                      </a:pPr>
                      <a:r>
                        <a:rPr lang="en-GB" sz="1600" u="none" strike="noStrike" dirty="0">
                          <a:effectLst/>
                          <a:latin typeface="Century Gothic" panose="020B0502020202020204" pitchFamily="34" charset="0"/>
                        </a:rPr>
                        <a:t>People in areas where pipes are at risk of becoming overloaded, who will be less likely than before to experience sewer flooding.</a:t>
                      </a:r>
                    </a:p>
                    <a:p>
                      <a:pPr marL="361950" indent="-276225" algn="l" fontAlgn="b">
                        <a:buFont typeface="Arial" panose="020B0604020202020204" pitchFamily="34" charset="0"/>
                        <a:buChar char="•"/>
                      </a:pPr>
                      <a:endParaRPr lang="en-GB" sz="1600" u="none" strike="noStrike" dirty="0">
                        <a:effectLst/>
                        <a:latin typeface="Century Gothic" panose="020B0502020202020204" pitchFamily="34" charset="0"/>
                      </a:endParaRPr>
                    </a:p>
                    <a:p>
                      <a:pPr marL="361950" indent="-276225" algn="l" fontAlgn="b">
                        <a:buFont typeface="Arial" panose="020B0604020202020204" pitchFamily="34" charset="0"/>
                        <a:buChar char="•"/>
                      </a:pPr>
                      <a:r>
                        <a:rPr lang="en-GB" sz="1600" u="none" strike="noStrike" dirty="0">
                          <a:effectLst/>
                          <a:latin typeface="Century Gothic" panose="020B0502020202020204" pitchFamily="34" charset="0"/>
                        </a:rPr>
                        <a:t>All customers will benefit in the long run, as it will minimise the risk of major damage to the network.</a:t>
                      </a:r>
                      <a:endParaRPr lang="en-GB" sz="16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703261259"/>
                  </a:ext>
                </a:extLst>
              </a:tr>
              <a:tr h="792734">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361950" indent="-276225" algn="l" defTabSz="914400" rtl="0" eaLnBrk="1" fontAlgn="b" latinLnBrk="0" hangingPunct="1">
                        <a:buFont typeface="Arial" panose="020B0604020202020204" pitchFamily="34" charset="0"/>
                        <a:buChar char="•"/>
                      </a:pPr>
                      <a:r>
                        <a:rPr lang="en-GB" sz="1600" u="none" strike="noStrike" kern="1200" dirty="0">
                          <a:effectLst/>
                          <a:latin typeface="Century Gothic" panose="020B0502020202020204" pitchFamily="34" charset="0"/>
                        </a:rPr>
                        <a:t>Reduces the risk of sewer flooding.</a:t>
                      </a:r>
                    </a:p>
                    <a:p>
                      <a:pPr marL="85725" indent="0" algn="l" defTabSz="914400" rtl="0" eaLnBrk="1" fontAlgn="b" latinLnBrk="0" hangingPunct="1">
                        <a:buFont typeface="Arial" panose="020B0604020202020204" pitchFamily="34" charset="0"/>
                        <a:buNone/>
                      </a:pPr>
                      <a:endParaRPr lang="en-GB" sz="1600" u="none" strike="noStrike" kern="1200" dirty="0">
                        <a:effectLst/>
                        <a:latin typeface="Century Gothic" panose="020B0502020202020204" pitchFamily="34" charset="0"/>
                      </a:endParaRPr>
                    </a:p>
                    <a:p>
                      <a:pPr marL="361950" indent="-276225" algn="l" defTabSz="914400" rtl="0" eaLnBrk="1" fontAlgn="b" latinLnBrk="0" hangingPunct="1">
                        <a:buFont typeface="Arial" panose="020B0604020202020204" pitchFamily="34" charset="0"/>
                        <a:buChar char="•"/>
                      </a:pPr>
                      <a:r>
                        <a:rPr lang="en-GB" sz="1600" u="none" strike="noStrike" kern="1200" dirty="0">
                          <a:effectLst/>
                          <a:latin typeface="Century Gothic" panose="020B0502020202020204" pitchFamily="34" charset="0"/>
                        </a:rPr>
                        <a:t>Uses existing technology - so fairly easy to implement.</a:t>
                      </a:r>
                      <a:endParaRPr lang="en-GB" sz="16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tc>
                <a:extLst>
                  <a:ext uri="{0D108BD9-81ED-4DB2-BD59-A6C34878D82A}">
                    <a16:rowId xmlns:a16="http://schemas.microsoft.com/office/drawing/2014/main" val="621700379"/>
                  </a:ext>
                </a:extLst>
              </a:tr>
              <a:tr h="2096974">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361950" indent="-276225" algn="l" defTabSz="914400" rtl="0" eaLnBrk="1" fontAlgn="b" latinLnBrk="0" hangingPunct="1">
                        <a:buFont typeface="Arial" panose="020B0604020202020204" pitchFamily="34" charset="0"/>
                        <a:buChar char="•"/>
                      </a:pPr>
                      <a:r>
                        <a:rPr lang="en-GB" sz="1600" u="none" strike="noStrike" kern="1200" dirty="0">
                          <a:effectLst/>
                          <a:latin typeface="Century Gothic" panose="020B0502020202020204" pitchFamily="34" charset="0"/>
                        </a:rPr>
                        <a:t>Disruptive to everyday life - will involve digging up lots of roads for weeks or months at a time. It will take a long time.</a:t>
                      </a:r>
                    </a:p>
                    <a:p>
                      <a:pPr marL="361950" indent="-276225" algn="l" defTabSz="914400" rtl="0" eaLnBrk="1" fontAlgn="b" latinLnBrk="0" hangingPunct="1">
                        <a:buFont typeface="Arial" panose="020B0604020202020204" pitchFamily="34" charset="0"/>
                        <a:buChar char="•"/>
                      </a:pPr>
                      <a:endParaRPr lang="en-GB" sz="1600" u="none" strike="noStrike" kern="1200" dirty="0">
                        <a:effectLst/>
                        <a:latin typeface="Century Gothic" panose="020B0502020202020204" pitchFamily="34" charset="0"/>
                      </a:endParaRPr>
                    </a:p>
                    <a:p>
                      <a:pPr marL="361950" indent="-276225" algn="l" defTabSz="914400" rtl="0" eaLnBrk="1" fontAlgn="b" latinLnBrk="0" hangingPunct="1">
                        <a:buFont typeface="Arial" panose="020B0604020202020204" pitchFamily="34" charset="0"/>
                        <a:buChar char="•"/>
                      </a:pPr>
                      <a:r>
                        <a:rPr lang="en-GB" sz="1600" u="none" strike="noStrike" kern="1200" dirty="0">
                          <a:effectLst/>
                          <a:latin typeface="Century Gothic" panose="020B0502020202020204" pitchFamily="34" charset="0"/>
                        </a:rPr>
                        <a:t>Doesn’t actually fix the long-term problem - as sewage flows will continue to increase. So pipes may need to be continuously expanded over time.</a:t>
                      </a:r>
                    </a:p>
                    <a:p>
                      <a:pPr marL="361950" indent="-276225" algn="l" defTabSz="914400" rtl="0" eaLnBrk="1" fontAlgn="b" latinLnBrk="0" hangingPunct="1">
                        <a:buFont typeface="Arial" panose="020B0604020202020204" pitchFamily="34" charset="0"/>
                        <a:buChar char="•"/>
                      </a:pPr>
                      <a:endParaRPr lang="en-GB" sz="1600" u="none" strike="noStrike" kern="1200" dirty="0">
                        <a:effectLst/>
                        <a:latin typeface="Century Gothic" panose="020B0502020202020204" pitchFamily="34" charset="0"/>
                      </a:endParaRPr>
                    </a:p>
                    <a:p>
                      <a:pPr marL="361950" indent="-276225" algn="l" defTabSz="914400" rtl="0" eaLnBrk="1" fontAlgn="b" latinLnBrk="0" hangingPunct="1">
                        <a:buFont typeface="Arial" panose="020B0604020202020204" pitchFamily="34" charset="0"/>
                        <a:buChar char="•"/>
                      </a:pPr>
                      <a:r>
                        <a:rPr lang="en-GB" sz="1600" u="none" strike="noStrike" kern="1200" dirty="0">
                          <a:effectLst/>
                          <a:latin typeface="Century Gothic" panose="020B0502020202020204" pitchFamily="34" charset="0"/>
                        </a:rPr>
                        <a:t>There is a limit to this – many roads already have lots of utility pipes underneath them.</a:t>
                      </a:r>
                      <a:endParaRPr lang="en-GB" sz="16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tc>
                <a:extLst>
                  <a:ext uri="{0D108BD9-81ED-4DB2-BD59-A6C34878D82A}">
                    <a16:rowId xmlns:a16="http://schemas.microsoft.com/office/drawing/2014/main" val="2874658194"/>
                  </a:ext>
                </a:extLst>
              </a:tr>
            </a:tbl>
          </a:graphicData>
        </a:graphic>
      </p:graphicFrame>
      <p:pic>
        <p:nvPicPr>
          <p:cNvPr id="1026" name="Picture 2">
            <a:extLst>
              <a:ext uri="{FF2B5EF4-FFF2-40B4-BE49-F238E27FC236}">
                <a16:creationId xmlns:a16="http://schemas.microsoft.com/office/drawing/2014/main" id="{017DB8E4-0F9A-43F4-A90E-549AB82AD7E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1334" y="3429000"/>
            <a:ext cx="3240360" cy="20132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E5135D-6C28-47F9-863D-788764AE54DA}"/>
              </a:ext>
            </a:extLst>
          </p:cNvPr>
          <p:cNvSpPr txBox="1"/>
          <p:nvPr/>
        </p:nvSpPr>
        <p:spPr>
          <a:xfrm>
            <a:off x="1172304" y="727382"/>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A</a:t>
            </a:r>
          </a:p>
        </p:txBody>
      </p:sp>
    </p:spTree>
    <p:extLst>
      <p:ext uri="{BB962C8B-B14F-4D97-AF65-F5344CB8AC3E}">
        <p14:creationId xmlns:p14="http://schemas.microsoft.com/office/powerpoint/2010/main" val="3774797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tx2">
              <a:lumMod val="60000"/>
              <a:lumOff val="40000"/>
            </a:schemeClr>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Customer-side solutions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67</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265220" y="1809362"/>
            <a:ext cx="2927648" cy="1641347"/>
          </a:xfrm>
          <a:prstGeom prst="rect">
            <a:avLst/>
          </a:prstGeom>
        </p:spPr>
        <p:txBody>
          <a:bodyPr wrap="square">
            <a:spAutoFit/>
          </a:bodyPr>
          <a:lstStyle/>
          <a:p>
            <a:pPr algn="ctr">
              <a:lnSpc>
                <a:spcPct val="107000"/>
              </a:lnSpc>
              <a:spcAft>
                <a:spcPts val="800"/>
              </a:spcAft>
            </a:pPr>
            <a:r>
              <a:rPr lang="en-GB" sz="2400" b="1" dirty="0">
                <a:solidFill>
                  <a:schemeClr val="tx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Customer incentives to split foul water drains from roof drains</a:t>
            </a: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503712" y="980729"/>
          <a:ext cx="8620981" cy="4953211"/>
        </p:xfrm>
        <a:graphic>
          <a:graphicData uri="http://schemas.openxmlformats.org/drawingml/2006/table">
            <a:tbl>
              <a:tblPr firstRow="1" bandRow="1">
                <a:tableStyleId>{74C1A8A3-306A-4EB7-A6B1-4F7E0EB9C5D6}</a:tableStyleId>
              </a:tblPr>
              <a:tblGrid>
                <a:gridCol w="1656184">
                  <a:extLst>
                    <a:ext uri="{9D8B030D-6E8A-4147-A177-3AD203B41FA5}">
                      <a16:colId xmlns:a16="http://schemas.microsoft.com/office/drawing/2014/main" val="3266729054"/>
                    </a:ext>
                  </a:extLst>
                </a:gridCol>
                <a:gridCol w="6964797">
                  <a:extLst>
                    <a:ext uri="{9D8B030D-6E8A-4147-A177-3AD203B41FA5}">
                      <a16:colId xmlns:a16="http://schemas.microsoft.com/office/drawing/2014/main" val="4284156723"/>
                    </a:ext>
                  </a:extLst>
                </a:gridCol>
              </a:tblGrid>
              <a:tr h="1048270">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Offering cash (or money off bills) to customers who install technology to split their rainwater drains (e.g. gutters) from their foul water drains (e.g. sinks and toilets), so that water can be dealt with separately.</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1183977">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Customers who install the technology, who may gain financially by reducing bills.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Everyone, as there will be less flow to manage in the network. </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048270">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Reduces pressure on sewerage network, reducing risk of sewer flooding.</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Environmentally friendly - means that we can use rainwater and that it does not automatically get treated without having been used.</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1257924">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Overall impact is low unless lots of customers do this.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Likely to take a long time to change systems across huge number of customers. Better if government legislation changed to incorporate this in all new buildings.</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9218" name="Picture 2" descr="Rainwater Drainage System - UK DIY Projects">
            <a:extLst>
              <a:ext uri="{FF2B5EF4-FFF2-40B4-BE49-F238E27FC236}">
                <a16:creationId xmlns:a16="http://schemas.microsoft.com/office/drawing/2014/main" id="{1BF4A42C-6DC4-4D92-8A7F-EA74D12829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880" y="3622233"/>
            <a:ext cx="3288328" cy="18209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F2E2704-505C-4C2C-A1C5-FB4BD3506203}"/>
              </a:ext>
            </a:extLst>
          </p:cNvPr>
          <p:cNvSpPr txBox="1"/>
          <p:nvPr/>
        </p:nvSpPr>
        <p:spPr>
          <a:xfrm>
            <a:off x="1172304" y="727382"/>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B</a:t>
            </a:r>
          </a:p>
        </p:txBody>
      </p:sp>
    </p:spTree>
    <p:extLst>
      <p:ext uri="{BB962C8B-B14F-4D97-AF65-F5344CB8AC3E}">
        <p14:creationId xmlns:p14="http://schemas.microsoft.com/office/powerpoint/2010/main" val="3036377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tx2">
              <a:lumMod val="60000"/>
              <a:lumOff val="40000"/>
            </a:schemeClr>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Customer-side solutions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68</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46896" y="1993689"/>
            <a:ext cx="2655865" cy="1246175"/>
          </a:xfrm>
          <a:prstGeom prst="rect">
            <a:avLst/>
          </a:prstGeom>
        </p:spPr>
        <p:txBody>
          <a:bodyPr wrap="square">
            <a:spAutoFit/>
          </a:bodyPr>
          <a:lstStyle/>
          <a:p>
            <a:pPr algn="ctr">
              <a:lnSpc>
                <a:spcPct val="107000"/>
              </a:lnSpc>
              <a:spcAft>
                <a:spcPts val="800"/>
              </a:spcAft>
            </a:pPr>
            <a:r>
              <a:rPr lang="en-GB" sz="2400" b="1" dirty="0">
                <a:solidFill>
                  <a:schemeClr val="tx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Install ways of collecting and storing rainwater</a:t>
            </a: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2999656" y="620688"/>
          <a:ext cx="9145448" cy="6125417"/>
        </p:xfrm>
        <a:graphic>
          <a:graphicData uri="http://schemas.openxmlformats.org/drawingml/2006/table">
            <a:tbl>
              <a:tblPr firstRow="1" bandRow="1">
                <a:tableStyleId>{74C1A8A3-306A-4EB7-A6B1-4F7E0EB9C5D6}</a:tableStyleId>
              </a:tblPr>
              <a:tblGrid>
                <a:gridCol w="1656184">
                  <a:extLst>
                    <a:ext uri="{9D8B030D-6E8A-4147-A177-3AD203B41FA5}">
                      <a16:colId xmlns:a16="http://schemas.microsoft.com/office/drawing/2014/main" val="3266729054"/>
                    </a:ext>
                  </a:extLst>
                </a:gridCol>
                <a:gridCol w="7489264">
                  <a:extLst>
                    <a:ext uri="{9D8B030D-6E8A-4147-A177-3AD203B41FA5}">
                      <a16:colId xmlns:a16="http://schemas.microsoft.com/office/drawing/2014/main" val="4284156723"/>
                    </a:ext>
                  </a:extLst>
                </a:gridCol>
              </a:tblGrid>
              <a:tr h="937975">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Installing household storage tanks for rainwater. This prevents rainwater entering the sewerage network without having been used.</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692134">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Everyone, as we can deal with rainwater separately. This is both cheaper and more environmentally friendly.</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569228">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Reduces pressure on sewerage network, reducing risk of sewer flooding.</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Reduces pressure on the water supply system as less water is being used.</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Environmentally friendly - means that we can use rainwater and that it does not automatically get treated without having been used.</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2241755">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Very disruptive if it involves laying new surface water sewers to individual houses (i.e. just for rainwater).</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Overall impact is low unless lots of customers do this.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Likely to take a long time to change systems across huge number of customers.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Unlikely to be possible everywhere – less space in towns and cities.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Low impact overall, as will probably only hold one storm's worth of water, and then relies on the householder to empty.</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3074" name="Picture 2" descr="Rainwater | YourHome">
            <a:extLst>
              <a:ext uri="{FF2B5EF4-FFF2-40B4-BE49-F238E27FC236}">
                <a16:creationId xmlns:a16="http://schemas.microsoft.com/office/drawing/2014/main" id="{7970E973-AEBA-49BE-A913-C7A2749D59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96" y="3468731"/>
            <a:ext cx="2655865" cy="18219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D1C140E-2B8E-4DA5-BBA3-2D60926F32FD}"/>
              </a:ext>
            </a:extLst>
          </p:cNvPr>
          <p:cNvSpPr txBox="1"/>
          <p:nvPr/>
        </p:nvSpPr>
        <p:spPr>
          <a:xfrm>
            <a:off x="798764" y="797276"/>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C</a:t>
            </a:r>
          </a:p>
        </p:txBody>
      </p:sp>
    </p:spTree>
    <p:extLst>
      <p:ext uri="{BB962C8B-B14F-4D97-AF65-F5344CB8AC3E}">
        <p14:creationId xmlns:p14="http://schemas.microsoft.com/office/powerpoint/2010/main" val="3292858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rgbClr val="00B0F0"/>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Managing sewer systems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69</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479075" y="1959065"/>
            <a:ext cx="2898194" cy="1247136"/>
          </a:xfrm>
          <a:prstGeom prst="rect">
            <a:avLst/>
          </a:prstGeom>
        </p:spPr>
        <p:txBody>
          <a:bodyPr wrap="square">
            <a:spAutoFit/>
          </a:bodyPr>
          <a:lstStyle/>
          <a:p>
            <a:pPr algn="ctr">
              <a:lnSpc>
                <a:spcPct val="107000"/>
              </a:lnSpc>
              <a:spcAft>
                <a:spcPts val="800"/>
              </a:spcAft>
            </a:pPr>
            <a:r>
              <a:rPr lang="en-GB" sz="2400" b="1" dirty="0">
                <a:solidFill>
                  <a:srgbClr val="00B0F0"/>
                </a:solidFill>
                <a:latin typeface="Century Gothic" panose="020B0502020202020204" pitchFamily="34" charset="0"/>
                <a:ea typeface="Calibri" panose="020F0502020204030204" pitchFamily="34" charset="0"/>
                <a:cs typeface="Times New Roman" panose="02020603050405020304" pitchFamily="18" charset="0"/>
              </a:rPr>
              <a:t>Using technology to control flow through sewers</a:t>
            </a:r>
            <a:endParaRPr lang="en-GB" sz="2400" dirty="0">
              <a:solidFill>
                <a:srgbClr val="00B0F0"/>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626356" y="1228607"/>
          <a:ext cx="8476964" cy="4965265"/>
        </p:xfrm>
        <a:graphic>
          <a:graphicData uri="http://schemas.openxmlformats.org/drawingml/2006/table">
            <a:tbl>
              <a:tblPr firstRow="1" bandRow="1">
                <a:tableStyleId>{74C1A8A3-306A-4EB7-A6B1-4F7E0EB9C5D6}</a:tableStyleId>
              </a:tblPr>
              <a:tblGrid>
                <a:gridCol w="1677556">
                  <a:extLst>
                    <a:ext uri="{9D8B030D-6E8A-4147-A177-3AD203B41FA5}">
                      <a16:colId xmlns:a16="http://schemas.microsoft.com/office/drawing/2014/main" val="3266729054"/>
                    </a:ext>
                  </a:extLst>
                </a:gridCol>
                <a:gridCol w="6799408">
                  <a:extLst>
                    <a:ext uri="{9D8B030D-6E8A-4147-A177-3AD203B41FA5}">
                      <a16:colId xmlns:a16="http://schemas.microsoft.com/office/drawing/2014/main" val="4284156723"/>
                    </a:ext>
                  </a:extLst>
                </a:gridCol>
              </a:tblGrid>
              <a:tr h="938623">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b">
                        <a:buFont typeface="Arial" panose="020B0604020202020204" pitchFamily="34" charset="0"/>
                        <a:buNone/>
                      </a:pPr>
                      <a:r>
                        <a:rPr lang="en-GB" sz="1600" u="none" strike="noStrike" dirty="0">
                          <a:effectLst/>
                          <a:latin typeface="Century Gothic" panose="020B0502020202020204" pitchFamily="34" charset="0"/>
                        </a:rPr>
                        <a:t>Using devices installed in sewers (such as pumps, chambers and weirs connected by computers) to control flows, making use of all existing network capacity.</a:t>
                      </a:r>
                      <a:endParaRPr lang="en-GB" sz="16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440477622"/>
                  </a:ext>
                </a:extLst>
              </a:tr>
              <a:tr h="1394317">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People living in areas where the pipes are at risk of becoming overloaded, who are less likely to fall victim to sewer flooding.</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The environment, as this will reduce the risk of sewers overflowing into rivers and lakes in the future.</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394317">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Reduces the risk of sewer flooding.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Creates a smarter, computer-controlled network, rather than relying on traditional approaches (e.g. gravity).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Uses the sewerage network to its full capacity.</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1169285">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Doesn’t fix the long-term problem - as sewage flows will continue to increase. So pipes may need to be continuously expanded over time.</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4100" name="Picture 4" descr="Water companies say super-sewer will add £25 a year to Londoners ...">
            <a:extLst>
              <a:ext uri="{FF2B5EF4-FFF2-40B4-BE49-F238E27FC236}">
                <a16:creationId xmlns:a16="http://schemas.microsoft.com/office/drawing/2014/main" id="{ED0B3E91-3D28-47F7-AF40-D6D10CB2E19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8406" y="3314907"/>
            <a:ext cx="3119532" cy="19442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8347D19-E1C6-4F2F-A8E8-327A1126AE64}"/>
              </a:ext>
            </a:extLst>
          </p:cNvPr>
          <p:cNvSpPr txBox="1"/>
          <p:nvPr/>
        </p:nvSpPr>
        <p:spPr>
          <a:xfrm>
            <a:off x="1352108" y="692306"/>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D</a:t>
            </a:r>
          </a:p>
        </p:txBody>
      </p:sp>
    </p:spTree>
    <p:extLst>
      <p:ext uri="{BB962C8B-B14F-4D97-AF65-F5344CB8AC3E}">
        <p14:creationId xmlns:p14="http://schemas.microsoft.com/office/powerpoint/2010/main" val="119269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ales beach">
            <a:extLst>
              <a:ext uri="{FF2B5EF4-FFF2-40B4-BE49-F238E27FC236}">
                <a16:creationId xmlns:a16="http://schemas.microsoft.com/office/drawing/2014/main" id="{5A81DCDD-C353-45B3-A114-3E810F5BC9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316" y="0"/>
            <a:ext cx="121899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E5114D3-6187-452A-A0DB-30A11AF8EC72}"/>
              </a:ext>
            </a:extLst>
          </p:cNvPr>
          <p:cNvSpPr txBox="1">
            <a:spLocks/>
          </p:cNvSpPr>
          <p:nvPr/>
        </p:nvSpPr>
        <p:spPr>
          <a:xfrm>
            <a:off x="-17348" y="2693383"/>
            <a:ext cx="12192000" cy="972725"/>
          </a:xfrm>
          <a:prstGeom prst="rect">
            <a:avLst/>
          </a:prstGeom>
          <a:solidFill>
            <a:srgbClr val="81C5D7">
              <a:alpha val="70000"/>
            </a:srgbClr>
          </a:solidFill>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bg1"/>
                </a:solidFill>
                <a:latin typeface="+mj-lt"/>
                <a:ea typeface="+mj-ea"/>
                <a:cs typeface="+mj-cs"/>
              </a:defRPr>
            </a:lvl1pPr>
          </a:lstStyle>
          <a:p>
            <a:pPr algn="ctr"/>
            <a:r>
              <a:rPr lang="en-GB" sz="3200" dirty="0">
                <a:latin typeface="Century Gothic" panose="020B0502020202020204" pitchFamily="34" charset="0"/>
              </a:rPr>
              <a:t>Research objectives and methodology</a:t>
            </a:r>
            <a:endParaRPr lang="en-US" sz="3200" dirty="0">
              <a:latin typeface="Century Gothic" panose="020B0502020202020204" pitchFamily="34" charset="0"/>
            </a:endParaRPr>
          </a:p>
        </p:txBody>
      </p:sp>
      <p:pic>
        <p:nvPicPr>
          <p:cNvPr id="5" name="Picture 4">
            <a:extLst>
              <a:ext uri="{FF2B5EF4-FFF2-40B4-BE49-F238E27FC236}">
                <a16:creationId xmlns:a16="http://schemas.microsoft.com/office/drawing/2014/main" id="{F25A724D-1E26-4E45-B4C0-51C33773AC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6884" y="188640"/>
            <a:ext cx="2136118" cy="665758"/>
          </a:xfrm>
          <a:prstGeom prst="rect">
            <a:avLst/>
          </a:prstGeom>
        </p:spPr>
      </p:pic>
    </p:spTree>
    <p:extLst>
      <p:ext uri="{BB962C8B-B14F-4D97-AF65-F5344CB8AC3E}">
        <p14:creationId xmlns:p14="http://schemas.microsoft.com/office/powerpoint/2010/main" val="196619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6">
              <a:lumMod val="60000"/>
              <a:lumOff val="40000"/>
            </a:schemeClr>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Wastewater treatment</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70</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491939" y="2137285"/>
            <a:ext cx="2567608" cy="1383969"/>
          </a:xfrm>
          <a:prstGeom prst="rect">
            <a:avLst/>
          </a:prstGeom>
        </p:spPr>
        <p:txBody>
          <a:bodyPr wrap="square">
            <a:spAutoFit/>
          </a:bodyPr>
          <a:lstStyle/>
          <a:p>
            <a:pPr algn="ctr">
              <a:lnSpc>
                <a:spcPct val="107000"/>
              </a:lnSpc>
              <a:spcAft>
                <a:spcPts val="800"/>
              </a:spcAft>
            </a:pPr>
            <a:r>
              <a:rPr lang="en-GB" sz="2000" b="1"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Building new treatment works where an area is at capacity</a:t>
            </a:r>
            <a:endParaRPr lang="en-GB" sz="20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682895" y="1060537"/>
          <a:ext cx="8178764" cy="4921435"/>
        </p:xfrm>
        <a:graphic>
          <a:graphicData uri="http://schemas.openxmlformats.org/drawingml/2006/table">
            <a:tbl>
              <a:tblPr firstRow="1" bandRow="1">
                <a:tableStyleId>{74C1A8A3-306A-4EB7-A6B1-4F7E0EB9C5D6}</a:tableStyleId>
              </a:tblPr>
              <a:tblGrid>
                <a:gridCol w="1693025">
                  <a:extLst>
                    <a:ext uri="{9D8B030D-6E8A-4147-A177-3AD203B41FA5}">
                      <a16:colId xmlns:a16="http://schemas.microsoft.com/office/drawing/2014/main" val="3266729054"/>
                    </a:ext>
                  </a:extLst>
                </a:gridCol>
                <a:gridCol w="6485739">
                  <a:extLst>
                    <a:ext uri="{9D8B030D-6E8A-4147-A177-3AD203B41FA5}">
                      <a16:colId xmlns:a16="http://schemas.microsoft.com/office/drawing/2014/main" val="4284156723"/>
                    </a:ext>
                  </a:extLst>
                </a:gridCol>
              </a:tblGrid>
              <a:tr h="896992">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Installing new sewage treatment works in areas where older, smaller works are struggling to cope - e.g. new housing estates, rapidly growing towns. It could also include increasing the capacity of existing treatment works.</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913224">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Everyone, as building new treatment works will improve the quality of rivers and lakes (as sewage overflow will be released less frequently). </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521600">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Increase capacity in problem areas - reducing the risk of damage to the environment.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Uses existing technology - so reliable and not hugely expensive to implement.</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1511251">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Disruptive to build new works in local communities.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Could have adverse effects on people living close to where it is situated (e.g. through increased traffic). Smell impacts should be limited by odour control.</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3074" name="Picture 2" descr="Mogden Sewage Treatment Works Upgrade, Isleworth - Water Technology">
            <a:extLst>
              <a:ext uri="{FF2B5EF4-FFF2-40B4-BE49-F238E27FC236}">
                <a16:creationId xmlns:a16="http://schemas.microsoft.com/office/drawing/2014/main" id="{64948E91-E3CE-4C87-8693-0DF431DD87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340" y="3707699"/>
            <a:ext cx="2890807" cy="20669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37F9218-20AC-4138-9084-9B6CA82508B9}"/>
              </a:ext>
            </a:extLst>
          </p:cNvPr>
          <p:cNvSpPr txBox="1"/>
          <p:nvPr/>
        </p:nvSpPr>
        <p:spPr>
          <a:xfrm>
            <a:off x="1199679" y="868860"/>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E</a:t>
            </a:r>
          </a:p>
        </p:txBody>
      </p:sp>
    </p:spTree>
    <p:extLst>
      <p:ext uri="{BB962C8B-B14F-4D97-AF65-F5344CB8AC3E}">
        <p14:creationId xmlns:p14="http://schemas.microsoft.com/office/powerpoint/2010/main" val="25666794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2"/>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Surface water treatment</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71</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280026" y="2213959"/>
            <a:ext cx="2991434" cy="1383969"/>
          </a:xfrm>
          <a:prstGeom prst="rect">
            <a:avLst/>
          </a:prstGeom>
        </p:spPr>
        <p:txBody>
          <a:bodyPr wrap="square">
            <a:spAutoFit/>
          </a:bodyPr>
          <a:lstStyle/>
          <a:p>
            <a:pPr algn="ctr">
              <a:lnSpc>
                <a:spcPct val="107000"/>
              </a:lnSpc>
              <a:spcAft>
                <a:spcPts val="800"/>
              </a:spcAft>
            </a:pPr>
            <a:r>
              <a:rPr lang="en-GB" sz="20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Creating natural wetlands to store flood water during peak rainfall seasons</a:t>
            </a:r>
            <a:endParaRPr lang="en-GB" sz="2000"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506990" y="547171"/>
          <a:ext cx="8606554" cy="5840642"/>
        </p:xfrm>
        <a:graphic>
          <a:graphicData uri="http://schemas.openxmlformats.org/drawingml/2006/table">
            <a:tbl>
              <a:tblPr firstRow="1" bandRow="1">
                <a:tableStyleId>{74C1A8A3-306A-4EB7-A6B1-4F7E0EB9C5D6}</a:tableStyleId>
              </a:tblPr>
              <a:tblGrid>
                <a:gridCol w="1724914">
                  <a:extLst>
                    <a:ext uri="{9D8B030D-6E8A-4147-A177-3AD203B41FA5}">
                      <a16:colId xmlns:a16="http://schemas.microsoft.com/office/drawing/2014/main" val="3266729054"/>
                    </a:ext>
                  </a:extLst>
                </a:gridCol>
                <a:gridCol w="6881640">
                  <a:extLst>
                    <a:ext uri="{9D8B030D-6E8A-4147-A177-3AD203B41FA5}">
                      <a16:colId xmlns:a16="http://schemas.microsoft.com/office/drawing/2014/main" val="4284156723"/>
                    </a:ext>
                  </a:extLst>
                </a:gridCol>
              </a:tblGrid>
              <a:tr h="927249">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Creating areas which are designed to flood safely at times of very heavy rainfall - such as riverside meadows and football pitches next to rivers.</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1011953">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People living in areas prone to flooding, as this diverts some of the pressure that can build up, making flooding less likely.</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622686">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Natural solution - no need for expensive technology or much disruption.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Can be used to create new green space and wildlife habitats.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Fairly quick to implement.</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Effective at removing pollutants from road runoff, by using ground as a natural filter.</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1622686">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Potentially disruptive to those who use wetlands at other times of year (e.g. football teams, walkers).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Prevents use of those areas for other purposes, e.g. housing developments.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Large public health risks if using urban green space.</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4098" name="Picture 2" descr="Flooded Football Pitch | Flooded football pitches on Birstal… | Flickr">
            <a:extLst>
              <a:ext uri="{FF2B5EF4-FFF2-40B4-BE49-F238E27FC236}">
                <a16:creationId xmlns:a16="http://schemas.microsoft.com/office/drawing/2014/main" id="{9337BBCB-0831-42DD-BE31-FEE3C606B1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042" y="3861047"/>
            <a:ext cx="2703402" cy="17213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20B95F2-BFA3-49BA-9F4D-CF405F49155D}"/>
              </a:ext>
            </a:extLst>
          </p:cNvPr>
          <p:cNvSpPr txBox="1"/>
          <p:nvPr/>
        </p:nvSpPr>
        <p:spPr>
          <a:xfrm>
            <a:off x="1199679" y="868860"/>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F</a:t>
            </a:r>
          </a:p>
        </p:txBody>
      </p:sp>
    </p:spTree>
    <p:extLst>
      <p:ext uri="{BB962C8B-B14F-4D97-AF65-F5344CB8AC3E}">
        <p14:creationId xmlns:p14="http://schemas.microsoft.com/office/powerpoint/2010/main" val="15249701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2"/>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Surface water treatment</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72</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280026" y="2213959"/>
            <a:ext cx="2991434" cy="2042610"/>
          </a:xfrm>
          <a:prstGeom prst="rect">
            <a:avLst/>
          </a:prstGeom>
        </p:spPr>
        <p:txBody>
          <a:bodyPr wrap="square">
            <a:spAutoFit/>
          </a:bodyPr>
          <a:lstStyle/>
          <a:p>
            <a:pPr algn="ctr">
              <a:lnSpc>
                <a:spcPct val="107000"/>
              </a:lnSpc>
              <a:spcAft>
                <a:spcPts val="800"/>
              </a:spcAft>
            </a:pPr>
            <a:r>
              <a:rPr lang="en-GB" sz="20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Creating natural wetlands to store flood water during peak rainfall seasons once the foul water has been separated</a:t>
            </a:r>
            <a:endParaRPr lang="en-GB" sz="2000"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506990" y="547171"/>
          <a:ext cx="8606554" cy="5756448"/>
        </p:xfrm>
        <a:graphic>
          <a:graphicData uri="http://schemas.openxmlformats.org/drawingml/2006/table">
            <a:tbl>
              <a:tblPr firstRow="1" bandRow="1">
                <a:tableStyleId>{74C1A8A3-306A-4EB7-A6B1-4F7E0EB9C5D6}</a:tableStyleId>
              </a:tblPr>
              <a:tblGrid>
                <a:gridCol w="1724914">
                  <a:extLst>
                    <a:ext uri="{9D8B030D-6E8A-4147-A177-3AD203B41FA5}">
                      <a16:colId xmlns:a16="http://schemas.microsoft.com/office/drawing/2014/main" val="3266729054"/>
                    </a:ext>
                  </a:extLst>
                </a:gridCol>
                <a:gridCol w="6881640">
                  <a:extLst>
                    <a:ext uri="{9D8B030D-6E8A-4147-A177-3AD203B41FA5}">
                      <a16:colId xmlns:a16="http://schemas.microsoft.com/office/drawing/2014/main" val="4284156723"/>
                    </a:ext>
                  </a:extLst>
                </a:gridCol>
              </a:tblGrid>
              <a:tr h="927249">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Creating areas which are designed to flood safely at times of very heavy rainfall - such as riverside meadows and football pitches next to rivers.</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1011953">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People living in areas prone to flooding, as this diverts some of the pressure that can build up, making flooding less likely.</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622686">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Natural solution - no need for expensive technology or much disruption.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Can be used to create new green space and wildlife habitats.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Fairly quick to implement.</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Effective at removing pollutants from road runoff, by using ground as a natural filter.</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1622686">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Potentially disruptive to those who use wetlands at other times of year (e.g. football teams, walkers).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Prevents use of those areas for other purposes, e.g. housing developments.</a:t>
                      </a:r>
                    </a:p>
                    <a:p>
                      <a:pPr marL="0" indent="0" algn="l" fontAlgn="t">
                        <a:buFont typeface="Arial" panose="020B0604020202020204" pitchFamily="34" charset="0"/>
                        <a:buNone/>
                      </a:pPr>
                      <a:endParaRPr lang="en-GB" sz="1600" u="none" strike="noStrike" dirty="0">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4098" name="Picture 2" descr="Flooded Football Pitch | Flooded football pitches on Birstal… | Flickr">
            <a:extLst>
              <a:ext uri="{FF2B5EF4-FFF2-40B4-BE49-F238E27FC236}">
                <a16:creationId xmlns:a16="http://schemas.microsoft.com/office/drawing/2014/main" id="{9337BBCB-0831-42DD-BE31-FEE3C606B1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042" y="4509231"/>
            <a:ext cx="2703402" cy="17213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20B95F2-BFA3-49BA-9F4D-CF405F49155D}"/>
              </a:ext>
            </a:extLst>
          </p:cNvPr>
          <p:cNvSpPr txBox="1"/>
          <p:nvPr/>
        </p:nvSpPr>
        <p:spPr>
          <a:xfrm>
            <a:off x="1199679" y="868860"/>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P</a:t>
            </a:r>
          </a:p>
        </p:txBody>
      </p:sp>
    </p:spTree>
    <p:extLst>
      <p:ext uri="{BB962C8B-B14F-4D97-AF65-F5344CB8AC3E}">
        <p14:creationId xmlns:p14="http://schemas.microsoft.com/office/powerpoint/2010/main" val="2718057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tx2">
              <a:lumMod val="60000"/>
              <a:lumOff val="40000"/>
            </a:schemeClr>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Customer-side solutions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73</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237410" y="1913490"/>
            <a:ext cx="2834253" cy="1246175"/>
          </a:xfrm>
          <a:prstGeom prst="rect">
            <a:avLst/>
          </a:prstGeom>
        </p:spPr>
        <p:txBody>
          <a:bodyPr wrap="square">
            <a:spAutoFit/>
          </a:bodyPr>
          <a:lstStyle/>
          <a:p>
            <a:pPr algn="ctr">
              <a:lnSpc>
                <a:spcPct val="107000"/>
              </a:lnSpc>
              <a:spcAft>
                <a:spcPts val="800"/>
              </a:spcAft>
            </a:pPr>
            <a:r>
              <a:rPr lang="en-GB" sz="2400" b="1" dirty="0">
                <a:solidFill>
                  <a:schemeClr val="tx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Flood gates to stop homes flooding</a:t>
            </a: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196848" y="1268760"/>
          <a:ext cx="8496943" cy="5075210"/>
        </p:xfrm>
        <a:graphic>
          <a:graphicData uri="http://schemas.openxmlformats.org/drawingml/2006/table">
            <a:tbl>
              <a:tblPr firstRow="1" bandRow="1">
                <a:tableStyleId>{74C1A8A3-306A-4EB7-A6B1-4F7E0EB9C5D6}</a:tableStyleId>
              </a:tblPr>
              <a:tblGrid>
                <a:gridCol w="1675016">
                  <a:extLst>
                    <a:ext uri="{9D8B030D-6E8A-4147-A177-3AD203B41FA5}">
                      <a16:colId xmlns:a16="http://schemas.microsoft.com/office/drawing/2014/main" val="3266729054"/>
                    </a:ext>
                  </a:extLst>
                </a:gridCol>
                <a:gridCol w="6821927">
                  <a:extLst>
                    <a:ext uri="{9D8B030D-6E8A-4147-A177-3AD203B41FA5}">
                      <a16:colId xmlns:a16="http://schemas.microsoft.com/office/drawing/2014/main" val="4284156723"/>
                    </a:ext>
                  </a:extLst>
                </a:gridCol>
              </a:tblGrid>
              <a:tr h="1327820">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Installing flood gates on homes to stop flood water entering properties at times of heavy rainfall.</a:t>
                      </a:r>
                    </a:p>
                    <a:p>
                      <a:pPr marL="0" indent="0" algn="l" fontAlgn="t">
                        <a:buFont typeface="Arial" panose="020B0604020202020204" pitchFamily="34" charset="0"/>
                        <a:buNone/>
                      </a:pPr>
                      <a:endParaRPr lang="en-GB" sz="1600" u="none" strike="noStrike" dirty="0">
                        <a:effectLst/>
                        <a:latin typeface="Century Gothic" panose="020B0502020202020204" pitchFamily="34" charset="0"/>
                      </a:endParaRPr>
                    </a:p>
                    <a:p>
                      <a:pPr marL="0" indent="0" algn="l" fontAlgn="t">
                        <a:buFont typeface="Arial" panose="020B0604020202020204" pitchFamily="34" charset="0"/>
                        <a:buNone/>
                      </a:pPr>
                      <a:r>
                        <a:rPr lang="en-GB" sz="1600" u="none" strike="noStrike" dirty="0">
                          <a:effectLst/>
                          <a:latin typeface="Century Gothic" panose="020B0502020202020204" pitchFamily="34" charset="0"/>
                        </a:rPr>
                        <a:t>There are lots of types of gates, to fit a range of households.</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796693">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People living in areas prone to flooding, as this prevents flood water from entering properties.</a:t>
                      </a:r>
                    </a:p>
                    <a:p>
                      <a:pPr marL="285750" indent="-285750" algn="l" fontAlgn="t">
                        <a:buFont typeface="Arial" panose="020B0604020202020204" pitchFamily="34" charset="0"/>
                        <a:buChar char="•"/>
                      </a:pPr>
                      <a:endParaRPr lang="en-GB" sz="1600" b="0" i="0" u="none" strike="noStrike" dirty="0">
                        <a:solidFill>
                          <a:schemeClr val="tx1"/>
                        </a:solidFill>
                        <a:effectLst/>
                        <a:latin typeface="Century Gothic" panose="020B0502020202020204" pitchFamily="34" charset="0"/>
                      </a:endParaRPr>
                    </a:p>
                    <a:p>
                      <a:pPr marL="285750" indent="-285750" algn="l" fontAlgn="t">
                        <a:buFont typeface="Arial" panose="020B0604020202020204" pitchFamily="34" charset="0"/>
                        <a:buChar char="•"/>
                      </a:pPr>
                      <a:r>
                        <a:rPr lang="en-GB" sz="1600" b="0" i="0" u="none" strike="noStrike" dirty="0">
                          <a:solidFill>
                            <a:schemeClr val="tx1"/>
                          </a:solidFill>
                          <a:effectLst/>
                          <a:latin typeface="Century Gothic" panose="020B0502020202020204" pitchFamily="34" charset="0"/>
                        </a:rPr>
                        <a:t>(NB Welsh Water would pay for the gates)</a:t>
                      </a:r>
                    </a:p>
                  </a:txBody>
                  <a:tcPr marL="0" marR="0" marT="0" marB="0" anchor="ctr"/>
                </a:tc>
                <a:extLst>
                  <a:ext uri="{0D108BD9-81ED-4DB2-BD59-A6C34878D82A}">
                    <a16:rowId xmlns:a16="http://schemas.microsoft.com/office/drawing/2014/main" val="3703261259"/>
                  </a:ext>
                </a:extLst>
              </a:tr>
              <a:tr h="1141424">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Relatively simple and easy to implement.</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Avoids requirement for larger, more disruptive measures to reduce flood risk.</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1630606">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Does not address the main cause of the flooding.</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Relies on home owners remembering / being able to close gates.</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12289" name="Picture 1">
            <a:extLst>
              <a:ext uri="{FF2B5EF4-FFF2-40B4-BE49-F238E27FC236}">
                <a16:creationId xmlns:a16="http://schemas.microsoft.com/office/drawing/2014/main" id="{DE28F021-8EEF-449D-B424-1F8B2B286E9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098" y="3252256"/>
            <a:ext cx="1622242" cy="288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1151848-AC6C-4777-B779-B4F036908BFC}"/>
              </a:ext>
            </a:extLst>
          </p:cNvPr>
          <p:cNvSpPr txBox="1"/>
          <p:nvPr/>
        </p:nvSpPr>
        <p:spPr>
          <a:xfrm>
            <a:off x="1078472" y="785215"/>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G</a:t>
            </a:r>
          </a:p>
        </p:txBody>
      </p:sp>
    </p:spTree>
    <p:extLst>
      <p:ext uri="{BB962C8B-B14F-4D97-AF65-F5344CB8AC3E}">
        <p14:creationId xmlns:p14="http://schemas.microsoft.com/office/powerpoint/2010/main" val="34100945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6">
              <a:lumMod val="60000"/>
              <a:lumOff val="40000"/>
            </a:schemeClr>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Wastewater treatment</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74</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371300" y="2007984"/>
            <a:ext cx="2566472" cy="1247136"/>
          </a:xfrm>
          <a:prstGeom prst="rect">
            <a:avLst/>
          </a:prstGeom>
        </p:spPr>
        <p:txBody>
          <a:bodyPr wrap="square">
            <a:spAutoFit/>
          </a:bodyPr>
          <a:lstStyle/>
          <a:p>
            <a:pPr algn="ctr">
              <a:lnSpc>
                <a:spcPct val="107000"/>
              </a:lnSpc>
              <a:spcAft>
                <a:spcPts val="800"/>
              </a:spcAft>
            </a:pPr>
            <a:r>
              <a:rPr lang="en-GB" sz="2400" b="1"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Pre-treating sewage while it is in the network</a:t>
            </a:r>
            <a:endParaRPr lang="en-GB" sz="24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881757" y="886309"/>
          <a:ext cx="7587117" cy="5441094"/>
        </p:xfrm>
        <a:graphic>
          <a:graphicData uri="http://schemas.openxmlformats.org/drawingml/2006/table">
            <a:tbl>
              <a:tblPr firstRow="1" bandRow="1">
                <a:tableStyleId>{74C1A8A3-306A-4EB7-A6B1-4F7E0EB9C5D6}</a:tableStyleId>
              </a:tblPr>
              <a:tblGrid>
                <a:gridCol w="1702441">
                  <a:extLst>
                    <a:ext uri="{9D8B030D-6E8A-4147-A177-3AD203B41FA5}">
                      <a16:colId xmlns:a16="http://schemas.microsoft.com/office/drawing/2014/main" val="3266729054"/>
                    </a:ext>
                  </a:extLst>
                </a:gridCol>
                <a:gridCol w="5884676">
                  <a:extLst>
                    <a:ext uri="{9D8B030D-6E8A-4147-A177-3AD203B41FA5}">
                      <a16:colId xmlns:a16="http://schemas.microsoft.com/office/drawing/2014/main" val="4284156723"/>
                    </a:ext>
                  </a:extLst>
                </a:gridCol>
              </a:tblGrid>
              <a:tr h="896992">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Using chemicals and natural treatments to clean sewage while it is flowing through sewers. This can alleviate the pressure on sewage treatment works.</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1511251">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Everyone, as pre-treating sewage will improve the quality of the water environment and reduce pressure on sewage treatment works. </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521600">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Reduces risk of sewer flooding cause a pollution.</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Relatively limited disruption - no need to dig up lots of roads.</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1511251">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New, relatively untested technology.  Screening all types of sewage, increasing the risk that the sewer could get clogged/break and sewage will overflow at a property or in an uncontrolled location.</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b="0" i="0" u="none" strike="noStrike" dirty="0">
                          <a:solidFill>
                            <a:schemeClr val="tx1"/>
                          </a:solidFill>
                          <a:effectLst/>
                          <a:latin typeface="Century Gothic" panose="020B0502020202020204" pitchFamily="34" charset="0"/>
                        </a:rPr>
                        <a:t>Environmental impact of further chemicals</a:t>
                      </a:r>
                    </a:p>
                  </a:txBody>
                  <a:tcPr marL="0" marR="0" marT="0" marB="0" anchor="ctr"/>
                </a:tc>
                <a:extLst>
                  <a:ext uri="{0D108BD9-81ED-4DB2-BD59-A6C34878D82A}">
                    <a16:rowId xmlns:a16="http://schemas.microsoft.com/office/drawing/2014/main" val="2874658194"/>
                  </a:ext>
                </a:extLst>
              </a:tr>
            </a:tbl>
          </a:graphicData>
        </a:graphic>
      </p:graphicFrame>
      <p:pic>
        <p:nvPicPr>
          <p:cNvPr id="6146" name="Picture 2" descr="Could rivers be carrying coronavirus from sewage works?">
            <a:extLst>
              <a:ext uri="{FF2B5EF4-FFF2-40B4-BE49-F238E27FC236}">
                <a16:creationId xmlns:a16="http://schemas.microsoft.com/office/drawing/2014/main" id="{30AC20BF-0024-43B1-A840-061FF05BC5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2363" y="3602881"/>
            <a:ext cx="2904346" cy="19373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6F816DC-65E3-49BB-9BBB-DF2522CEE86E}"/>
              </a:ext>
            </a:extLst>
          </p:cNvPr>
          <p:cNvSpPr txBox="1"/>
          <p:nvPr/>
        </p:nvSpPr>
        <p:spPr>
          <a:xfrm>
            <a:off x="1078472" y="785215"/>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H</a:t>
            </a:r>
          </a:p>
        </p:txBody>
      </p:sp>
    </p:spTree>
    <p:extLst>
      <p:ext uri="{BB962C8B-B14F-4D97-AF65-F5344CB8AC3E}">
        <p14:creationId xmlns:p14="http://schemas.microsoft.com/office/powerpoint/2010/main" val="25928166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tx2">
              <a:lumMod val="60000"/>
              <a:lumOff val="40000"/>
            </a:schemeClr>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Customer-side solutions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75</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263352" y="2141201"/>
            <a:ext cx="3374964" cy="851002"/>
          </a:xfrm>
          <a:prstGeom prst="rect">
            <a:avLst/>
          </a:prstGeom>
        </p:spPr>
        <p:txBody>
          <a:bodyPr wrap="square">
            <a:spAutoFit/>
          </a:bodyPr>
          <a:lstStyle/>
          <a:p>
            <a:pPr algn="ctr">
              <a:lnSpc>
                <a:spcPct val="107000"/>
              </a:lnSpc>
              <a:spcAft>
                <a:spcPts val="800"/>
              </a:spcAft>
            </a:pPr>
            <a:r>
              <a:rPr lang="en-GB" sz="2400" b="1" dirty="0">
                <a:solidFill>
                  <a:schemeClr val="tx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Education on blockages</a:t>
            </a: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4269742" y="822414"/>
          <a:ext cx="7747332" cy="5413427"/>
        </p:xfrm>
        <a:graphic>
          <a:graphicData uri="http://schemas.openxmlformats.org/drawingml/2006/table">
            <a:tbl>
              <a:tblPr firstRow="1" bandRow="1">
                <a:tableStyleId>{74C1A8A3-306A-4EB7-A6B1-4F7E0EB9C5D6}</a:tableStyleId>
              </a:tblPr>
              <a:tblGrid>
                <a:gridCol w="1746947">
                  <a:extLst>
                    <a:ext uri="{9D8B030D-6E8A-4147-A177-3AD203B41FA5}">
                      <a16:colId xmlns:a16="http://schemas.microsoft.com/office/drawing/2014/main" val="3266729054"/>
                    </a:ext>
                  </a:extLst>
                </a:gridCol>
                <a:gridCol w="6000385">
                  <a:extLst>
                    <a:ext uri="{9D8B030D-6E8A-4147-A177-3AD203B41FA5}">
                      <a16:colId xmlns:a16="http://schemas.microsoft.com/office/drawing/2014/main" val="4284156723"/>
                    </a:ext>
                  </a:extLst>
                </a:gridCol>
              </a:tblGrid>
              <a:tr h="933206">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Providing education to customers on what causes blockages in the sewerage network - such as pouring fats, oils and greases down the kitchen sink or flushing wet wipes.</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688615">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a:effectLst/>
                          <a:latin typeface="Century Gothic" panose="020B0502020202020204" pitchFamily="34" charset="0"/>
                        </a:rPr>
                        <a:t>Everyone, as the risk of blockages is reduced.</a:t>
                      </a:r>
                      <a:endParaRPr lang="en-GB" sz="1600" b="0" i="0" u="none" strike="noStrike">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561249">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Reduces blockages in the sewerage network, reducing risk of sewer flooding.</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Will save time spent on dealing with blockages and will allow the system to function as it should.</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2230357">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kern="1200" dirty="0">
                          <a:solidFill>
                            <a:schemeClr val="dk1"/>
                          </a:solidFill>
                          <a:effectLst/>
                          <a:latin typeface="Century Gothic" panose="020B0502020202020204" pitchFamily="34" charset="0"/>
                          <a:ea typeface="+mn-ea"/>
                          <a:cs typeface="+mn-cs"/>
                        </a:rPr>
                        <a:t>The overall benefit in real terms may be low unless the message is received and continued to be actioned by a large proportion of the population.</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Likely to take a long time to change behaviours across huge number of customers.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Doesn't address challenge of increasing sewage flows and a sewage system that is unable to cope with this.</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4" name="Picture 3">
            <a:extLst>
              <a:ext uri="{FF2B5EF4-FFF2-40B4-BE49-F238E27FC236}">
                <a16:creationId xmlns:a16="http://schemas.microsoft.com/office/drawing/2014/main" id="{97D3162D-907D-4AB9-BF6D-52538C5F1E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445" y="3314817"/>
            <a:ext cx="3859323" cy="2182113"/>
          </a:xfrm>
          <a:prstGeom prst="rect">
            <a:avLst/>
          </a:prstGeom>
        </p:spPr>
      </p:pic>
      <p:sp>
        <p:nvSpPr>
          <p:cNvPr id="9" name="TextBox 8">
            <a:extLst>
              <a:ext uri="{FF2B5EF4-FFF2-40B4-BE49-F238E27FC236}">
                <a16:creationId xmlns:a16="http://schemas.microsoft.com/office/drawing/2014/main" id="{DD047505-1549-4020-8080-7D09C83603CE}"/>
              </a:ext>
            </a:extLst>
          </p:cNvPr>
          <p:cNvSpPr txBox="1"/>
          <p:nvPr/>
        </p:nvSpPr>
        <p:spPr>
          <a:xfrm>
            <a:off x="1271464" y="822414"/>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I</a:t>
            </a:r>
          </a:p>
        </p:txBody>
      </p:sp>
    </p:spTree>
    <p:extLst>
      <p:ext uri="{BB962C8B-B14F-4D97-AF65-F5344CB8AC3E}">
        <p14:creationId xmlns:p14="http://schemas.microsoft.com/office/powerpoint/2010/main" val="17537679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2"/>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Surface water treatment</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C9725-CDDF-4E1F-A5C1-71F9C95A39C6}" type="slidenum">
              <a:rPr kumimoji="0" lang="en-GB" sz="1200" b="1"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21314" y="1904394"/>
            <a:ext cx="3652428" cy="203652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F1AE27"/>
                </a:solidFill>
                <a:effectLst/>
                <a:uLnTx/>
                <a:uFillTx/>
                <a:latin typeface="Century Gothic" panose="020B0502020202020204" pitchFamily="34" charset="0"/>
                <a:ea typeface="Calibri" panose="020F0502020204030204" pitchFamily="34" charset="0"/>
                <a:cs typeface="Times New Roman" panose="02020603050405020304" pitchFamily="18" charset="0"/>
              </a:rPr>
              <a:t>Using roads as channels to move flooded sewage and surface water to uninhabited areas</a:t>
            </a: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779885" y="629072"/>
          <a:ext cx="8294846" cy="5901705"/>
        </p:xfrm>
        <a:graphic>
          <a:graphicData uri="http://schemas.openxmlformats.org/drawingml/2006/table">
            <a:tbl>
              <a:tblPr firstRow="1" bandRow="1">
                <a:tableStyleId>{74C1A8A3-306A-4EB7-A6B1-4F7E0EB9C5D6}</a:tableStyleId>
              </a:tblPr>
              <a:tblGrid>
                <a:gridCol w="1678523">
                  <a:extLst>
                    <a:ext uri="{9D8B030D-6E8A-4147-A177-3AD203B41FA5}">
                      <a16:colId xmlns:a16="http://schemas.microsoft.com/office/drawing/2014/main" val="3266729054"/>
                    </a:ext>
                  </a:extLst>
                </a:gridCol>
                <a:gridCol w="6616323">
                  <a:extLst>
                    <a:ext uri="{9D8B030D-6E8A-4147-A177-3AD203B41FA5}">
                      <a16:colId xmlns:a16="http://schemas.microsoft.com/office/drawing/2014/main" val="4284156723"/>
                    </a:ext>
                  </a:extLst>
                </a:gridCol>
              </a:tblGrid>
              <a:tr h="772496">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Adapting roads in towns and cities (e.g. by removing some dropped kerbs) to allow them to become channels for conveying floodwater at times of </a:t>
                      </a:r>
                      <a:r>
                        <a:rPr lang="en-GB" sz="1600" b="1" u="sng" strike="noStrike" dirty="0">
                          <a:solidFill>
                            <a:schemeClr val="bg1"/>
                          </a:solidFill>
                          <a:effectLst/>
                          <a:latin typeface="Century Gothic" panose="020B0502020202020204" pitchFamily="34" charset="0"/>
                        </a:rPr>
                        <a:t>extreme</a:t>
                      </a:r>
                      <a:r>
                        <a:rPr lang="en-GB" sz="1600" b="1" u="none" strike="noStrike" baseline="0" dirty="0">
                          <a:solidFill>
                            <a:schemeClr val="bg1"/>
                          </a:solidFill>
                          <a:effectLst/>
                          <a:latin typeface="Century Gothic" panose="020B0502020202020204" pitchFamily="34" charset="0"/>
                        </a:rPr>
                        <a:t> </a:t>
                      </a:r>
                      <a:r>
                        <a:rPr lang="en-GB" sz="1600" u="none" strike="noStrike" dirty="0">
                          <a:effectLst/>
                          <a:latin typeface="Century Gothic" panose="020B0502020202020204" pitchFamily="34" charset="0"/>
                        </a:rPr>
                        <a:t>heavy rainfall, moving the floodwater away from properties to uninhabited areas.</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537225">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People living in areas prone to flooding, as this diverts flow away from properties.</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338794">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Reduces risk of </a:t>
                      </a:r>
                      <a:r>
                        <a:rPr lang="en-GB" sz="1600" b="0" u="none" strike="noStrike" dirty="0">
                          <a:effectLst/>
                          <a:latin typeface="Century Gothic" panose="020B0502020202020204" pitchFamily="34" charset="0"/>
                        </a:rPr>
                        <a:t>surface</a:t>
                      </a:r>
                      <a:r>
                        <a:rPr lang="en-GB" sz="1600" b="0" u="none" strike="noStrike" baseline="0" dirty="0">
                          <a:effectLst/>
                          <a:latin typeface="Century Gothic" panose="020B0502020202020204" pitchFamily="34" charset="0"/>
                        </a:rPr>
                        <a:t> water and </a:t>
                      </a:r>
                      <a:r>
                        <a:rPr lang="en-GB" sz="1600" u="none" strike="noStrike" dirty="0">
                          <a:effectLst/>
                          <a:latin typeface="Century Gothic" panose="020B0502020202020204" pitchFamily="34" charset="0"/>
                        </a:rPr>
                        <a:t>sewer flooding to properties.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Relatively limited disruption annually – but major disruption during the storm</a:t>
                      </a:r>
                    </a:p>
                    <a:p>
                      <a:pPr marL="285750" indent="-285750" algn="l" fontAlgn="t">
                        <a:buFont typeface="Arial" panose="020B0604020202020204" pitchFamily="34" charset="0"/>
                        <a:buChar char="•"/>
                      </a:pPr>
                      <a:endParaRPr lang="en-GB" sz="1600" b="0" i="0" u="none" strike="noStrike" dirty="0">
                        <a:solidFill>
                          <a:schemeClr val="tx1"/>
                        </a:solidFill>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kern="1200" dirty="0">
                          <a:solidFill>
                            <a:schemeClr val="dk1"/>
                          </a:solidFill>
                          <a:effectLst/>
                          <a:latin typeface="Century Gothic" panose="020B0502020202020204" pitchFamily="34" charset="0"/>
                          <a:ea typeface="+mn-ea"/>
                          <a:cs typeface="+mn-cs"/>
                        </a:rPr>
                        <a:t>Natural management of flood water without intensive chemical treatment and creation of biodiversity </a:t>
                      </a:r>
                      <a:r>
                        <a:rPr lang="en-GB" sz="1600" b="0" u="none" strike="noStrike" kern="1200" dirty="0">
                          <a:solidFill>
                            <a:schemeClr val="dk1"/>
                          </a:solidFill>
                          <a:effectLst/>
                          <a:latin typeface="Century Gothic" panose="020B0502020202020204" pitchFamily="34" charset="0"/>
                          <a:ea typeface="+mn-ea"/>
                          <a:cs typeface="+mn-cs"/>
                        </a:rPr>
                        <a:t>along roadside </a:t>
                      </a:r>
                      <a:r>
                        <a:rPr lang="en-GB" sz="1600" u="none" strike="noStrike" kern="1200" dirty="0">
                          <a:solidFill>
                            <a:schemeClr val="dk1"/>
                          </a:solidFill>
                          <a:effectLst/>
                          <a:latin typeface="Century Gothic" panose="020B0502020202020204" pitchFamily="34" charset="0"/>
                          <a:ea typeface="+mn-ea"/>
                          <a:cs typeface="+mn-cs"/>
                        </a:rPr>
                        <a:t>channels </a:t>
                      </a:r>
                    </a:p>
                  </a:txBody>
                  <a:tcPr marL="0" marR="0" marT="0" marB="0" anchor="ctr"/>
                </a:tc>
                <a:extLst>
                  <a:ext uri="{0D108BD9-81ED-4DB2-BD59-A6C34878D82A}">
                    <a16:rowId xmlns:a16="http://schemas.microsoft.com/office/drawing/2014/main" val="621700379"/>
                  </a:ext>
                </a:extLst>
              </a:tr>
              <a:tr h="1912564">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kern="1200" dirty="0">
                          <a:solidFill>
                            <a:schemeClr val="dk1"/>
                          </a:solidFill>
                          <a:effectLst/>
                          <a:latin typeface="Century Gothic" panose="020B0502020202020204" pitchFamily="34" charset="0"/>
                          <a:ea typeface="+mn-ea"/>
                          <a:cs typeface="+mn-cs"/>
                        </a:rPr>
                        <a:t>Areas of land required to naturally clean and drain surface water. Reducing the land available for road widening and parking </a:t>
                      </a:r>
                    </a:p>
                    <a:p>
                      <a:pPr marL="0" indent="0" algn="l" fontAlgn="t">
                        <a:buFont typeface="Arial" panose="020B0604020202020204" pitchFamily="34" charset="0"/>
                        <a:buNone/>
                      </a:pPr>
                      <a:endParaRPr lang="en-GB" sz="1600" u="none" strike="noStrike" kern="1200" dirty="0">
                        <a:solidFill>
                          <a:schemeClr val="dk1"/>
                        </a:solidFill>
                        <a:effectLst/>
                        <a:latin typeface="Century Gothic" panose="020B0502020202020204" pitchFamily="34" charset="0"/>
                        <a:ea typeface="+mn-ea"/>
                        <a:cs typeface="+mn-cs"/>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Removal of dropped kerbs – disability groups and people with small children affected</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Public</a:t>
                      </a:r>
                      <a:r>
                        <a:rPr lang="en-GB" sz="1600" u="none" strike="noStrike" baseline="0" dirty="0">
                          <a:effectLst/>
                          <a:latin typeface="Century Gothic" panose="020B0502020202020204" pitchFamily="34" charset="0"/>
                        </a:rPr>
                        <a:t> Health risk to those who walk through the flood water’s as some sewerage will be in the flood water (due to spilling overflows and manholes).  Clean up required after the event to remove the effluent remnants such as toilet paper.  </a:t>
                      </a:r>
                      <a:endParaRPr lang="en-GB" sz="1600" u="none" strike="noStrike" dirty="0">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8194" name="Picture 2" descr="What would an entirely flood-proof city look like? | Cities | The ...">
            <a:extLst>
              <a:ext uri="{FF2B5EF4-FFF2-40B4-BE49-F238E27FC236}">
                <a16:creationId xmlns:a16="http://schemas.microsoft.com/office/drawing/2014/main" id="{F8E441BE-C2AC-4D28-9545-3404E370952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680" y="4339320"/>
            <a:ext cx="3652428" cy="21914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29598E7-3295-48A5-B600-C0D60613B16F}"/>
              </a:ext>
            </a:extLst>
          </p:cNvPr>
          <p:cNvSpPr txBox="1"/>
          <p:nvPr/>
        </p:nvSpPr>
        <p:spPr>
          <a:xfrm>
            <a:off x="1271464" y="822414"/>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2700">
                  <a:solidFill>
                    <a:srgbClr val="373545">
                      <a:lumMod val="75000"/>
                    </a:srgbClr>
                  </a:solidFill>
                  <a:prstDash val="solid"/>
                </a:ln>
                <a:pattFill prst="dkUpDiag">
                  <a:fgClr>
                    <a:srgbClr val="373545"/>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J</a:t>
            </a:r>
          </a:p>
        </p:txBody>
      </p:sp>
    </p:spTree>
    <p:extLst>
      <p:ext uri="{BB962C8B-B14F-4D97-AF65-F5344CB8AC3E}">
        <p14:creationId xmlns:p14="http://schemas.microsoft.com/office/powerpoint/2010/main" val="113204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2"/>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Surface water treatment</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C9725-CDDF-4E1F-A5C1-71F9C95A39C6}" type="slidenum">
              <a:rPr kumimoji="0" lang="en-GB" sz="1200" b="1"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21314" y="1904394"/>
            <a:ext cx="3652428" cy="243169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dirty="0">
                <a:ln>
                  <a:noFill/>
                </a:ln>
                <a:solidFill>
                  <a:srgbClr val="F1AE27"/>
                </a:solidFill>
                <a:effectLst/>
                <a:uLnTx/>
                <a:uFillTx/>
                <a:latin typeface="Century Gothic" panose="020B0502020202020204" pitchFamily="34" charset="0"/>
                <a:ea typeface="Calibri" panose="020F0502020204030204" pitchFamily="34" charset="0"/>
                <a:cs typeface="Times New Roman" panose="02020603050405020304" pitchFamily="18" charset="0"/>
              </a:rPr>
              <a:t>Using roads as channels to move flood water to uninhabited areas after the foul water has been separated</a:t>
            </a: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875840" y="718458"/>
          <a:ext cx="8198891" cy="5951117"/>
        </p:xfrm>
        <a:graphic>
          <a:graphicData uri="http://schemas.openxmlformats.org/drawingml/2006/table">
            <a:tbl>
              <a:tblPr firstRow="1" bandRow="1">
                <a:tableStyleId>{74C1A8A3-306A-4EB7-A6B1-4F7E0EB9C5D6}</a:tableStyleId>
              </a:tblPr>
              <a:tblGrid>
                <a:gridCol w="1684156">
                  <a:extLst>
                    <a:ext uri="{9D8B030D-6E8A-4147-A177-3AD203B41FA5}">
                      <a16:colId xmlns:a16="http://schemas.microsoft.com/office/drawing/2014/main" val="3266729054"/>
                    </a:ext>
                  </a:extLst>
                </a:gridCol>
                <a:gridCol w="6514735">
                  <a:extLst>
                    <a:ext uri="{9D8B030D-6E8A-4147-A177-3AD203B41FA5}">
                      <a16:colId xmlns:a16="http://schemas.microsoft.com/office/drawing/2014/main" val="4284156723"/>
                    </a:ext>
                  </a:extLst>
                </a:gridCol>
              </a:tblGrid>
              <a:tr h="1267070">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Adapting roads in towns and cities (e.g. by removing some dropped kerbs) to allow them to become channels for conveying floodwater at times of</a:t>
                      </a:r>
                      <a:r>
                        <a:rPr lang="en-GB" sz="1600" u="none" strike="noStrike" dirty="0">
                          <a:solidFill>
                            <a:srgbClr val="FF0000"/>
                          </a:solidFill>
                          <a:effectLst/>
                          <a:latin typeface="Century Gothic" panose="020B0502020202020204" pitchFamily="34" charset="0"/>
                        </a:rPr>
                        <a:t> </a:t>
                      </a:r>
                      <a:r>
                        <a:rPr lang="en-GB" sz="1600" b="1" u="sng" strike="noStrike" dirty="0">
                          <a:solidFill>
                            <a:schemeClr val="bg1"/>
                          </a:solidFill>
                          <a:effectLst/>
                          <a:latin typeface="Century Gothic" panose="020B0502020202020204" pitchFamily="34" charset="0"/>
                        </a:rPr>
                        <a:t>extreme</a:t>
                      </a:r>
                      <a:r>
                        <a:rPr lang="en-GB" sz="1600" u="none" strike="noStrike" dirty="0">
                          <a:solidFill>
                            <a:srgbClr val="FF0000"/>
                          </a:solidFill>
                          <a:effectLst/>
                          <a:latin typeface="Century Gothic" panose="020B0502020202020204" pitchFamily="34" charset="0"/>
                        </a:rPr>
                        <a:t> </a:t>
                      </a:r>
                      <a:r>
                        <a:rPr lang="en-GB" sz="1600" u="none" strike="noStrike" dirty="0">
                          <a:effectLst/>
                          <a:latin typeface="Century Gothic" panose="020B0502020202020204" pitchFamily="34" charset="0"/>
                        </a:rPr>
                        <a:t>heavy rainfall, moving the floodwater away from properties to uninhabited areas</a:t>
                      </a:r>
                      <a:r>
                        <a:rPr lang="en-GB" sz="1600" u="none" strike="noStrike" baseline="0" dirty="0">
                          <a:effectLst/>
                          <a:latin typeface="Century Gothic" panose="020B0502020202020204" pitchFamily="34" charset="0"/>
                        </a:rPr>
                        <a:t> after sewerage has been separated from the surface water piped network.</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763459">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People living in areas prone to flooding, as this diverts flow away from properties.</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773898">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Reduces risk of </a:t>
                      </a:r>
                      <a:r>
                        <a:rPr lang="en-GB" sz="1600" b="0" u="none" strike="noStrike" dirty="0">
                          <a:effectLst/>
                          <a:latin typeface="Century Gothic" panose="020B0502020202020204" pitchFamily="34" charset="0"/>
                        </a:rPr>
                        <a:t>surface</a:t>
                      </a:r>
                      <a:r>
                        <a:rPr lang="en-GB" sz="1600" b="0" u="none" strike="noStrike" baseline="0" dirty="0">
                          <a:effectLst/>
                          <a:latin typeface="Century Gothic" panose="020B0502020202020204" pitchFamily="34" charset="0"/>
                        </a:rPr>
                        <a:t> water and </a:t>
                      </a:r>
                      <a:r>
                        <a:rPr lang="en-GB" sz="1600" u="none" strike="noStrike" dirty="0">
                          <a:effectLst/>
                          <a:latin typeface="Century Gothic" panose="020B0502020202020204" pitchFamily="34" charset="0"/>
                        </a:rPr>
                        <a:t>sewer flooding to properties.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Relatively limited disruption annually – but major disruption during the storm</a:t>
                      </a:r>
                    </a:p>
                    <a:p>
                      <a:pPr marL="0" indent="0" algn="l" fontAlgn="t">
                        <a:buFont typeface="Arial" panose="020B0604020202020204" pitchFamily="34" charset="0"/>
                        <a:buNone/>
                      </a:pPr>
                      <a:endParaRPr lang="en-GB" sz="1600" b="0" i="0" u="none" strike="noStrike" dirty="0">
                        <a:solidFill>
                          <a:schemeClr val="tx1"/>
                        </a:solidFill>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kern="1200" dirty="0">
                          <a:solidFill>
                            <a:schemeClr val="dk1"/>
                          </a:solidFill>
                          <a:effectLst/>
                          <a:latin typeface="Century Gothic" panose="020B0502020202020204" pitchFamily="34" charset="0"/>
                          <a:ea typeface="+mn-ea"/>
                          <a:cs typeface="+mn-cs"/>
                        </a:rPr>
                        <a:t>Natural management of flood water without intensive chemical treatment and creation of biodiversity along roadside channels </a:t>
                      </a:r>
                    </a:p>
                  </a:txBody>
                  <a:tcPr marL="0" marR="0" marT="0" marB="0" anchor="ctr"/>
                </a:tc>
                <a:extLst>
                  <a:ext uri="{0D108BD9-81ED-4DB2-BD59-A6C34878D82A}">
                    <a16:rowId xmlns:a16="http://schemas.microsoft.com/office/drawing/2014/main" val="621700379"/>
                  </a:ext>
                </a:extLst>
              </a:tr>
              <a:tr h="1773898">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a:effectLst/>
                          <a:latin typeface="Century Gothic" panose="020B0502020202020204" pitchFamily="34" charset="0"/>
                        </a:rPr>
                        <a:t>Removal of dropped kerbs – disability groups and people with small children affected</a:t>
                      </a:r>
                    </a:p>
                    <a:p>
                      <a:pPr marL="285750" indent="-285750" algn="l" fontAlgn="t">
                        <a:buFont typeface="Arial" panose="020B0604020202020204" pitchFamily="34" charset="0"/>
                        <a:buChar char="•"/>
                      </a:pPr>
                      <a:endParaRPr lang="en-GB" sz="1600" u="none" strike="noStrike" kern="1200" dirty="0">
                        <a:solidFill>
                          <a:schemeClr val="dk1"/>
                        </a:solidFill>
                        <a:effectLst/>
                        <a:latin typeface="Century Gothic" panose="020B0502020202020204" pitchFamily="34" charset="0"/>
                        <a:ea typeface="+mn-ea"/>
                        <a:cs typeface="+mn-cs"/>
                      </a:endParaRPr>
                    </a:p>
                    <a:p>
                      <a:pPr marL="285750" indent="-285750" algn="l" fontAlgn="t">
                        <a:buFont typeface="Arial" panose="020B0604020202020204" pitchFamily="34" charset="0"/>
                        <a:buChar char="•"/>
                      </a:pPr>
                      <a:r>
                        <a:rPr lang="en-GB" sz="1600" u="none" strike="noStrike" kern="1200" dirty="0">
                          <a:solidFill>
                            <a:schemeClr val="dk1"/>
                          </a:solidFill>
                          <a:effectLst/>
                          <a:latin typeface="Century Gothic" panose="020B0502020202020204" pitchFamily="34" charset="0"/>
                          <a:ea typeface="+mn-ea"/>
                          <a:cs typeface="+mn-cs"/>
                        </a:rPr>
                        <a:t>Areas of land required to naturally clean and drain surface water. Reducing the land available for road widening and parking</a:t>
                      </a:r>
                    </a:p>
                  </a:txBody>
                  <a:tcPr marL="0" marR="0" marT="0" marB="0" anchor="ctr"/>
                </a:tc>
                <a:extLst>
                  <a:ext uri="{0D108BD9-81ED-4DB2-BD59-A6C34878D82A}">
                    <a16:rowId xmlns:a16="http://schemas.microsoft.com/office/drawing/2014/main" val="2874658194"/>
                  </a:ext>
                </a:extLst>
              </a:tr>
            </a:tbl>
          </a:graphicData>
        </a:graphic>
      </p:graphicFrame>
      <p:pic>
        <p:nvPicPr>
          <p:cNvPr id="8194" name="Picture 2" descr="What would an entirely flood-proof city look like? | Cities | The ...">
            <a:extLst>
              <a:ext uri="{FF2B5EF4-FFF2-40B4-BE49-F238E27FC236}">
                <a16:creationId xmlns:a16="http://schemas.microsoft.com/office/drawing/2014/main" id="{F8E441BE-C2AC-4D28-9545-3404E370952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680" y="4339320"/>
            <a:ext cx="3652428" cy="21914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29598E7-3295-48A5-B600-C0D60613B16F}"/>
              </a:ext>
            </a:extLst>
          </p:cNvPr>
          <p:cNvSpPr txBox="1"/>
          <p:nvPr/>
        </p:nvSpPr>
        <p:spPr>
          <a:xfrm>
            <a:off x="1271464" y="822414"/>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w="12700">
                  <a:solidFill>
                    <a:srgbClr val="373545">
                      <a:lumMod val="75000"/>
                    </a:srgbClr>
                  </a:solidFill>
                  <a:prstDash val="solid"/>
                </a:ln>
                <a:pattFill prst="dkUpDiag">
                  <a:fgClr>
                    <a:srgbClr val="373545"/>
                  </a:fgClr>
                  <a:bgClr>
                    <a:srgbClr val="373545">
                      <a:lumMod val="20000"/>
                      <a:lumOff val="80000"/>
                    </a:srgbClr>
                  </a:bgClr>
                </a:pattFill>
                <a:effectLst>
                  <a:outerShdw dist="38100" dir="2640000" algn="bl" rotWithShape="0">
                    <a:srgbClr val="373545">
                      <a:lumMod val="75000"/>
                    </a:srgbClr>
                  </a:outerShdw>
                </a:effectLst>
                <a:uLnTx/>
                <a:uFillTx/>
                <a:latin typeface="Century Gothic" panose="020B0502020202020204" pitchFamily="34" charset="0"/>
                <a:ea typeface="+mn-ea"/>
                <a:cs typeface="+mn-cs"/>
              </a:rPr>
              <a:t>O</a:t>
            </a:r>
          </a:p>
        </p:txBody>
      </p:sp>
    </p:spTree>
    <p:extLst>
      <p:ext uri="{BB962C8B-B14F-4D97-AF65-F5344CB8AC3E}">
        <p14:creationId xmlns:p14="http://schemas.microsoft.com/office/powerpoint/2010/main" val="34877452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FC74CA-E1ED-4A56-9BF2-CCC791276C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013" y="3180267"/>
            <a:ext cx="1584176" cy="2391866"/>
          </a:xfrm>
          <a:prstGeom prst="rect">
            <a:avLst/>
          </a:prstGeom>
        </p:spPr>
      </p:pic>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tx2">
              <a:lumMod val="60000"/>
              <a:lumOff val="40000"/>
            </a:schemeClr>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Customer-side solutions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78</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335360" y="1916832"/>
            <a:ext cx="3024336" cy="1246175"/>
          </a:xfrm>
          <a:prstGeom prst="rect">
            <a:avLst/>
          </a:prstGeom>
        </p:spPr>
        <p:txBody>
          <a:bodyPr wrap="square">
            <a:spAutoFit/>
          </a:bodyPr>
          <a:lstStyle/>
          <a:p>
            <a:pPr algn="ctr">
              <a:lnSpc>
                <a:spcPct val="107000"/>
              </a:lnSpc>
              <a:spcAft>
                <a:spcPts val="800"/>
              </a:spcAft>
            </a:pPr>
            <a:r>
              <a:rPr lang="en-GB" sz="2400" b="1" dirty="0">
                <a:solidFill>
                  <a:schemeClr val="tx2">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Customer incentives to change behaviour</a:t>
            </a: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431704" y="825455"/>
          <a:ext cx="8558963" cy="5803883"/>
        </p:xfrm>
        <a:graphic>
          <a:graphicData uri="http://schemas.openxmlformats.org/drawingml/2006/table">
            <a:tbl>
              <a:tblPr firstRow="1" bandRow="1">
                <a:tableStyleId>{74C1A8A3-306A-4EB7-A6B1-4F7E0EB9C5D6}</a:tableStyleId>
              </a:tblPr>
              <a:tblGrid>
                <a:gridCol w="1746378">
                  <a:extLst>
                    <a:ext uri="{9D8B030D-6E8A-4147-A177-3AD203B41FA5}">
                      <a16:colId xmlns:a16="http://schemas.microsoft.com/office/drawing/2014/main" val="3266729054"/>
                    </a:ext>
                  </a:extLst>
                </a:gridCol>
                <a:gridCol w="6812585">
                  <a:extLst>
                    <a:ext uri="{9D8B030D-6E8A-4147-A177-3AD203B41FA5}">
                      <a16:colId xmlns:a16="http://schemas.microsoft.com/office/drawing/2014/main" val="4284156723"/>
                    </a:ext>
                  </a:extLst>
                </a:gridCol>
              </a:tblGrid>
              <a:tr h="927083">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1600" u="none" strike="noStrike" dirty="0">
                          <a:effectLst/>
                          <a:latin typeface="Century Gothic" panose="020B0502020202020204" pitchFamily="34" charset="0"/>
                        </a:rPr>
                        <a:t>Offering cash (or money off bills) to customers who reduce their wastewater output - </a:t>
                      </a:r>
                      <a:r>
                        <a:rPr lang="en-GB" sz="1800" b="1" kern="1200" dirty="0">
                          <a:solidFill>
                            <a:schemeClr val="lt1"/>
                          </a:solidFill>
                          <a:effectLst/>
                          <a:latin typeface="+mn-lt"/>
                          <a:ea typeface="+mn-ea"/>
                          <a:cs typeface="+mn-cs"/>
                        </a:rPr>
                        <a:t>for example by changing behaviour of grey water use separating roof run-off from foul."</a:t>
                      </a:r>
                    </a:p>
                  </a:txBody>
                  <a:tcPr marL="0" marR="0" marT="0" marB="0" anchor="ctr"/>
                </a:tc>
                <a:extLst>
                  <a:ext uri="{0D108BD9-81ED-4DB2-BD59-A6C34878D82A}">
                    <a16:rowId xmlns:a16="http://schemas.microsoft.com/office/drawing/2014/main" val="3440477622"/>
                  </a:ext>
                </a:extLst>
              </a:tr>
              <a:tr h="1158853">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Customers who change their behaviour, who may gain financially.</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People living in areas where pipes are at risk of becoming overloaded, who are less likely to fall victim to sewer flooding.</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622395">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Reduces pressure on sewerage network, reducing risk of sewer flooding.</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Reduces pressure on the water supply system as less water is being used (because flushing loo / having a shower less often).</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Environmentally friendly – means that we can use rainwater and that it does not automatically get treated without being used.</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1620260">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The overall impact is low unless lots of customers do this.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Likely to take a long time to change systems across huge number of customers.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Customers who change behaviour could still be affected by flows from other areas.</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sp>
        <p:nvSpPr>
          <p:cNvPr id="10" name="TextBox 9">
            <a:extLst>
              <a:ext uri="{FF2B5EF4-FFF2-40B4-BE49-F238E27FC236}">
                <a16:creationId xmlns:a16="http://schemas.microsoft.com/office/drawing/2014/main" id="{35555D66-6CD6-4FF1-8F03-C86C4C29F879}"/>
              </a:ext>
            </a:extLst>
          </p:cNvPr>
          <p:cNvSpPr txBox="1"/>
          <p:nvPr/>
        </p:nvSpPr>
        <p:spPr>
          <a:xfrm>
            <a:off x="1271464" y="822414"/>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K</a:t>
            </a:r>
          </a:p>
        </p:txBody>
      </p:sp>
      <p:pic>
        <p:nvPicPr>
          <p:cNvPr id="6" name="Picture 5">
            <a:extLst>
              <a:ext uri="{FF2B5EF4-FFF2-40B4-BE49-F238E27FC236}">
                <a16:creationId xmlns:a16="http://schemas.microsoft.com/office/drawing/2014/main" id="{9123D2CC-9FE6-4F7A-B743-BB454FAE9E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6247" y="4814175"/>
            <a:ext cx="2248641" cy="1688170"/>
          </a:xfrm>
          <a:prstGeom prst="rect">
            <a:avLst/>
          </a:prstGeom>
        </p:spPr>
      </p:pic>
    </p:spTree>
    <p:extLst>
      <p:ext uri="{BB962C8B-B14F-4D97-AF65-F5344CB8AC3E}">
        <p14:creationId xmlns:p14="http://schemas.microsoft.com/office/powerpoint/2010/main" val="36452807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6">
              <a:lumMod val="60000"/>
              <a:lumOff val="40000"/>
            </a:schemeClr>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Wastewater treatment</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79</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370287" y="1904283"/>
            <a:ext cx="2954481" cy="1642309"/>
          </a:xfrm>
          <a:prstGeom prst="rect">
            <a:avLst/>
          </a:prstGeom>
        </p:spPr>
        <p:txBody>
          <a:bodyPr wrap="square">
            <a:spAutoFit/>
          </a:bodyPr>
          <a:lstStyle/>
          <a:p>
            <a:pPr algn="ctr">
              <a:lnSpc>
                <a:spcPct val="107000"/>
              </a:lnSpc>
              <a:spcAft>
                <a:spcPts val="800"/>
              </a:spcAft>
            </a:pPr>
            <a:r>
              <a:rPr lang="en-GB" sz="2400" b="1"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rPr>
              <a:t>Incentivising trade customers to install pre-treatment</a:t>
            </a:r>
            <a:endParaRPr lang="en-GB" sz="2400" dirty="0">
              <a:solidFill>
                <a:schemeClr val="accent6">
                  <a:lumMod val="60000"/>
                  <a:lumOff val="40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4119260" y="980728"/>
          <a:ext cx="7809388" cy="5328591"/>
        </p:xfrm>
        <a:graphic>
          <a:graphicData uri="http://schemas.openxmlformats.org/drawingml/2006/table">
            <a:tbl>
              <a:tblPr firstRow="1" bandRow="1">
                <a:tableStyleId>{74C1A8A3-306A-4EB7-A6B1-4F7E0EB9C5D6}</a:tableStyleId>
              </a:tblPr>
              <a:tblGrid>
                <a:gridCol w="1678198">
                  <a:extLst>
                    <a:ext uri="{9D8B030D-6E8A-4147-A177-3AD203B41FA5}">
                      <a16:colId xmlns:a16="http://schemas.microsoft.com/office/drawing/2014/main" val="3266729054"/>
                    </a:ext>
                  </a:extLst>
                </a:gridCol>
                <a:gridCol w="6131190">
                  <a:extLst>
                    <a:ext uri="{9D8B030D-6E8A-4147-A177-3AD203B41FA5}">
                      <a16:colId xmlns:a16="http://schemas.microsoft.com/office/drawing/2014/main" val="4284156723"/>
                    </a:ext>
                  </a:extLst>
                </a:gridCol>
              </a:tblGrid>
              <a:tr h="1344262">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79375" indent="0" algn="l" fontAlgn="t">
                        <a:buFont typeface="Arial" panose="020B0604020202020204" pitchFamily="34" charset="0"/>
                        <a:buNone/>
                      </a:pPr>
                      <a:r>
                        <a:rPr lang="en-GB" sz="1600" u="none" strike="noStrike" dirty="0">
                          <a:effectLst/>
                          <a:latin typeface="Century Gothic" panose="020B0502020202020204" pitchFamily="34" charset="0"/>
                        </a:rPr>
                        <a:t>Persuading companies in specific industries (such as manufacturing and farming) not to discharge waste materials directly into the sewer network and install their own treatment works.</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1344262">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365125" indent="-285750" algn="l" fontAlgn="t">
                        <a:buFont typeface="Arial" panose="020B0604020202020204" pitchFamily="34" charset="0"/>
                        <a:buChar char="•"/>
                      </a:pPr>
                      <a:r>
                        <a:rPr lang="en-GB" sz="1600" u="none" strike="noStrike" dirty="0">
                          <a:effectLst/>
                          <a:latin typeface="Century Gothic" panose="020B0502020202020204" pitchFamily="34" charset="0"/>
                        </a:rPr>
                        <a:t>Companies in affected industries, who could potentially receive money for changing their behaviour.</a:t>
                      </a:r>
                    </a:p>
                    <a:p>
                      <a:pPr marL="365125"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365125" indent="-285750" algn="l" fontAlgn="t">
                        <a:buFont typeface="Arial" panose="020B0604020202020204" pitchFamily="34" charset="0"/>
                        <a:buChar char="•"/>
                      </a:pPr>
                      <a:r>
                        <a:rPr lang="en-GB" sz="1600" u="none" strike="noStrike" dirty="0">
                          <a:effectLst/>
                          <a:latin typeface="Century Gothic" panose="020B0502020202020204" pitchFamily="34" charset="0"/>
                        </a:rPr>
                        <a:t>Everyone, as these measures reduce pressure on sewage treatment works.</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026952">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365125" indent="-285750" algn="l" fontAlgn="t">
                        <a:buFont typeface="Arial" panose="020B0604020202020204" pitchFamily="34" charset="0"/>
                        <a:buChar char="•"/>
                      </a:pPr>
                      <a:r>
                        <a:rPr lang="en-GB" sz="1600" u="none" strike="noStrike" dirty="0">
                          <a:effectLst/>
                          <a:latin typeface="Century Gothic" panose="020B0502020202020204" pitchFamily="34" charset="0"/>
                        </a:rPr>
                        <a:t>Reduces pressure on sewerage network.</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1613115">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365125" indent="-285750" algn="l" fontAlgn="t">
                        <a:buFont typeface="Arial" panose="020B0604020202020204" pitchFamily="34" charset="0"/>
                        <a:buChar char="•"/>
                      </a:pPr>
                      <a:r>
                        <a:rPr lang="en-GB" sz="1600" u="none" strike="noStrike" dirty="0">
                          <a:effectLst/>
                          <a:latin typeface="Century Gothic" panose="020B0502020202020204" pitchFamily="34" charset="0"/>
                        </a:rPr>
                        <a:t>Potentially unfair to reward some companies for behaviour that others might do already as part of their ethics/responsibility.</a:t>
                      </a:r>
                    </a:p>
                    <a:p>
                      <a:pPr marL="365125"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365125" indent="-285750" algn="l" fontAlgn="t">
                        <a:buFont typeface="Arial" panose="020B0604020202020204" pitchFamily="34" charset="0"/>
                        <a:buChar char="•"/>
                      </a:pPr>
                      <a:r>
                        <a:rPr lang="en-GB" sz="1600" u="none" strike="noStrike" dirty="0">
                          <a:effectLst/>
                          <a:latin typeface="Century Gothic" panose="020B0502020202020204" pitchFamily="34" charset="0"/>
                        </a:rPr>
                        <a:t>Could potentially mean significant ongoing costs for the trade customer, despite the incentive.</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5122" name="Picture 2" descr="Dirty business: The livestock farms polluting the UK — The Bureau ...">
            <a:extLst>
              <a:ext uri="{FF2B5EF4-FFF2-40B4-BE49-F238E27FC236}">
                <a16:creationId xmlns:a16="http://schemas.microsoft.com/office/drawing/2014/main" id="{F289AC66-6BAA-469D-AAB9-7F4A67C5E0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287" y="3789040"/>
            <a:ext cx="2954481" cy="19620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613DB35-C4E0-478B-85E2-AF718CABD032}"/>
              </a:ext>
            </a:extLst>
          </p:cNvPr>
          <p:cNvSpPr txBox="1"/>
          <p:nvPr/>
        </p:nvSpPr>
        <p:spPr>
          <a:xfrm>
            <a:off x="1271464" y="822414"/>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L</a:t>
            </a:r>
          </a:p>
        </p:txBody>
      </p:sp>
    </p:spTree>
    <p:extLst>
      <p:ext uri="{BB962C8B-B14F-4D97-AF65-F5344CB8AC3E}">
        <p14:creationId xmlns:p14="http://schemas.microsoft.com/office/powerpoint/2010/main" val="326089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GB" sz="2400" b="1" i="0" dirty="0">
                <a:solidFill>
                  <a:prstClr val="white"/>
                </a:solidFill>
                <a:latin typeface="Century Gothic" panose="020B0502020202020204" pitchFamily="34" charset="0"/>
              </a:rPr>
              <a:t>Brief and objectives</a:t>
            </a: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8</a:t>
            </a:fld>
            <a:endParaRPr lang="en-GB" b="1" dirty="0">
              <a:solidFill>
                <a:schemeClr val="bg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1048BA43-4035-49CF-A3C1-B26F2336C0D5}"/>
              </a:ext>
            </a:extLst>
          </p:cNvPr>
          <p:cNvSpPr/>
          <p:nvPr/>
        </p:nvSpPr>
        <p:spPr>
          <a:xfrm>
            <a:off x="6960097" y="1196752"/>
            <a:ext cx="4539239" cy="1464231"/>
          </a:xfrm>
          <a:prstGeom prst="roundRect">
            <a:avLst/>
          </a:prstGeom>
          <a:solidFill>
            <a:schemeClr val="accent1"/>
          </a:solidFill>
        </p:spPr>
        <p:txBody>
          <a:bodyPr wrap="square" rtlCol="0" anchor="ctr">
            <a:spAutoFit/>
          </a:bodyPr>
          <a:lstStyle/>
          <a:p>
            <a:pPr algn="ctr"/>
            <a:r>
              <a:rPr lang="en-GB" sz="1600" b="1" dirty="0">
                <a:solidFill>
                  <a:srgbClr val="FFFFFF"/>
                </a:solidFill>
                <a:latin typeface="Century Gothic" panose="020B0502020202020204" pitchFamily="34" charset="0"/>
              </a:rPr>
              <a:t>Customer awareness and understanding of drainage and wastewater</a:t>
            </a:r>
          </a:p>
          <a:p>
            <a:pPr algn="ctr"/>
            <a:endParaRPr lang="en-GB" sz="1600" b="1" dirty="0">
              <a:solidFill>
                <a:srgbClr val="FFFFFF"/>
              </a:solidFill>
              <a:latin typeface="Century Gothic" panose="020B0502020202020204" pitchFamily="34" charset="0"/>
            </a:endParaRPr>
          </a:p>
          <a:p>
            <a:pPr algn="ctr"/>
            <a:r>
              <a:rPr lang="en-GB" sz="1600" i="1" dirty="0">
                <a:solidFill>
                  <a:schemeClr val="bg1"/>
                </a:solidFill>
                <a:latin typeface="Century Gothic" panose="020B0502020202020204" pitchFamily="34" charset="0"/>
              </a:rPr>
              <a:t>What do customers know about drainage and wastewater services?</a:t>
            </a:r>
          </a:p>
        </p:txBody>
      </p:sp>
      <p:sp>
        <p:nvSpPr>
          <p:cNvPr id="7" name="Rectangle: Rounded Corners 6">
            <a:extLst>
              <a:ext uri="{FF2B5EF4-FFF2-40B4-BE49-F238E27FC236}">
                <a16:creationId xmlns:a16="http://schemas.microsoft.com/office/drawing/2014/main" id="{CB223B30-6E55-4154-9A4B-AA365A031A68}"/>
              </a:ext>
            </a:extLst>
          </p:cNvPr>
          <p:cNvSpPr/>
          <p:nvPr/>
        </p:nvSpPr>
        <p:spPr>
          <a:xfrm>
            <a:off x="6960096" y="2894083"/>
            <a:ext cx="4539239" cy="1464231"/>
          </a:xfrm>
          <a:prstGeom prst="roundRect">
            <a:avLst/>
          </a:prstGeom>
          <a:solidFill>
            <a:schemeClr val="accent1">
              <a:lumMod val="75000"/>
            </a:schemeClr>
          </a:solidFill>
        </p:spPr>
        <p:txBody>
          <a:bodyPr wrap="square" rtlCol="0" anchor="ctr">
            <a:spAutoFit/>
          </a:bodyPr>
          <a:lstStyle/>
          <a:p>
            <a:pPr algn="ctr"/>
            <a:r>
              <a:rPr lang="en-GB" sz="1600" b="1" dirty="0">
                <a:solidFill>
                  <a:srgbClr val="FFFFFF"/>
                </a:solidFill>
                <a:latin typeface="Century Gothic" panose="020B0502020202020204" pitchFamily="34" charset="0"/>
              </a:rPr>
              <a:t>Customer expectations of their drainage and wastewater service</a:t>
            </a:r>
          </a:p>
          <a:p>
            <a:pPr algn="ctr"/>
            <a:endParaRPr lang="en-GB" sz="1600" b="1" dirty="0">
              <a:solidFill>
                <a:srgbClr val="FFFFFF"/>
              </a:solidFill>
              <a:latin typeface="Century Gothic" panose="020B0502020202020204" pitchFamily="34" charset="0"/>
            </a:endParaRPr>
          </a:p>
          <a:p>
            <a:pPr algn="ctr"/>
            <a:r>
              <a:rPr lang="en-GB" sz="1600" i="1" dirty="0">
                <a:solidFill>
                  <a:srgbClr val="FFFFFF"/>
                </a:solidFill>
                <a:latin typeface="Century Gothic" panose="020B0502020202020204" pitchFamily="34" charset="0"/>
              </a:rPr>
              <a:t>What level of service do customers want in terms of drainage and wastewater?</a:t>
            </a:r>
          </a:p>
        </p:txBody>
      </p:sp>
      <p:sp>
        <p:nvSpPr>
          <p:cNvPr id="8" name="Rectangle: Rounded Corners 7">
            <a:extLst>
              <a:ext uri="{FF2B5EF4-FFF2-40B4-BE49-F238E27FC236}">
                <a16:creationId xmlns:a16="http://schemas.microsoft.com/office/drawing/2014/main" id="{3E695841-7F8A-4EB0-A27F-4786D6E879E0}"/>
              </a:ext>
            </a:extLst>
          </p:cNvPr>
          <p:cNvSpPr/>
          <p:nvPr/>
        </p:nvSpPr>
        <p:spPr>
          <a:xfrm>
            <a:off x="6960097" y="4591415"/>
            <a:ext cx="4539238" cy="1736646"/>
          </a:xfrm>
          <a:prstGeom prst="roundRect">
            <a:avLst/>
          </a:prstGeom>
          <a:solidFill>
            <a:schemeClr val="accent1">
              <a:lumMod val="50000"/>
            </a:schemeClr>
          </a:solidFill>
        </p:spPr>
        <p:txBody>
          <a:bodyPr wrap="square" lIns="0" rIns="0" rtlCol="0" anchor="ctr">
            <a:spAutoFit/>
          </a:bodyPr>
          <a:lstStyle/>
          <a:p>
            <a:pPr algn="ctr"/>
            <a:r>
              <a:rPr lang="en-GB" sz="1600" b="1" dirty="0">
                <a:solidFill>
                  <a:srgbClr val="FFFFFF"/>
                </a:solidFill>
                <a:latin typeface="Century Gothic" panose="020B0502020202020204" pitchFamily="34" charset="0"/>
              </a:rPr>
              <a:t>Customer views on DCWW’s 25-year plan for drainage and wastewater</a:t>
            </a:r>
          </a:p>
          <a:p>
            <a:pPr algn="ctr"/>
            <a:endParaRPr lang="en-GB" sz="1600" b="1" dirty="0">
              <a:solidFill>
                <a:srgbClr val="FFFFFF"/>
              </a:solidFill>
              <a:latin typeface="Century Gothic" panose="020B0502020202020204" pitchFamily="34" charset="0"/>
            </a:endParaRPr>
          </a:p>
          <a:p>
            <a:pPr algn="ctr"/>
            <a:r>
              <a:rPr lang="en-US" sz="1600" i="1" dirty="0">
                <a:solidFill>
                  <a:srgbClr val="FFFFFF"/>
                </a:solidFill>
                <a:latin typeface="Century Gothic" panose="020B0502020202020204" pitchFamily="34" charset="0"/>
              </a:rPr>
              <a:t>What options available to DCWW in terms of drainage &amp; wastewater management do customers want DCWW to </a:t>
            </a:r>
            <a:r>
              <a:rPr lang="en-US" sz="1600" i="1" dirty="0" err="1">
                <a:solidFill>
                  <a:srgbClr val="FFFFFF"/>
                </a:solidFill>
                <a:latin typeface="Century Gothic" panose="020B0502020202020204" pitchFamily="34" charset="0"/>
              </a:rPr>
              <a:t>prioritise</a:t>
            </a:r>
            <a:r>
              <a:rPr lang="en-US" sz="1600" i="1" dirty="0">
                <a:solidFill>
                  <a:srgbClr val="FFFFFF"/>
                </a:solidFill>
                <a:latin typeface="Century Gothic" panose="020B0502020202020204" pitchFamily="34" charset="0"/>
              </a:rPr>
              <a:t>?</a:t>
            </a:r>
            <a:endParaRPr lang="en-GB" sz="1600" i="1" dirty="0">
              <a:solidFill>
                <a:srgbClr val="FFFFFF"/>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6EB4CBBD-7613-4A64-BCDD-A7550E66F6CB}"/>
              </a:ext>
            </a:extLst>
          </p:cNvPr>
          <p:cNvSpPr/>
          <p:nvPr/>
        </p:nvSpPr>
        <p:spPr>
          <a:xfrm>
            <a:off x="119336" y="692696"/>
            <a:ext cx="5112569" cy="442674"/>
          </a:xfrm>
          <a:prstGeom prst="roundRect">
            <a:avLst/>
          </a:prstGeom>
          <a:solidFill>
            <a:schemeClr val="bg1">
              <a:lumMod val="85000"/>
            </a:schemeClr>
          </a:solidFill>
        </p:spPr>
        <p:txBody>
          <a:bodyPr wrap="square" rtlCol="0" anchor="ctr">
            <a:spAutoFit/>
          </a:bodyPr>
          <a:lstStyle/>
          <a:p>
            <a:pPr algn="ctr"/>
            <a:r>
              <a:rPr lang="en-GB" sz="2000" b="1" dirty="0">
                <a:latin typeface="Century Gothic" panose="020B0502020202020204" pitchFamily="34" charset="0"/>
              </a:rPr>
              <a:t>Background</a:t>
            </a:r>
            <a:endParaRPr lang="en-GB" sz="2000" dirty="0">
              <a:latin typeface="Century Gothic" panose="020B0502020202020204" pitchFamily="34" charset="0"/>
            </a:endParaRPr>
          </a:p>
        </p:txBody>
      </p:sp>
      <p:sp>
        <p:nvSpPr>
          <p:cNvPr id="15" name="TextBox 14">
            <a:extLst>
              <a:ext uri="{FF2B5EF4-FFF2-40B4-BE49-F238E27FC236}">
                <a16:creationId xmlns:a16="http://schemas.microsoft.com/office/drawing/2014/main" id="{2A57B29D-0B02-4103-B8CB-E7EB2AF1FEF5}"/>
              </a:ext>
            </a:extLst>
          </p:cNvPr>
          <p:cNvSpPr txBox="1"/>
          <p:nvPr/>
        </p:nvSpPr>
        <p:spPr>
          <a:xfrm>
            <a:off x="335285" y="1371722"/>
            <a:ext cx="4896620" cy="338054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600" dirty="0">
                <a:effectLst/>
                <a:latin typeface="Century Gothic" panose="020B0502020202020204" pitchFamily="34" charset="0"/>
                <a:ea typeface="Calibri" panose="020F0502020204030204" pitchFamily="34" charset="0"/>
                <a:cs typeface="Arial" panose="020B0604020202020204" pitchFamily="34" charset="0"/>
              </a:rPr>
              <a:t>In line with Ofwat guidance, DCWW is currently developing a plan outlining its approach to managing drainage and wastewater for the next 25 years.</a:t>
            </a:r>
          </a:p>
          <a:p>
            <a:pPr marL="285750" indent="-285750">
              <a:lnSpc>
                <a:spcPct val="107000"/>
              </a:lnSpc>
              <a:spcAft>
                <a:spcPts val="800"/>
              </a:spcAft>
              <a:buFont typeface="Arial" panose="020B0604020202020204" pitchFamily="34" charset="0"/>
              <a:buChar char="•"/>
            </a:pPr>
            <a:endParaRPr lang="en-GB" sz="1600" dirty="0">
              <a:effectLst/>
              <a:latin typeface="Century Gothic" panose="020B0502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600" dirty="0">
                <a:effectLst/>
                <a:latin typeface="Century Gothic" panose="020B0502020202020204" pitchFamily="34" charset="0"/>
                <a:ea typeface="Calibri" panose="020F0502020204030204" pitchFamily="34" charset="0"/>
                <a:cs typeface="Arial" panose="020B0604020202020204" pitchFamily="34" charset="0"/>
              </a:rPr>
              <a:t>DCWW is committed to bringing the voice of the </a:t>
            </a:r>
            <a:r>
              <a:rPr lang="en-GB" sz="1600" dirty="0">
                <a:latin typeface="Century Gothic" panose="020B0502020202020204" pitchFamily="34" charset="0"/>
                <a:cs typeface="Arial" panose="020B0604020202020204" pitchFamily="34" charset="0"/>
              </a:rPr>
              <a:t>customer into the heart of its business. </a:t>
            </a:r>
          </a:p>
          <a:p>
            <a:pPr marL="285750" indent="-285750">
              <a:lnSpc>
                <a:spcPct val="107000"/>
              </a:lnSpc>
              <a:spcAft>
                <a:spcPts val="800"/>
              </a:spcAft>
              <a:buFont typeface="Arial" panose="020B0604020202020204" pitchFamily="34" charset="0"/>
              <a:buChar char="•"/>
            </a:pPr>
            <a:endParaRPr lang="en-GB" sz="1600" dirty="0">
              <a:latin typeface="Century Gothic" panose="020B0502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600" dirty="0">
                <a:latin typeface="Century Gothic" panose="020B0502020202020204" pitchFamily="34" charset="0"/>
                <a:cs typeface="Arial" panose="020B0604020202020204" pitchFamily="34" charset="0"/>
              </a:rPr>
              <a:t>DCWW therefore wants to gain early customer input into its plans, to shape the DWMP’s development.</a:t>
            </a:r>
          </a:p>
        </p:txBody>
      </p:sp>
      <p:sp>
        <p:nvSpPr>
          <p:cNvPr id="9" name="Oval 8">
            <a:extLst>
              <a:ext uri="{FF2B5EF4-FFF2-40B4-BE49-F238E27FC236}">
                <a16:creationId xmlns:a16="http://schemas.microsoft.com/office/drawing/2014/main" id="{AA0DBEE7-6CAB-4513-BF60-05B603AA71BA}"/>
              </a:ext>
            </a:extLst>
          </p:cNvPr>
          <p:cNvSpPr>
            <a:spLocks noChangeAspect="1"/>
          </p:cNvSpPr>
          <p:nvPr/>
        </p:nvSpPr>
        <p:spPr>
          <a:xfrm>
            <a:off x="6384032" y="1613867"/>
            <a:ext cx="629927" cy="630000"/>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1</a:t>
            </a:r>
          </a:p>
        </p:txBody>
      </p:sp>
      <p:sp>
        <p:nvSpPr>
          <p:cNvPr id="10" name="Oval 9">
            <a:extLst>
              <a:ext uri="{FF2B5EF4-FFF2-40B4-BE49-F238E27FC236}">
                <a16:creationId xmlns:a16="http://schemas.microsoft.com/office/drawing/2014/main" id="{A083067D-06CA-407B-8CBA-B96AB0F7D19E}"/>
              </a:ext>
            </a:extLst>
          </p:cNvPr>
          <p:cNvSpPr>
            <a:spLocks noChangeAspect="1"/>
          </p:cNvSpPr>
          <p:nvPr/>
        </p:nvSpPr>
        <p:spPr>
          <a:xfrm>
            <a:off x="6384032" y="3311199"/>
            <a:ext cx="629927" cy="630000"/>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2</a:t>
            </a:r>
          </a:p>
        </p:txBody>
      </p:sp>
      <p:sp>
        <p:nvSpPr>
          <p:cNvPr id="12" name="Oval 11">
            <a:extLst>
              <a:ext uri="{FF2B5EF4-FFF2-40B4-BE49-F238E27FC236}">
                <a16:creationId xmlns:a16="http://schemas.microsoft.com/office/drawing/2014/main" id="{4B065D8B-0B14-42B4-8D90-D2AA376B48BB}"/>
              </a:ext>
            </a:extLst>
          </p:cNvPr>
          <p:cNvSpPr>
            <a:spLocks noChangeAspect="1"/>
          </p:cNvSpPr>
          <p:nvPr/>
        </p:nvSpPr>
        <p:spPr>
          <a:xfrm>
            <a:off x="6384032" y="5144738"/>
            <a:ext cx="629927" cy="630000"/>
          </a:xfrm>
          <a:prstGeom prst="ellipse">
            <a:avLst/>
          </a:prstGeom>
          <a:solidFill>
            <a:schemeClr val="bg1">
              <a:lumMod val="85000"/>
            </a:schemeClr>
          </a:solidFill>
        </p:spPr>
        <p:txBody>
          <a:bodyPr wrap="square" rtlCol="0" anchor="ctr">
            <a:noAutofit/>
          </a:bodyPr>
          <a:lstStyle/>
          <a:p>
            <a:pPr algn="ctr"/>
            <a:r>
              <a:rPr lang="en-GB" sz="1600" b="1" dirty="0">
                <a:latin typeface="Century Gothic" panose="020B0502020202020204" pitchFamily="34" charset="0"/>
              </a:rPr>
              <a:t>3</a:t>
            </a:r>
          </a:p>
        </p:txBody>
      </p:sp>
      <p:pic>
        <p:nvPicPr>
          <p:cNvPr id="13" name="Picture 12">
            <a:extLst>
              <a:ext uri="{FF2B5EF4-FFF2-40B4-BE49-F238E27FC236}">
                <a16:creationId xmlns:a16="http://schemas.microsoft.com/office/drawing/2014/main" id="{DCA2DA98-4B4B-4DE6-933E-83DA404DA2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14" name="Rectangle: Rounded Corners 13">
            <a:extLst>
              <a:ext uri="{FF2B5EF4-FFF2-40B4-BE49-F238E27FC236}">
                <a16:creationId xmlns:a16="http://schemas.microsoft.com/office/drawing/2014/main" id="{CA88E8AC-EC1A-4022-B492-D6FB0FC6DA83}"/>
              </a:ext>
            </a:extLst>
          </p:cNvPr>
          <p:cNvSpPr/>
          <p:nvPr/>
        </p:nvSpPr>
        <p:spPr>
          <a:xfrm>
            <a:off x="6386767" y="692696"/>
            <a:ext cx="5112569" cy="442674"/>
          </a:xfrm>
          <a:prstGeom prst="roundRect">
            <a:avLst/>
          </a:prstGeom>
          <a:solidFill>
            <a:schemeClr val="bg1">
              <a:lumMod val="85000"/>
            </a:schemeClr>
          </a:solidFill>
        </p:spPr>
        <p:txBody>
          <a:bodyPr wrap="square" rtlCol="0" anchor="ctr">
            <a:spAutoFit/>
          </a:bodyPr>
          <a:lstStyle/>
          <a:p>
            <a:pPr algn="ctr"/>
            <a:r>
              <a:rPr lang="en-GB" sz="2000" b="1" dirty="0">
                <a:latin typeface="Century Gothic" panose="020B0502020202020204" pitchFamily="34" charset="0"/>
              </a:rPr>
              <a:t>Objectives</a:t>
            </a:r>
            <a:endParaRPr lang="en-GB" sz="2000" dirty="0">
              <a:latin typeface="Century Gothic" panose="020B0502020202020204" pitchFamily="34" charset="0"/>
            </a:endParaRPr>
          </a:p>
        </p:txBody>
      </p:sp>
    </p:spTree>
    <p:extLst>
      <p:ext uri="{BB962C8B-B14F-4D97-AF65-F5344CB8AC3E}">
        <p14:creationId xmlns:p14="http://schemas.microsoft.com/office/powerpoint/2010/main" val="25426698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2"/>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Surface water treatment</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80</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4483" y="1713085"/>
            <a:ext cx="3287688" cy="1642309"/>
          </a:xfrm>
          <a:prstGeom prst="rect">
            <a:avLst/>
          </a:prstGeom>
        </p:spPr>
        <p:txBody>
          <a:bodyPr wrap="square">
            <a:spAutoFit/>
          </a:bodyPr>
          <a:lstStyle/>
          <a:p>
            <a:pPr algn="ctr">
              <a:lnSpc>
                <a:spcPct val="107000"/>
              </a:lnSpc>
              <a:spcAft>
                <a:spcPts val="800"/>
              </a:spcAft>
            </a:pPr>
            <a:r>
              <a:rPr lang="en-GB" sz="24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Creating more permeable places for rainwater to soak into the ground</a:t>
            </a:r>
            <a:endParaRPr lang="en-GB" sz="2400"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323556" y="780515"/>
          <a:ext cx="8461076" cy="5619582"/>
        </p:xfrm>
        <a:graphic>
          <a:graphicData uri="http://schemas.openxmlformats.org/drawingml/2006/table">
            <a:tbl>
              <a:tblPr firstRow="1" bandRow="1">
                <a:tableStyleId>{74C1A8A3-306A-4EB7-A6B1-4F7E0EB9C5D6}</a:tableStyleId>
              </a:tblPr>
              <a:tblGrid>
                <a:gridCol w="1764332">
                  <a:extLst>
                    <a:ext uri="{9D8B030D-6E8A-4147-A177-3AD203B41FA5}">
                      <a16:colId xmlns:a16="http://schemas.microsoft.com/office/drawing/2014/main" val="3266729054"/>
                    </a:ext>
                  </a:extLst>
                </a:gridCol>
                <a:gridCol w="6696744">
                  <a:extLst>
                    <a:ext uri="{9D8B030D-6E8A-4147-A177-3AD203B41FA5}">
                      <a16:colId xmlns:a16="http://schemas.microsoft.com/office/drawing/2014/main" val="4284156723"/>
                    </a:ext>
                  </a:extLst>
                </a:gridCol>
              </a:tblGrid>
              <a:tr h="989559">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Replacing some roads / footpaths / concreted areas / brownfield sites with materials that allow water to drain away into the ground slowly - rather than rushing straight into sewers via drains.</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1472303">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Everyone, as whole system is under less pressure (and less water needs to be treated, which is cheaper and more environmentally friendly).</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People living in areas near the schemes, as they may have access to new spaces as a result (e.g. playgrounds and parks).</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996999">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600" u="none" strike="noStrike" dirty="0">
                          <a:effectLst/>
                          <a:latin typeface="Century Gothic" panose="020B0502020202020204" pitchFamily="34" charset="0"/>
                        </a:rPr>
                        <a:t>Reduces pressure on sewerage system.</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Creates new open spaces (e.g. playgrounds / parks replacing brownfield sites) as well as delivering sewage solution.</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Can bring biodiversity benefits – as new spaces can be planted with flowers / trees.</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Effective at removing pollutants from road runoff by using ground as natural filter.</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719320">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Not always suitable, especially if groundwater is high (e.g. in base of valleys) or soil drainage is not very good.</a:t>
                      </a:r>
                      <a:endParaRPr lang="en-GB" sz="1600" b="0" i="0" u="none" strike="noStrike" dirty="0">
                        <a:solidFill>
                          <a:schemeClr val="tx1"/>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7170" name="Picture 2" descr="Sustainable Drainage Systems (SuDS) for Wildlife | The Wildlife ...">
            <a:extLst>
              <a:ext uri="{FF2B5EF4-FFF2-40B4-BE49-F238E27FC236}">
                <a16:creationId xmlns:a16="http://schemas.microsoft.com/office/drawing/2014/main" id="{C42DF286-6D4E-401A-BC83-7D3FBA1B56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093" y="5024273"/>
            <a:ext cx="2088232" cy="156617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ermeable Paving Aids in Sustainable Portland Landscaping">
            <a:extLst>
              <a:ext uri="{FF2B5EF4-FFF2-40B4-BE49-F238E27FC236}">
                <a16:creationId xmlns:a16="http://schemas.microsoft.com/office/drawing/2014/main" id="{27C039F8-1F2C-4A3E-9184-FA9AAF92C9C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5245" y="3402707"/>
            <a:ext cx="2088233" cy="15269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A81A2E4-4716-429C-9AF1-10BD5A0001D5}"/>
              </a:ext>
            </a:extLst>
          </p:cNvPr>
          <p:cNvSpPr txBox="1"/>
          <p:nvPr/>
        </p:nvSpPr>
        <p:spPr>
          <a:xfrm>
            <a:off x="1063297" y="631105"/>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M</a:t>
            </a:r>
          </a:p>
        </p:txBody>
      </p:sp>
    </p:spTree>
    <p:extLst>
      <p:ext uri="{BB962C8B-B14F-4D97-AF65-F5344CB8AC3E}">
        <p14:creationId xmlns:p14="http://schemas.microsoft.com/office/powerpoint/2010/main" val="12916658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rgbClr val="00B0F0"/>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Managing sewer systems</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81</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163197" y="1850999"/>
            <a:ext cx="3465899" cy="2037481"/>
          </a:xfrm>
          <a:prstGeom prst="rect">
            <a:avLst/>
          </a:prstGeom>
        </p:spPr>
        <p:txBody>
          <a:bodyPr wrap="square">
            <a:spAutoFit/>
          </a:bodyPr>
          <a:lstStyle/>
          <a:p>
            <a:pPr algn="ctr">
              <a:lnSpc>
                <a:spcPct val="107000"/>
              </a:lnSpc>
              <a:spcAft>
                <a:spcPts val="800"/>
              </a:spcAft>
            </a:pPr>
            <a:r>
              <a:rPr lang="en-GB" sz="2400" b="1" dirty="0">
                <a:solidFill>
                  <a:srgbClr val="00B0F0"/>
                </a:solidFill>
                <a:latin typeface="Century Gothic" panose="020B0502020202020204" pitchFamily="34" charset="0"/>
                <a:ea typeface="Calibri" panose="020F0502020204030204" pitchFamily="34" charset="0"/>
                <a:cs typeface="Times New Roman" panose="02020603050405020304" pitchFamily="18" charset="0"/>
              </a:rPr>
              <a:t>Separating sewer pipes so that foul water and rainwater can be carried in separate pipes</a:t>
            </a:r>
            <a:endParaRPr lang="en-GB" sz="2400" dirty="0">
              <a:solidFill>
                <a:srgbClr val="00B0F0"/>
              </a:solidFill>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9C4E6F80-B5E5-457C-A157-0ADCD5FE2B42}"/>
              </a:ext>
            </a:extLst>
          </p:cNvPr>
          <p:cNvGraphicFramePr>
            <a:graphicFrameLocks noGrp="1"/>
          </p:cNvGraphicFramePr>
          <p:nvPr/>
        </p:nvGraphicFramePr>
        <p:xfrm>
          <a:off x="3791745" y="715519"/>
          <a:ext cx="8064895" cy="5666984"/>
        </p:xfrm>
        <a:graphic>
          <a:graphicData uri="http://schemas.openxmlformats.org/drawingml/2006/table">
            <a:tbl>
              <a:tblPr firstRow="1" bandRow="1">
                <a:tableStyleId>{74C1A8A3-306A-4EB7-A6B1-4F7E0EB9C5D6}</a:tableStyleId>
              </a:tblPr>
              <a:tblGrid>
                <a:gridCol w="1656183">
                  <a:extLst>
                    <a:ext uri="{9D8B030D-6E8A-4147-A177-3AD203B41FA5}">
                      <a16:colId xmlns:a16="http://schemas.microsoft.com/office/drawing/2014/main" val="3266729054"/>
                    </a:ext>
                  </a:extLst>
                </a:gridCol>
                <a:gridCol w="6408712">
                  <a:extLst>
                    <a:ext uri="{9D8B030D-6E8A-4147-A177-3AD203B41FA5}">
                      <a16:colId xmlns:a16="http://schemas.microsoft.com/office/drawing/2014/main" val="4284156723"/>
                    </a:ext>
                  </a:extLst>
                </a:gridCol>
              </a:tblGrid>
              <a:tr h="769583">
                <a:tc>
                  <a:txBody>
                    <a:bodyPr/>
                    <a:lstStyle/>
                    <a:p>
                      <a:pPr marL="144000" algn="l" fontAlgn="ctr"/>
                      <a:r>
                        <a:rPr lang="en-GB" sz="1600" u="none" strike="noStrike" dirty="0">
                          <a:effectLst/>
                          <a:latin typeface="Century Gothic" panose="020B0502020202020204" pitchFamily="34" charset="0"/>
                        </a:rPr>
                        <a:t>What is this/what does it involve?</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0" indent="0" algn="l" fontAlgn="t">
                        <a:buFont typeface="Arial" panose="020B0604020202020204" pitchFamily="34" charset="0"/>
                        <a:buNone/>
                      </a:pPr>
                      <a:r>
                        <a:rPr lang="en-GB" sz="1600" u="none" strike="noStrike" dirty="0">
                          <a:effectLst/>
                          <a:latin typeface="Century Gothic" panose="020B0502020202020204" pitchFamily="34" charset="0"/>
                        </a:rPr>
                        <a:t>Installing separate pipe systems (or untangling existing pipe systems) across the network.</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0477622"/>
                  </a:ext>
                </a:extLst>
              </a:tr>
              <a:tr h="1468313">
                <a:tc>
                  <a:txBody>
                    <a:bodyPr/>
                    <a:lstStyle/>
                    <a:p>
                      <a:pPr marL="144000" algn="l" fontAlgn="ctr"/>
                      <a:r>
                        <a:rPr lang="en-GB" sz="1600" u="none" strike="noStrike" dirty="0">
                          <a:effectLst/>
                          <a:latin typeface="Century Gothic" panose="020B0502020202020204" pitchFamily="34" charset="0"/>
                        </a:rPr>
                        <a:t>Who benefits?</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Everyone, as it reduces the cost of treating wastewater (we will not need to treat the rainwater).</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The environment, as we will not waste energy treating rainwater that has not been used.</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703261259"/>
                  </a:ext>
                </a:extLst>
              </a:tr>
              <a:tr h="1478368">
                <a:tc>
                  <a:txBody>
                    <a:bodyPr/>
                    <a:lstStyle/>
                    <a:p>
                      <a:pPr marL="144000" algn="l" fontAlgn="ctr"/>
                      <a:r>
                        <a:rPr lang="en-GB" sz="1600" u="none" strike="noStrike" dirty="0">
                          <a:effectLst/>
                          <a:latin typeface="Century Gothic" panose="020B0502020202020204" pitchFamily="34" charset="0"/>
                        </a:rPr>
                        <a:t>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Environmentally friendly - means that we can use rainwater and that it does not automatically get treated without having been used.</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Prevents the wastewater treatment works having to treat large volumes of relatively clean storm water.</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621700379"/>
                  </a:ext>
                </a:extLst>
              </a:tr>
              <a:tr h="1468313">
                <a:tc>
                  <a:txBody>
                    <a:bodyPr/>
                    <a:lstStyle/>
                    <a:p>
                      <a:pPr marL="144000" algn="l" fontAlgn="ctr"/>
                      <a:r>
                        <a:rPr lang="en-GB" sz="1600" u="none" strike="noStrike" dirty="0">
                          <a:effectLst/>
                          <a:latin typeface="Century Gothic" panose="020B0502020202020204" pitchFamily="34" charset="0"/>
                        </a:rPr>
                        <a:t>Disadvantages of solution</a:t>
                      </a:r>
                      <a:endParaRPr lang="en-GB" sz="1600" b="1" i="0" u="none" strike="noStrike" dirty="0">
                        <a:solidFill>
                          <a:srgbClr val="000000"/>
                        </a:solidFill>
                        <a:effectLst/>
                        <a:latin typeface="Century Gothic" panose="020B0502020202020204" pitchFamily="34" charset="0"/>
                      </a:endParaRPr>
                    </a:p>
                  </a:txBody>
                  <a:tcPr marL="9525" marR="9525" marT="9525" marB="0" anchor="ctr"/>
                </a:tc>
                <a:tc>
                  <a:txBody>
                    <a:bodyPr/>
                    <a:lstStyle/>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Disruption to everyday life in the short term as will involve digging up lots of roads.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Potentially also difficult in the short-term, due to challenge of installing new pipes and disentangling old pipes. </a:t>
                      </a:r>
                    </a:p>
                    <a:p>
                      <a:pPr marL="285750" indent="-285750" algn="l" fontAlgn="t">
                        <a:buFont typeface="Arial" panose="020B0604020202020204" pitchFamily="34" charset="0"/>
                        <a:buChar char="•"/>
                      </a:pPr>
                      <a:endParaRPr lang="en-GB" sz="1600" u="none" strike="noStrike" dirty="0">
                        <a:effectLst/>
                        <a:latin typeface="Century Gothic" panose="020B0502020202020204" pitchFamily="34" charset="0"/>
                      </a:endParaRPr>
                    </a:p>
                    <a:p>
                      <a:pPr marL="285750" indent="-285750" algn="l" fontAlgn="t">
                        <a:buFont typeface="Arial" panose="020B0604020202020204" pitchFamily="34" charset="0"/>
                        <a:buChar char="•"/>
                      </a:pPr>
                      <a:r>
                        <a:rPr lang="en-GB" sz="1600" u="none" strike="noStrike" dirty="0">
                          <a:effectLst/>
                          <a:latin typeface="Century Gothic" panose="020B0502020202020204" pitchFamily="34" charset="0"/>
                        </a:rPr>
                        <a:t>People might pour chemicals into rainwater-only drains causing pollution.</a:t>
                      </a:r>
                      <a:endParaRPr lang="en-GB"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874658194"/>
                  </a:ext>
                </a:extLst>
              </a:tr>
            </a:tbl>
          </a:graphicData>
        </a:graphic>
      </p:graphicFrame>
      <p:pic>
        <p:nvPicPr>
          <p:cNvPr id="2050" name="Picture 2" descr="Foul Water Drainage | Surface Water Drainage | What Is Meant By ...">
            <a:extLst>
              <a:ext uri="{FF2B5EF4-FFF2-40B4-BE49-F238E27FC236}">
                <a16:creationId xmlns:a16="http://schemas.microsoft.com/office/drawing/2014/main" id="{AC08B9F5-6D98-4C9B-A9DC-BBEF534224C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360" y="4077072"/>
            <a:ext cx="3131087" cy="18713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16C30E5-3B8B-4B50-AC26-31289510E4A6}"/>
              </a:ext>
            </a:extLst>
          </p:cNvPr>
          <p:cNvSpPr txBox="1"/>
          <p:nvPr/>
        </p:nvSpPr>
        <p:spPr>
          <a:xfrm>
            <a:off x="1320082" y="674723"/>
            <a:ext cx="1152128" cy="1081980"/>
          </a:xfrm>
          <a:prstGeom prst="ellipse">
            <a:avLst/>
          </a:prstGeom>
          <a:solidFill>
            <a:schemeClr val="bg1">
              <a:lumMod val="85000"/>
            </a:schemeClr>
          </a:solidFill>
          <a:ln w="57150">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N</a:t>
            </a:r>
          </a:p>
        </p:txBody>
      </p:sp>
    </p:spTree>
    <p:extLst>
      <p:ext uri="{BB962C8B-B14F-4D97-AF65-F5344CB8AC3E}">
        <p14:creationId xmlns:p14="http://schemas.microsoft.com/office/powerpoint/2010/main" val="40728453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0" y="0"/>
            <a:ext cx="12192000" cy="6858000"/>
          </a:xfrm>
          <a:prstGeom prst="rect">
            <a:avLst/>
          </a:prstGeom>
          <a:solidFill>
            <a:schemeClr val="tx1"/>
          </a:solidFill>
          <a:ln w="9525">
            <a:noFill/>
            <a:round/>
            <a:headEnd/>
            <a:tailEnd/>
          </a:ln>
        </p:spPr>
        <p:txBody>
          <a:bodyPr/>
          <a:lstStyle/>
          <a:p>
            <a:pPr algn="ctr">
              <a:defRPr/>
            </a:pPr>
            <a:endParaRPr lang="en-GB" sz="1400" b="1" dirty="0">
              <a:solidFill>
                <a:prstClr val="black">
                  <a:lumMod val="65000"/>
                  <a:lumOff val="35000"/>
                </a:prstClr>
              </a:solidFill>
              <a:latin typeface="Calibri"/>
            </a:endParaRPr>
          </a:p>
        </p:txBody>
      </p:sp>
      <p:pic>
        <p:nvPicPr>
          <p:cNvPr id="43" name="Picture 2" descr="File:The Earth seen from Apollo 17.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75520" y="1988840"/>
            <a:ext cx="3141848" cy="314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10">
            <a:extLst>
              <a:ext uri="{FF2B5EF4-FFF2-40B4-BE49-F238E27FC236}">
                <a16:creationId xmlns:a16="http://schemas.microsoft.com/office/drawing/2014/main" id="{8C4F1B92-52DD-4B26-9F50-1C63718C4869}"/>
              </a:ext>
            </a:extLst>
          </p:cNvPr>
          <p:cNvSpPr>
            <a:spLocks noChangeArrowheads="1"/>
          </p:cNvSpPr>
          <p:nvPr/>
        </p:nvSpPr>
        <p:spPr bwMode="auto">
          <a:xfrm>
            <a:off x="6600056" y="5867554"/>
            <a:ext cx="2880320" cy="505854"/>
          </a:xfrm>
          <a:prstGeom prst="rect">
            <a:avLst/>
          </a:prstGeom>
          <a:no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r>
              <a:rPr lang="en-US" altLang="en-US" sz="2400" b="1" i="0" dirty="0">
                <a:solidFill>
                  <a:prstClr val="white"/>
                </a:solidFill>
                <a:latin typeface="Century Gothic" panose="020B0502020202020204" pitchFamily="34" charset="0"/>
              </a:rPr>
              <a:t>Blue Marble Research Ltd</a:t>
            </a:r>
            <a:endParaRPr lang="en-US" altLang="en-US" b="1" i="0" dirty="0">
              <a:solidFill>
                <a:prstClr val="white"/>
              </a:solidFill>
              <a:latin typeface="Century Gothic" panose="020B0502020202020204" pitchFamily="34" charset="0"/>
            </a:endParaRPr>
          </a:p>
          <a:p>
            <a:pPr>
              <a:defRPr/>
            </a:pPr>
            <a:r>
              <a:rPr lang="en-US" altLang="en-US" b="1" i="0" dirty="0">
                <a:solidFill>
                  <a:prstClr val="white"/>
                </a:solidFill>
                <a:latin typeface="Century Gothic" panose="020B0502020202020204" pitchFamily="34" charset="0"/>
                <a:hlinkClick r:id="rId5"/>
              </a:rPr>
              <a:t>www.bluemarbleresearch.co.uk</a:t>
            </a:r>
            <a:endParaRPr lang="en-US" altLang="en-US" b="1" i="0" dirty="0">
              <a:solidFill>
                <a:prstClr val="white"/>
              </a:solidFill>
              <a:latin typeface="Century Gothic" panose="020B0502020202020204" pitchFamily="34" charset="0"/>
            </a:endParaRPr>
          </a:p>
          <a:p>
            <a:pPr>
              <a:defRPr/>
            </a:pPr>
            <a:r>
              <a:rPr lang="en-US" altLang="en-US" b="1" i="0" dirty="0">
                <a:solidFill>
                  <a:prstClr val="white"/>
                </a:solidFill>
                <a:latin typeface="Century Gothic" panose="020B0502020202020204" pitchFamily="34" charset="0"/>
              </a:rPr>
              <a:t>01761 239329</a:t>
            </a:r>
          </a:p>
          <a:p>
            <a:pPr>
              <a:defRPr/>
            </a:pPr>
            <a:endParaRPr lang="en-US" altLang="en-US" sz="2800" b="1" i="0" dirty="0">
              <a:solidFill>
                <a:prstClr val="white"/>
              </a:solidFill>
              <a:latin typeface="Century Gothic" panose="020B0502020202020204" pitchFamily="34" charset="0"/>
            </a:endParaRPr>
          </a:p>
        </p:txBody>
      </p:sp>
      <p:sp>
        <p:nvSpPr>
          <p:cNvPr id="5" name="AutoShape 10">
            <a:extLst>
              <a:ext uri="{FF2B5EF4-FFF2-40B4-BE49-F238E27FC236}">
                <a16:creationId xmlns:a16="http://schemas.microsoft.com/office/drawing/2014/main" id="{A781D952-8BDB-44ED-9080-F3A4F7A74D07}"/>
              </a:ext>
            </a:extLst>
          </p:cNvPr>
          <p:cNvSpPr>
            <a:spLocks noChangeArrowheads="1"/>
          </p:cNvSpPr>
          <p:nvPr/>
        </p:nvSpPr>
        <p:spPr bwMode="auto">
          <a:xfrm>
            <a:off x="6600056" y="4221088"/>
            <a:ext cx="2880320" cy="505854"/>
          </a:xfrm>
          <a:prstGeom prst="rect">
            <a:avLst/>
          </a:prstGeom>
          <a:no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r>
              <a:rPr lang="en-US" altLang="en-US" sz="2400" b="1" i="0" dirty="0">
                <a:solidFill>
                  <a:prstClr val="white"/>
                </a:solidFill>
                <a:latin typeface="Century Gothic" panose="020B0502020202020204" pitchFamily="34" charset="0"/>
              </a:rPr>
              <a:t>Authors: </a:t>
            </a:r>
          </a:p>
          <a:p>
            <a:pPr>
              <a:defRPr/>
            </a:pPr>
            <a:r>
              <a:rPr lang="en-US" altLang="en-US" sz="2400" b="1" i="0" dirty="0">
                <a:solidFill>
                  <a:prstClr val="white"/>
                </a:solidFill>
                <a:latin typeface="Century Gothic" panose="020B0502020202020204" pitchFamily="34" charset="0"/>
              </a:rPr>
              <a:t>Emma Partridge and Tom Clarkson</a:t>
            </a:r>
          </a:p>
          <a:p>
            <a:pPr>
              <a:defRPr/>
            </a:pPr>
            <a:r>
              <a:rPr lang="en-US" altLang="en-US" b="1" i="0" dirty="0">
                <a:solidFill>
                  <a:prstClr val="white"/>
                </a:solidFill>
                <a:latin typeface="Century Gothic" panose="020B0502020202020204" pitchFamily="34" charset="0"/>
                <a:hlinkClick r:id="rId6"/>
              </a:rPr>
              <a:t>emma@bluemarbleresearch.co.uk</a:t>
            </a:r>
            <a:endParaRPr lang="en-US" altLang="en-US" b="1" i="0" dirty="0">
              <a:solidFill>
                <a:prstClr val="white"/>
              </a:solidFill>
              <a:latin typeface="Century Gothic" panose="020B0502020202020204" pitchFamily="34" charset="0"/>
            </a:endParaRPr>
          </a:p>
          <a:p>
            <a:pPr>
              <a:defRPr/>
            </a:pPr>
            <a:r>
              <a:rPr lang="en-US" altLang="en-US" b="1" i="0" dirty="0">
                <a:solidFill>
                  <a:prstClr val="white"/>
                </a:solidFill>
                <a:latin typeface="Century Gothic" panose="020B0502020202020204" pitchFamily="34" charset="0"/>
                <a:hlinkClick r:id="rId7"/>
              </a:rPr>
              <a:t>tom@bluemarbleresearch.co.uk</a:t>
            </a:r>
            <a:r>
              <a:rPr lang="en-US" altLang="en-US" b="1" i="0" dirty="0">
                <a:solidFill>
                  <a:prstClr val="white"/>
                </a:solidFill>
                <a:latin typeface="Century Gothic" panose="020B0502020202020204" pitchFamily="34" charset="0"/>
              </a:rPr>
              <a:t> </a:t>
            </a:r>
            <a:endParaRPr lang="en-US" altLang="en-US" sz="2000" b="1" i="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56958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a:extLst>
              <a:ext uri="{FF2B5EF4-FFF2-40B4-BE49-F238E27FC236}">
                <a16:creationId xmlns:a16="http://schemas.microsoft.com/office/drawing/2014/main" id="{FC0E1B58-F484-44FD-9D50-91FB382F1950}"/>
              </a:ext>
            </a:extLst>
          </p:cNvPr>
          <p:cNvSpPr>
            <a:spLocks noChangeArrowheads="1"/>
          </p:cNvSpPr>
          <p:nvPr/>
        </p:nvSpPr>
        <p:spPr bwMode="auto">
          <a:xfrm>
            <a:off x="1" y="-101"/>
            <a:ext cx="12192000" cy="505854"/>
          </a:xfrm>
          <a:prstGeom prst="rect">
            <a:avLst/>
          </a:prstGeom>
          <a:solidFill>
            <a:schemeClr val="accent5"/>
          </a:solid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spcBef>
                <a:spcPct val="0"/>
              </a:spcBef>
              <a:defRPr/>
            </a:pPr>
            <a:r>
              <a:rPr lang="en-US" sz="2400" b="1" i="0" dirty="0">
                <a:solidFill>
                  <a:prstClr val="white"/>
                </a:solidFill>
                <a:latin typeface="Century Gothic" panose="020B0502020202020204" pitchFamily="34" charset="0"/>
              </a:rPr>
              <a:t>The impact of Covid-19</a:t>
            </a:r>
            <a:endParaRPr lang="en-GB" sz="2400" b="1" i="0" dirty="0">
              <a:solidFill>
                <a:prstClr val="white"/>
              </a:solidFill>
              <a:latin typeface="Century Gothic" panose="020B0502020202020204" pitchFamily="34" charset="0"/>
            </a:endParaRPr>
          </a:p>
        </p:txBody>
      </p:sp>
      <p:sp>
        <p:nvSpPr>
          <p:cNvPr id="22" name="Slide Number Placeholder 3">
            <a:extLst>
              <a:ext uri="{FF2B5EF4-FFF2-40B4-BE49-F238E27FC236}">
                <a16:creationId xmlns:a16="http://schemas.microsoft.com/office/drawing/2014/main" id="{C9BFFCE2-8EBE-4151-B96A-D99A1C993B1A}"/>
              </a:ext>
            </a:extLst>
          </p:cNvPr>
          <p:cNvSpPr>
            <a:spLocks noGrp="1"/>
          </p:cNvSpPr>
          <p:nvPr>
            <p:ph type="sldNum" sz="quarter" idx="12"/>
          </p:nvPr>
        </p:nvSpPr>
        <p:spPr>
          <a:xfrm>
            <a:off x="11280100" y="27565"/>
            <a:ext cx="794631" cy="411435"/>
          </a:xfrm>
        </p:spPr>
        <p:txBody>
          <a:bodyPr/>
          <a:lstStyle/>
          <a:p>
            <a:fld id="{A17C9725-CDDF-4E1F-A5C1-71F9C95A39C6}" type="slidenum">
              <a:rPr lang="en-GB" b="1" smtClean="0">
                <a:solidFill>
                  <a:schemeClr val="bg1"/>
                </a:solidFill>
                <a:latin typeface="Century Gothic" panose="020B0502020202020204" pitchFamily="34" charset="0"/>
              </a:rPr>
              <a:t>9</a:t>
            </a:fld>
            <a:endParaRPr lang="en-GB" b="1" dirty="0">
              <a:solidFill>
                <a:schemeClr val="bg1"/>
              </a:solidFill>
              <a:latin typeface="Century Gothic" panose="020B0502020202020204" pitchFamily="34" charset="0"/>
            </a:endParaRPr>
          </a:p>
        </p:txBody>
      </p:sp>
      <p:pic>
        <p:nvPicPr>
          <p:cNvPr id="21" name="Picture 20">
            <a:extLst>
              <a:ext uri="{FF2B5EF4-FFF2-40B4-BE49-F238E27FC236}">
                <a16:creationId xmlns:a16="http://schemas.microsoft.com/office/drawing/2014/main" id="{13488B22-A318-40B8-870E-EEB0310A1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5352" y="6421822"/>
            <a:ext cx="1207968" cy="376484"/>
          </a:xfrm>
          <a:prstGeom prst="rect">
            <a:avLst/>
          </a:prstGeom>
        </p:spPr>
      </p:pic>
      <p:sp>
        <p:nvSpPr>
          <p:cNvPr id="3" name="Rectangle 2">
            <a:extLst>
              <a:ext uri="{FF2B5EF4-FFF2-40B4-BE49-F238E27FC236}">
                <a16:creationId xmlns:a16="http://schemas.microsoft.com/office/drawing/2014/main" id="{65B773FF-B8AD-4C42-A844-E84B3A59898A}"/>
              </a:ext>
            </a:extLst>
          </p:cNvPr>
          <p:cNvSpPr/>
          <p:nvPr/>
        </p:nvSpPr>
        <p:spPr>
          <a:xfrm>
            <a:off x="88680" y="548781"/>
            <a:ext cx="12103319" cy="1594411"/>
          </a:xfrm>
          <a:prstGeom prst="rect">
            <a:avLst/>
          </a:prstGeom>
        </p:spPr>
        <p:txBody>
          <a:bodyPr wrap="square">
            <a:spAutoFit/>
          </a:bodyPr>
          <a:lstStyle/>
          <a:p>
            <a:pPr>
              <a:lnSpc>
                <a:spcPct val="107000"/>
              </a:lnSpc>
              <a:spcAft>
                <a:spcPts val="800"/>
              </a:spcAft>
            </a:pPr>
            <a:r>
              <a:rPr lang="en-GB" sz="1600" dirty="0">
                <a:latin typeface="Century Gothic" panose="020B0502020202020204" pitchFamily="34" charset="0"/>
                <a:ea typeface="Calibri" panose="020F0502020204030204" pitchFamily="34" charset="0"/>
                <a:cs typeface="Times New Roman" panose="02020603050405020304" pitchFamily="18" charset="0"/>
              </a:rPr>
              <a:t>In January 2020, we began a multi-stage research project in response to the objectives outlined on the previous page. We conducted phase one (exploratory focus groups) face-to-face across Wales before the lockdown. We then adjusted our approach to phase two to ensure that the research was not delayed unduly by Covid-19. The main changes were:</a:t>
            </a:r>
          </a:p>
          <a:p>
            <a:pPr marL="285750" indent="-285750">
              <a:lnSpc>
                <a:spcPct val="107000"/>
              </a:lnSpc>
              <a:spcAft>
                <a:spcPts val="800"/>
              </a:spcAft>
              <a:buFont typeface="Arial" panose="020B0604020202020204" pitchFamily="34" charset="0"/>
              <a:buChar char="•"/>
            </a:pPr>
            <a:r>
              <a:rPr lang="en-GB" sz="1600" b="1" dirty="0">
                <a:latin typeface="Century Gothic" panose="020B0502020202020204" pitchFamily="34" charset="0"/>
                <a:ea typeface="Calibri" panose="020F0502020204030204" pitchFamily="34" charset="0"/>
                <a:cs typeface="Times New Roman" panose="02020603050405020304" pitchFamily="18" charset="0"/>
              </a:rPr>
              <a:t>Moving the cognitive testing interviews online</a:t>
            </a:r>
            <a:r>
              <a:rPr lang="en-GB" sz="1600" dirty="0">
                <a:latin typeface="Century Gothic" panose="020B0502020202020204" pitchFamily="34" charset="0"/>
                <a:ea typeface="Calibri" panose="020F0502020204030204" pitchFamily="34" charset="0"/>
                <a:cs typeface="Times New Roman" panose="02020603050405020304" pitchFamily="18" charset="0"/>
              </a:rPr>
              <a:t> (conducting these via video call)</a:t>
            </a:r>
          </a:p>
          <a:p>
            <a:pPr marL="285750" indent="-285750">
              <a:lnSpc>
                <a:spcPct val="107000"/>
              </a:lnSpc>
              <a:spcAft>
                <a:spcPts val="800"/>
              </a:spcAft>
              <a:buFont typeface="Arial" panose="020B0604020202020204" pitchFamily="34" charset="0"/>
              <a:buChar char="•"/>
            </a:pPr>
            <a:r>
              <a:rPr lang="en-GB" sz="1600" b="1" dirty="0">
                <a:latin typeface="Century Gothic" panose="020B0502020202020204" pitchFamily="34" charset="0"/>
                <a:ea typeface="Calibri" panose="020F0502020204030204" pitchFamily="34" charset="0"/>
                <a:cs typeface="Times New Roman" panose="02020603050405020304" pitchFamily="18" charset="0"/>
              </a:rPr>
              <a:t>Adjusting the planned 3-hour deliberative workshops to a multi-stage online format </a:t>
            </a:r>
            <a:r>
              <a:rPr lang="en-GB" sz="1600" dirty="0">
                <a:latin typeface="Century Gothic" panose="020B0502020202020204" pitchFamily="34" charset="0"/>
                <a:ea typeface="Calibri" panose="020F0502020204030204" pitchFamily="34" charset="0"/>
                <a:cs typeface="Times New Roman" panose="02020603050405020304" pitchFamily="18" charset="0"/>
              </a:rPr>
              <a:t>(see next page for further details).</a:t>
            </a:r>
          </a:p>
        </p:txBody>
      </p:sp>
      <p:sp>
        <p:nvSpPr>
          <p:cNvPr id="8" name="Rectangle 7">
            <a:extLst>
              <a:ext uri="{FF2B5EF4-FFF2-40B4-BE49-F238E27FC236}">
                <a16:creationId xmlns:a16="http://schemas.microsoft.com/office/drawing/2014/main" id="{D1C03517-42FA-4B1D-BB65-FEFF63999505}"/>
              </a:ext>
            </a:extLst>
          </p:cNvPr>
          <p:cNvSpPr/>
          <p:nvPr/>
        </p:nvSpPr>
        <p:spPr>
          <a:xfrm>
            <a:off x="605405" y="2348980"/>
            <a:ext cx="5058112" cy="348427"/>
          </a:xfrm>
          <a:prstGeom prst="rect">
            <a:avLst/>
          </a:prstGeom>
          <a:solidFill>
            <a:schemeClr val="bg1">
              <a:lumMod val="85000"/>
            </a:schemeClr>
          </a:solidFill>
          <a:ln w="76200">
            <a:noFill/>
          </a:ln>
        </p:spPr>
        <p:txBody>
          <a:bodyPr wrap="square" rtlCol="0" anchor="ctr">
            <a:spAutoFit/>
          </a:bodyPr>
          <a:lstStyle/>
          <a:p>
            <a:pPr algn="ctr"/>
            <a:r>
              <a:rPr lang="en-GB" sz="1600" b="1" dirty="0">
                <a:latin typeface="Century Gothic" panose="020B0502020202020204" pitchFamily="34" charset="0"/>
              </a:rPr>
              <a:t>Originally planned approach (before Covid-19)</a:t>
            </a:r>
          </a:p>
        </p:txBody>
      </p:sp>
      <p:sp>
        <p:nvSpPr>
          <p:cNvPr id="9" name="Rectangle 8">
            <a:extLst>
              <a:ext uri="{FF2B5EF4-FFF2-40B4-BE49-F238E27FC236}">
                <a16:creationId xmlns:a16="http://schemas.microsoft.com/office/drawing/2014/main" id="{6444371B-0127-491D-980E-580E6E1C6030}"/>
              </a:ext>
            </a:extLst>
          </p:cNvPr>
          <p:cNvSpPr/>
          <p:nvPr/>
        </p:nvSpPr>
        <p:spPr>
          <a:xfrm>
            <a:off x="6441224" y="2353915"/>
            <a:ext cx="5415416" cy="338554"/>
          </a:xfrm>
          <a:prstGeom prst="rect">
            <a:avLst/>
          </a:prstGeom>
          <a:solidFill>
            <a:schemeClr val="accent2"/>
          </a:solidFill>
          <a:ln w="76200">
            <a:noFill/>
          </a:ln>
        </p:spPr>
        <p:txBody>
          <a:bodyPr wrap="square" rtlCol="0" anchor="ctr">
            <a:spAutoFit/>
          </a:bodyPr>
          <a:lstStyle/>
          <a:p>
            <a:pPr algn="ctr"/>
            <a:r>
              <a:rPr lang="en-GB" sz="1600" b="1" dirty="0">
                <a:latin typeface="Century Gothic" panose="020B0502020202020204" pitchFamily="34" charset="0"/>
              </a:rPr>
              <a:t>Revised approach (implemented after phase one)</a:t>
            </a:r>
          </a:p>
        </p:txBody>
      </p:sp>
      <p:pic>
        <p:nvPicPr>
          <p:cNvPr id="11" name="Picture 10">
            <a:extLst>
              <a:ext uri="{FF2B5EF4-FFF2-40B4-BE49-F238E27FC236}">
                <a16:creationId xmlns:a16="http://schemas.microsoft.com/office/drawing/2014/main" id="{9E014D63-BF29-43DB-88EC-26B7C2E1C7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846" y="2780928"/>
            <a:ext cx="5093671" cy="3255663"/>
          </a:xfrm>
          <a:prstGeom prst="rect">
            <a:avLst/>
          </a:prstGeom>
        </p:spPr>
      </p:pic>
      <p:pic>
        <p:nvPicPr>
          <p:cNvPr id="12" name="Picture 11">
            <a:extLst>
              <a:ext uri="{FF2B5EF4-FFF2-40B4-BE49-F238E27FC236}">
                <a16:creationId xmlns:a16="http://schemas.microsoft.com/office/drawing/2014/main" id="{A0D02235-164F-4DE9-BE7C-1FDB0BC011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8485" y="2780929"/>
            <a:ext cx="5212293" cy="3570526"/>
          </a:xfrm>
          <a:prstGeom prst="rect">
            <a:avLst/>
          </a:prstGeom>
        </p:spPr>
      </p:pic>
    </p:spTree>
    <p:extLst>
      <p:ext uri="{BB962C8B-B14F-4D97-AF65-F5344CB8AC3E}">
        <p14:creationId xmlns:p14="http://schemas.microsoft.com/office/powerpoint/2010/main" val="3282164197"/>
      </p:ext>
    </p:extLst>
  </p:cSld>
  <p:clrMapOvr>
    <a:masterClrMapping/>
  </p:clrMapOvr>
</p:sld>
</file>

<file path=ppt/theme/theme1.xml><?xml version="1.0" encoding="utf-8"?>
<a:theme xmlns:a="http://schemas.openxmlformats.org/drawingml/2006/main" name="3_Office Theme">
  <a:themeElements>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l">
          <a:defRPr sz="1600" b="1" dirty="0">
            <a:latin typeface="Century Gothic" panose="020B0502020202020204" pitchFamily="34" charset="0"/>
          </a:defRPr>
        </a:defPPr>
      </a:lstStyle>
    </a:spDef>
    <a:txDef>
      <a:spPr>
        <a:noFill/>
      </a:spPr>
      <a:bodyPr wrap="square" rtlCol="0">
        <a:spAutoFit/>
      </a:bodyPr>
      <a:lstStyle>
        <a:defPPr algn="l">
          <a:defRPr sz="1400" dirty="0">
            <a:latin typeface="Century Gothic" panose="020B0502020202020204" pitchFamily="34" charset="0"/>
          </a:defRPr>
        </a:defPPr>
      </a:lstStyle>
    </a:txDef>
  </a:objectDefaults>
  <a:extraClrSchemeLst/>
  <a:extLst>
    <a:ext uri="{05A4C25C-085E-4340-85A3-A5531E510DB2}">
      <thm15:themeFamily xmlns:thm15="http://schemas.microsoft.com/office/thememl/2012/main" name="Template debrief 2018 widescreen_v2 (002).potx" id="{D878D567-33CB-41C9-B717-B81D38E56029}" vid="{7B116413-849C-4AF8-83F4-C91F98DB82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17064</TotalTime>
  <Words>12792</Words>
  <Application>Microsoft Office PowerPoint</Application>
  <PresentationFormat>Widescreen</PresentationFormat>
  <Paragraphs>1281</Paragraphs>
  <Slides>82</Slides>
  <Notes>81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Century Gothic</vt:lpstr>
      <vt:lpstr>Courier New</vt:lpstr>
      <vt:lpstr>Symbol</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Clarkson</dc:creator>
  <cp:lastModifiedBy>Tom Clarkson</cp:lastModifiedBy>
  <cp:revision>415</cp:revision>
  <cp:lastPrinted>2020-03-02T14:24:56Z</cp:lastPrinted>
  <dcterms:created xsi:type="dcterms:W3CDTF">2020-02-10T16:57:32Z</dcterms:created>
  <dcterms:modified xsi:type="dcterms:W3CDTF">2020-09-09T08:23:44Z</dcterms:modified>
</cp:coreProperties>
</file>