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7.xml" ContentType="application/vnd.openxmlformats-officedocument.themeOverr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8.xml" ContentType="application/vnd.openxmlformats-officedocument.themeOverr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9.xml" ContentType="application/vnd.openxmlformats-officedocument.themeOverr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10.xml" ContentType="application/vnd.openxmlformats-officedocument.themeOverride+xml"/>
  <Override PartName="/ppt/notesSlides/notesSlide1.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11.xml" ContentType="application/vnd.openxmlformats-officedocument.themeOverride+xml"/>
  <Override PartName="/ppt/notesSlides/notesSlide3.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12.xml" ContentType="application/vnd.openxmlformats-officedocument.themeOverr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13.xml" ContentType="application/vnd.openxmlformats-officedocument.themeOverride+xml"/>
  <Override PartName="/ppt/notesSlides/notesSlide4.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drawings/drawing1.xml" ContentType="application/vnd.openxmlformats-officedocument.drawingml.chartshapes+xml"/>
  <Override PartName="/ppt/notesSlides/notesSlide5.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drawings/drawing2.xml" ContentType="application/vnd.openxmlformats-officedocument.drawingml.chartshapes+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drawings/drawing3.xml" ContentType="application/vnd.openxmlformats-officedocument.drawingml.chartshapes+xml"/>
  <Override PartName="/ppt/notesSlides/notesSlide6.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theme/themeOverride14.xml" ContentType="application/vnd.openxmlformats-officedocument.themeOverr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theme/themeOverride15.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15.xml" ContentType="application/vnd.openxmlformats-officedocument.presentationml.notesSl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16.xml" ContentType="application/vnd.openxmlformats-officedocument.presentationml.notesSlid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57" r:id="rId4"/>
  </p:sldMasterIdLst>
  <p:notesMasterIdLst>
    <p:notesMasterId r:id="rId56"/>
  </p:notesMasterIdLst>
  <p:handoutMasterIdLst>
    <p:handoutMasterId r:id="rId57"/>
  </p:handoutMasterIdLst>
  <p:sldIdLst>
    <p:sldId id="2323" r:id="rId5"/>
    <p:sldId id="2490" r:id="rId6"/>
    <p:sldId id="2487" r:id="rId7"/>
    <p:sldId id="2422" r:id="rId8"/>
    <p:sldId id="2452" r:id="rId9"/>
    <p:sldId id="2453" r:id="rId10"/>
    <p:sldId id="2410" r:id="rId11"/>
    <p:sldId id="2260" r:id="rId12"/>
    <p:sldId id="2254" r:id="rId13"/>
    <p:sldId id="2411" r:id="rId14"/>
    <p:sldId id="2412" r:id="rId15"/>
    <p:sldId id="2466" r:id="rId16"/>
    <p:sldId id="2421" r:id="rId17"/>
    <p:sldId id="2275" r:id="rId18"/>
    <p:sldId id="2434" r:id="rId19"/>
    <p:sldId id="2431" r:id="rId20"/>
    <p:sldId id="2430" r:id="rId21"/>
    <p:sldId id="2433" r:id="rId22"/>
    <p:sldId id="2468" r:id="rId23"/>
    <p:sldId id="2435" r:id="rId24"/>
    <p:sldId id="2456" r:id="rId25"/>
    <p:sldId id="2457" r:id="rId26"/>
    <p:sldId id="2475" r:id="rId27"/>
    <p:sldId id="2459" r:id="rId28"/>
    <p:sldId id="2461" r:id="rId29"/>
    <p:sldId id="2469" r:id="rId30"/>
    <p:sldId id="2460" r:id="rId31"/>
    <p:sldId id="2472" r:id="rId32"/>
    <p:sldId id="2438" r:id="rId33"/>
    <p:sldId id="2439" r:id="rId34"/>
    <p:sldId id="2473" r:id="rId35"/>
    <p:sldId id="2448" r:id="rId36"/>
    <p:sldId id="2480" r:id="rId37"/>
    <p:sldId id="2483" r:id="rId38"/>
    <p:sldId id="2481" r:id="rId39"/>
    <p:sldId id="2482" r:id="rId40"/>
    <p:sldId id="2484" r:id="rId41"/>
    <p:sldId id="2485" r:id="rId42"/>
    <p:sldId id="2486" r:id="rId43"/>
    <p:sldId id="2470" r:id="rId44"/>
    <p:sldId id="2419" r:id="rId45"/>
    <p:sldId id="2253" r:id="rId46"/>
    <p:sldId id="2463" r:id="rId47"/>
    <p:sldId id="2265" r:id="rId48"/>
    <p:sldId id="2471" r:id="rId49"/>
    <p:sldId id="2462" r:id="rId50"/>
    <p:sldId id="2397" r:id="rId51"/>
    <p:sldId id="2446" r:id="rId52"/>
    <p:sldId id="2447" r:id="rId53"/>
    <p:sldId id="2241" r:id="rId54"/>
    <p:sldId id="2489" r:id="rId5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3" userDrawn="1">
          <p15:clr>
            <a:srgbClr val="A4A3A4"/>
          </p15:clr>
        </p15:guide>
        <p15:guide id="2" pos="869" userDrawn="1">
          <p15:clr>
            <a:srgbClr val="A4A3A4"/>
          </p15:clr>
        </p15:guide>
        <p15:guide id="3" orient="horz" pos="1094" userDrawn="1">
          <p15:clr>
            <a:srgbClr val="A4A3A4"/>
          </p15:clr>
        </p15:guide>
        <p15:guide id="4" pos="6199" userDrawn="1">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guide id="3" orient="horz" pos="2880">
          <p15:clr>
            <a:srgbClr val="A4A3A4"/>
          </p15:clr>
        </p15:guide>
        <p15:guide id="4"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BF88E7B-C02E-102F-E332-20D9D4743E73}" name="Emma Partridge" initials="EP" userId="S::Emma@bluemarbleresearch.co.uk::770d8f20-3d67-47ae-9825-c640e8c74a37" providerId="AD"/>
  <p188:author id="{51607B83-4E32-68D4-F47F-98E01E5E6907}" name="Oscar Maclagan" initials="OM" userId="S::oscar@bluemarbleresearch.co.uk::e3c2ef82-8f79-423b-89f4-7d0edf340868" providerId="AD"/>
  <p188:author id="{0B8F58D7-347F-D802-A7CF-DF14D6A9E329}" name="Ben Potts" initials="BP" userId="S::Ben@bluemarbleresearch.co.uk::54da01ff-ecbb-4737-9c63-bf615c93273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om Clarkson" initials="TC" lastIdx="17" clrIdx="6">
    <p:extLst>
      <p:ext uri="{19B8F6BF-5375-455C-9EA6-DF929625EA0E}">
        <p15:presenceInfo xmlns:p15="http://schemas.microsoft.com/office/powerpoint/2012/main" userId="S::tom@bluemarbleresearch.co.uk::5d71c2e0-f4d5-4732-a707-a97ce97fad05" providerId="AD"/>
      </p:ext>
    </p:extLst>
  </p:cmAuthor>
  <p:cmAuthor id="1" name="lynne tinsley" initials="LT" lastIdx="1" clrIdx="0"/>
  <p:cmAuthor id="8" name="JJ Tomlinson" initials="JT" lastIdx="7" clrIdx="7">
    <p:extLst>
      <p:ext uri="{19B8F6BF-5375-455C-9EA6-DF929625EA0E}">
        <p15:presenceInfo xmlns:p15="http://schemas.microsoft.com/office/powerpoint/2012/main" userId="S::jj@bluemarbleresearch.co.uk::5ab9fdc7-6c19-4f04-b951-44fe48ffe592" providerId="AD"/>
      </p:ext>
    </p:extLst>
  </p:cmAuthor>
  <p:cmAuthor id="2" name="Emma Partridge" initials="EP" lastIdx="1" clrIdx="1">
    <p:extLst>
      <p:ext uri="{19B8F6BF-5375-455C-9EA6-DF929625EA0E}">
        <p15:presenceInfo xmlns:p15="http://schemas.microsoft.com/office/powerpoint/2012/main" userId="S-1-5-21-2326648386-1772474876-1036340894-1121" providerId="AD"/>
      </p:ext>
    </p:extLst>
  </p:cmAuthor>
  <p:cmAuthor id="3" name="Ben Potts" initials="BP" lastIdx="12" clrIdx="2">
    <p:extLst>
      <p:ext uri="{19B8F6BF-5375-455C-9EA6-DF929625EA0E}">
        <p15:presenceInfo xmlns:p15="http://schemas.microsoft.com/office/powerpoint/2012/main" userId="S::Ben@bluemarbleresearch.co.uk::54da01ff-ecbb-4737-9c63-bf615c932733" providerId="AD"/>
      </p:ext>
    </p:extLst>
  </p:cmAuthor>
  <p:cmAuthor id="4" name="Emma Partridge" initials="EP [2]" lastIdx="14" clrIdx="3">
    <p:extLst>
      <p:ext uri="{19B8F6BF-5375-455C-9EA6-DF929625EA0E}">
        <p15:presenceInfo xmlns:p15="http://schemas.microsoft.com/office/powerpoint/2012/main" userId="S::Emma@bluemarbleresearch.co.uk::770d8f20-3d67-47ae-9825-c640e8c74a37" providerId="AD"/>
      </p:ext>
    </p:extLst>
  </p:cmAuthor>
  <p:cmAuthor id="5" name="Victoria Ulph" initials="VU" lastIdx="1" clrIdx="4">
    <p:extLst>
      <p:ext uri="{19B8F6BF-5375-455C-9EA6-DF929625EA0E}">
        <p15:presenceInfo xmlns:p15="http://schemas.microsoft.com/office/powerpoint/2012/main" userId="S::Victoria@bluemarbleresearch.co.uk::1a8bf13f-437e-4624-af4f-37d835fa9b3c" providerId="AD"/>
      </p:ext>
    </p:extLst>
  </p:cmAuthor>
  <p:cmAuthor id="6" name="Leo Boot" initials="LB" lastIdx="13" clrIdx="5">
    <p:extLst>
      <p:ext uri="{19B8F6BF-5375-455C-9EA6-DF929625EA0E}">
        <p15:presenceInfo xmlns:p15="http://schemas.microsoft.com/office/powerpoint/2012/main" userId="Leo Boo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4B58"/>
    <a:srgbClr val="D1E5E2"/>
    <a:srgbClr val="9BD1CC"/>
    <a:srgbClr val="FFFFFF"/>
    <a:srgbClr val="59B3AA"/>
    <a:srgbClr val="FDA88E"/>
    <a:srgbClr val="448424"/>
    <a:srgbClr val="4BACC6"/>
    <a:srgbClr val="314364"/>
    <a:srgbClr val="009A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75E0EC2-21D5-410D-8764-5C6C955BF74F}" v="149" dt="2022-10-05T09:52:09.19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286" autoAdjust="0"/>
    <p:restoredTop sz="95226" autoAdjust="0"/>
  </p:normalViewPr>
  <p:slideViewPr>
    <p:cSldViewPr snapToGrid="0" showGuides="1">
      <p:cViewPr varScale="1">
        <p:scale>
          <a:sx n="86" d="100"/>
          <a:sy n="86" d="100"/>
        </p:scale>
        <p:origin x="595" y="58"/>
      </p:cViewPr>
      <p:guideLst>
        <p:guide orient="horz" pos="323"/>
        <p:guide pos="869"/>
        <p:guide orient="horz" pos="1094"/>
        <p:guide pos="6199"/>
      </p:guideLst>
    </p:cSldViewPr>
  </p:slideViewPr>
  <p:notesTextViewPr>
    <p:cViewPr>
      <p:scale>
        <a:sx n="1" d="1"/>
        <a:sy n="1" d="1"/>
      </p:scale>
      <p:origin x="0" y="0"/>
    </p:cViewPr>
  </p:notesTextViewPr>
  <p:notesViewPr>
    <p:cSldViewPr snapToGrid="0" showGuides="1">
      <p:cViewPr varScale="1">
        <p:scale>
          <a:sx n="66" d="100"/>
          <a:sy n="66" d="100"/>
        </p:scale>
        <p:origin x="0" y="0"/>
      </p:cViewPr>
      <p:guideLst>
        <p:guide orient="horz" pos="2160"/>
        <p:guide pos="2880"/>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commentAuthors" Target="commentAuthors.xml"/><Relationship Id="rId5" Type="http://schemas.openxmlformats.org/officeDocument/2006/relationships/slide" Target="slides/slide1.xml"/><Relationship Id="rId61" Type="http://schemas.openxmlformats.org/officeDocument/2006/relationships/theme" Target="theme/them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notesMaster" Target="notesMasters/notesMaster1.xml"/><Relationship Id="rId64" Type="http://schemas.microsoft.com/office/2018/10/relationships/authors" Target="author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handoutMaster" Target="handoutMasters/handoutMaster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chartUserShapes" Target="../drawings/drawing1.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chartUserShapes" Target="../drawings/drawing2.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 Id="rId4" Type="http://schemas.openxmlformats.org/officeDocument/2006/relationships/chartUserShapes" Target="../drawings/drawing3.xml"/></Relationships>
</file>

<file path=ppt/charts/_rels/chart19.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19.xml"/><Relationship Id="rId1" Type="http://schemas.microsoft.com/office/2011/relationships/chartStyle" Target="style19.xml"/><Relationship Id="rId4"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themeOverride" Target="../theme/themeOverride15.xml"/><Relationship Id="rId2" Type="http://schemas.microsoft.com/office/2011/relationships/chartColorStyle" Target="colors20.xml"/><Relationship Id="rId1" Type="http://schemas.microsoft.com/office/2011/relationships/chartStyle" Target="style20.xml"/><Relationship Id="rId4"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33.xml"/><Relationship Id="rId1" Type="http://schemas.microsoft.com/office/2011/relationships/chartStyle" Target="style33.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Water services seem fine to me, I don’t see why that should change in the next 25 years</c:v>
                </c:pt>
              </c:strCache>
            </c:strRef>
          </c:tx>
          <c:dPt>
            <c:idx val="0"/>
            <c:bubble3D val="0"/>
            <c:spPr>
              <a:solidFill>
                <a:srgbClr val="448424"/>
              </a:solidFill>
              <a:ln w="19050">
                <a:solidFill>
                  <a:schemeClr val="lt1"/>
                </a:solidFill>
              </a:ln>
              <a:effectLst/>
            </c:spPr>
            <c:extLst>
              <c:ext xmlns:c16="http://schemas.microsoft.com/office/drawing/2014/chart" uri="{C3380CC4-5D6E-409C-BE32-E72D297353CC}">
                <c16:uniqueId val="{00000001-1AE7-4405-ABFA-5BCA25E7BF6E}"/>
              </c:ext>
            </c:extLst>
          </c:dPt>
          <c:dPt>
            <c:idx val="1"/>
            <c:bubble3D val="0"/>
            <c:spPr>
              <a:solidFill>
                <a:srgbClr val="7F7F7F"/>
              </a:solidFill>
              <a:ln w="19050">
                <a:solidFill>
                  <a:schemeClr val="lt1"/>
                </a:solidFill>
              </a:ln>
              <a:effectLst/>
            </c:spPr>
            <c:extLst>
              <c:ext xmlns:c16="http://schemas.microsoft.com/office/drawing/2014/chart" uri="{C3380CC4-5D6E-409C-BE32-E72D297353CC}">
                <c16:uniqueId val="{00000003-1AE7-4405-ABFA-5BCA25E7BF6E}"/>
              </c:ext>
            </c:extLst>
          </c:dPt>
          <c:dPt>
            <c:idx val="2"/>
            <c:bubble3D val="0"/>
            <c:spPr>
              <a:solidFill>
                <a:srgbClr val="FC6E42"/>
              </a:solidFill>
              <a:ln w="19050">
                <a:solidFill>
                  <a:schemeClr val="lt1"/>
                </a:solidFill>
              </a:ln>
              <a:effectLst/>
            </c:spPr>
            <c:extLst>
              <c:ext xmlns:c16="http://schemas.microsoft.com/office/drawing/2014/chart" uri="{C3380CC4-5D6E-409C-BE32-E72D297353CC}">
                <c16:uniqueId val="{00000005-1AE7-4405-ABFA-5BCA25E7BF6E}"/>
              </c:ext>
            </c:extLst>
          </c:dPt>
          <c:dPt>
            <c:idx val="3"/>
            <c:bubble3D val="0"/>
            <c:spPr>
              <a:solidFill>
                <a:srgbClr val="7F7F7F">
                  <a:lumMod val="40000"/>
                  <a:lumOff val="60000"/>
                </a:srgbClr>
              </a:solidFill>
              <a:ln w="19050">
                <a:solidFill>
                  <a:schemeClr val="lt1"/>
                </a:solidFill>
              </a:ln>
              <a:effectLst/>
            </c:spPr>
            <c:extLst>
              <c:ext xmlns:c16="http://schemas.microsoft.com/office/drawing/2014/chart" uri="{C3380CC4-5D6E-409C-BE32-E72D297353CC}">
                <c16:uniqueId val="{00000007-1AE7-4405-ABFA-5BCA25E7BF6E}"/>
              </c:ext>
            </c:extLst>
          </c:dPt>
          <c:dPt>
            <c:idx val="4"/>
            <c:bubble3D val="0"/>
            <c:spPr>
              <a:solidFill>
                <a:srgbClr val="FC6E42"/>
              </a:solidFill>
              <a:ln w="19050">
                <a:solidFill>
                  <a:schemeClr val="lt1"/>
                </a:solidFill>
              </a:ln>
              <a:effectLst/>
            </c:spPr>
            <c:extLst>
              <c:ext xmlns:c16="http://schemas.microsoft.com/office/drawing/2014/chart" uri="{C3380CC4-5D6E-409C-BE32-E72D297353CC}">
                <c16:uniqueId val="{00000009-1AE7-4405-ABFA-5BCA25E7BF6E}"/>
              </c:ext>
            </c:extLst>
          </c:dPt>
          <c:dPt>
            <c:idx val="5"/>
            <c:bubble3D val="0"/>
            <c:spPr>
              <a:solidFill>
                <a:srgbClr val="000000"/>
              </a:solidFill>
              <a:ln w="19050">
                <a:solidFill>
                  <a:schemeClr val="lt1"/>
                </a:solidFill>
              </a:ln>
              <a:effectLst/>
            </c:spPr>
            <c:extLst>
              <c:ext xmlns:c16="http://schemas.microsoft.com/office/drawing/2014/chart" uri="{C3380CC4-5D6E-409C-BE32-E72D297353CC}">
                <c16:uniqueId val="{0000000B-1AE7-4405-ABFA-5BCA25E7BF6E}"/>
              </c:ext>
            </c:extLst>
          </c:dPt>
          <c:dLbls>
            <c:dLbl>
              <c:idx val="3"/>
              <c:delete val="1"/>
              <c:extLst>
                <c:ext xmlns:c15="http://schemas.microsoft.com/office/drawing/2012/chart" uri="{CE6537A1-D6FC-4f65-9D91-7224C49458BB}"/>
                <c:ext xmlns:c16="http://schemas.microsoft.com/office/drawing/2014/chart" uri="{C3380CC4-5D6E-409C-BE32-E72D297353CC}">
                  <c16:uniqueId val="{00000007-1AE7-4405-ABFA-5BCA25E7BF6E}"/>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Agree</c:v>
                </c:pt>
                <c:pt idx="1">
                  <c:v>Neither agree nor disagree</c:v>
                </c:pt>
                <c:pt idx="2">
                  <c:v>Disagree</c:v>
                </c:pt>
                <c:pt idx="3">
                  <c:v>Don't know</c:v>
                </c:pt>
              </c:strCache>
            </c:strRef>
          </c:cat>
          <c:val>
            <c:numRef>
              <c:f>Sheet1!$B$2:$B$5</c:f>
              <c:numCache>
                <c:formatCode>0%</c:formatCode>
                <c:ptCount val="4"/>
                <c:pt idx="0">
                  <c:v>0.27</c:v>
                </c:pt>
                <c:pt idx="1">
                  <c:v>0.27</c:v>
                </c:pt>
                <c:pt idx="2">
                  <c:v>0.44</c:v>
                </c:pt>
                <c:pt idx="3">
                  <c:v>0.03</c:v>
                </c:pt>
              </c:numCache>
            </c:numRef>
          </c:val>
          <c:extLst>
            <c:ext xmlns:c16="http://schemas.microsoft.com/office/drawing/2014/chart" uri="{C3380CC4-5D6E-409C-BE32-E72D297353CC}">
              <c16:uniqueId val="{0000000C-1AE7-4405-ABFA-5BCA25E7BF6E}"/>
            </c:ext>
          </c:extLst>
        </c:ser>
        <c:dLbls>
          <c:showLegendKey val="0"/>
          <c:showVal val="0"/>
          <c:showCatName val="0"/>
          <c:showSerName val="0"/>
          <c:showPercent val="0"/>
          <c:showBubbleSize val="0"/>
          <c:showLeaderLines val="1"/>
        </c:dLbls>
        <c:firstSliceAng val="0"/>
        <c:holeSize val="6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7615894517311715E-2"/>
          <c:y val="0.68590246262971466"/>
          <c:w val="3.2735099070305432E-2"/>
          <c:h val="3.1697445755739684E-2"/>
        </c:manualLayout>
      </c:layout>
      <c:doughnutChart>
        <c:varyColors val="1"/>
        <c:ser>
          <c:idx val="0"/>
          <c:order val="0"/>
          <c:tx>
            <c:strRef>
              <c:f>Sheet1!$B$1</c:f>
              <c:strCache>
                <c:ptCount val="1"/>
                <c:pt idx="0">
                  <c:v>Water companies are just using long-term investment as an excuse to put up bills</c:v>
                </c:pt>
              </c:strCache>
            </c:strRef>
          </c:tx>
          <c:dPt>
            <c:idx val="0"/>
            <c:bubble3D val="0"/>
            <c:spPr>
              <a:solidFill>
                <a:srgbClr val="448424"/>
              </a:solidFill>
              <a:ln w="19050">
                <a:solidFill>
                  <a:schemeClr val="lt1"/>
                </a:solidFill>
              </a:ln>
              <a:effectLst/>
            </c:spPr>
            <c:extLst>
              <c:ext xmlns:c16="http://schemas.microsoft.com/office/drawing/2014/chart" uri="{C3380CC4-5D6E-409C-BE32-E72D297353CC}">
                <c16:uniqueId val="{00000001-43EF-42A2-9D33-7885D99E58D6}"/>
              </c:ext>
            </c:extLst>
          </c:dPt>
          <c:dPt>
            <c:idx val="1"/>
            <c:bubble3D val="0"/>
            <c:spPr>
              <a:solidFill>
                <a:srgbClr val="7F7F7F"/>
              </a:solidFill>
              <a:ln w="19050">
                <a:solidFill>
                  <a:schemeClr val="lt1"/>
                </a:solidFill>
              </a:ln>
              <a:effectLst/>
            </c:spPr>
            <c:extLst>
              <c:ext xmlns:c16="http://schemas.microsoft.com/office/drawing/2014/chart" uri="{C3380CC4-5D6E-409C-BE32-E72D297353CC}">
                <c16:uniqueId val="{00000003-43EF-42A2-9D33-7885D99E58D6}"/>
              </c:ext>
            </c:extLst>
          </c:dPt>
          <c:dPt>
            <c:idx val="2"/>
            <c:bubble3D val="0"/>
            <c:spPr>
              <a:solidFill>
                <a:srgbClr val="FC6E42"/>
              </a:solidFill>
              <a:ln w="19050">
                <a:solidFill>
                  <a:schemeClr val="lt1"/>
                </a:solidFill>
              </a:ln>
              <a:effectLst/>
            </c:spPr>
            <c:extLst>
              <c:ext xmlns:c16="http://schemas.microsoft.com/office/drawing/2014/chart" uri="{C3380CC4-5D6E-409C-BE32-E72D297353CC}">
                <c16:uniqueId val="{00000005-43EF-42A2-9D33-7885D99E58D6}"/>
              </c:ext>
            </c:extLst>
          </c:dPt>
          <c:dPt>
            <c:idx val="3"/>
            <c:bubble3D val="0"/>
            <c:spPr>
              <a:solidFill>
                <a:srgbClr val="7F7F7F">
                  <a:lumMod val="40000"/>
                  <a:lumOff val="60000"/>
                </a:srgbClr>
              </a:solidFill>
              <a:ln w="19050">
                <a:solidFill>
                  <a:schemeClr val="lt1"/>
                </a:solidFill>
              </a:ln>
              <a:effectLst/>
            </c:spPr>
            <c:extLst>
              <c:ext xmlns:c16="http://schemas.microsoft.com/office/drawing/2014/chart" uri="{C3380CC4-5D6E-409C-BE32-E72D297353CC}">
                <c16:uniqueId val="{00000007-43EF-42A2-9D33-7885D99E58D6}"/>
              </c:ext>
            </c:extLst>
          </c:dPt>
          <c:dPt>
            <c:idx val="4"/>
            <c:bubble3D val="0"/>
            <c:spPr>
              <a:solidFill>
                <a:srgbClr val="FC6E42"/>
              </a:solidFill>
              <a:ln w="19050">
                <a:solidFill>
                  <a:schemeClr val="lt1"/>
                </a:solidFill>
              </a:ln>
              <a:effectLst/>
            </c:spPr>
            <c:extLst>
              <c:ext xmlns:c16="http://schemas.microsoft.com/office/drawing/2014/chart" uri="{C3380CC4-5D6E-409C-BE32-E72D297353CC}">
                <c16:uniqueId val="{00000009-43EF-42A2-9D33-7885D99E58D6}"/>
              </c:ext>
            </c:extLst>
          </c:dPt>
          <c:dPt>
            <c:idx val="5"/>
            <c:bubble3D val="0"/>
            <c:spPr>
              <a:solidFill>
                <a:srgbClr val="000000"/>
              </a:solidFill>
              <a:ln w="19050">
                <a:solidFill>
                  <a:schemeClr val="lt1"/>
                </a:solidFill>
              </a:ln>
              <a:effectLst/>
            </c:spPr>
            <c:extLst>
              <c:ext xmlns:c16="http://schemas.microsoft.com/office/drawing/2014/chart" uri="{C3380CC4-5D6E-409C-BE32-E72D297353CC}">
                <c16:uniqueId val="{0000000B-43EF-42A2-9D33-7885D99E58D6}"/>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Agree</c:v>
                </c:pt>
                <c:pt idx="1">
                  <c:v>Neither agree nor disagree</c:v>
                </c:pt>
                <c:pt idx="2">
                  <c:v>Disagree</c:v>
                </c:pt>
                <c:pt idx="3">
                  <c:v>Don't know</c:v>
                </c:pt>
              </c:strCache>
            </c:strRef>
          </c:cat>
          <c:val>
            <c:numRef>
              <c:f>Sheet1!$B$2:$B$5</c:f>
              <c:numCache>
                <c:formatCode>0%</c:formatCode>
                <c:ptCount val="4"/>
                <c:pt idx="0">
                  <c:v>0.33</c:v>
                </c:pt>
                <c:pt idx="1">
                  <c:v>0.31</c:v>
                </c:pt>
                <c:pt idx="2">
                  <c:v>0.32</c:v>
                </c:pt>
                <c:pt idx="3">
                  <c:v>0.04</c:v>
                </c:pt>
              </c:numCache>
            </c:numRef>
          </c:val>
          <c:extLst>
            <c:ext xmlns:c16="http://schemas.microsoft.com/office/drawing/2014/chart" uri="{C3380CC4-5D6E-409C-BE32-E72D297353CC}">
              <c16:uniqueId val="{0000000C-43EF-42A2-9D33-7885D99E58D6}"/>
            </c:ext>
          </c:extLst>
        </c:ser>
        <c:dLbls>
          <c:showLegendKey val="0"/>
          <c:showVal val="0"/>
          <c:showCatName val="0"/>
          <c:showSerName val="0"/>
          <c:showPercent val="0"/>
          <c:showBubbleSize val="0"/>
          <c:showLeaderLines val="1"/>
        </c:dLbls>
        <c:firstSliceAng val="0"/>
        <c:holeSize val="65"/>
      </c:doughnutChart>
      <c:spPr>
        <a:noFill/>
        <a:ln>
          <a:noFill/>
        </a:ln>
        <a:effectLst/>
      </c:spPr>
    </c:plotArea>
    <c:legend>
      <c:legendPos val="r"/>
      <c:layout>
        <c:manualLayout>
          <c:xMode val="edge"/>
          <c:yMode val="edge"/>
          <c:x val="2.5497327892462476E-2"/>
          <c:y val="0.15645454311825768"/>
          <c:w val="0.95922223562739317"/>
          <c:h val="0.68709145682942074"/>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525573451333361"/>
          <c:y val="0.11849814746777987"/>
          <c:w val="0.47246152784461892"/>
          <c:h val="0.81985421736216424"/>
        </c:manualLayout>
      </c:layout>
      <c:barChart>
        <c:barDir val="bar"/>
        <c:grouping val="percentStacked"/>
        <c:varyColors val="0"/>
        <c:ser>
          <c:idx val="0"/>
          <c:order val="0"/>
          <c:tx>
            <c:strRef>
              <c:f>Sheet1!$B$1</c:f>
              <c:strCache>
                <c:ptCount val="1"/>
                <c:pt idx="0">
                  <c:v>Will definitely happen</c:v>
                </c:pt>
              </c:strCache>
            </c:strRef>
          </c:tx>
          <c:spPr>
            <a:solidFill>
              <a:schemeClr val="accent2">
                <a:lumMod val="60000"/>
                <a:lumOff val="40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Century Gothic" panose="020B0502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Living costs will keep increasing in the long-term meaning even more people will struggle to afford their water bill in future</c:v>
                </c:pt>
                <c:pt idx="1">
                  <c:v>Climate change will mean more dry spells and higher risk of drought in your region</c:v>
                </c:pt>
                <c:pt idx="2">
                  <c:v>Population growth and tourism will lead to higher demand for water in your region</c:v>
                </c:pt>
                <c:pt idx="3">
                  <c:v>New technology like artificial intelligence and drones will enable water companies to work in better, more cost-effective ways</c:v>
                </c:pt>
                <c:pt idx="4">
                  <c:v>More intense rainfall will worsen pollution of rivers and coastal waters in your region </c:v>
                </c:pt>
              </c:strCache>
            </c:strRef>
          </c:cat>
          <c:val>
            <c:numRef>
              <c:f>Sheet1!$B$2:$B$6</c:f>
              <c:numCache>
                <c:formatCode>0%</c:formatCode>
                <c:ptCount val="5"/>
                <c:pt idx="0">
                  <c:v>0.47</c:v>
                </c:pt>
                <c:pt idx="1">
                  <c:v>0.38</c:v>
                </c:pt>
                <c:pt idx="2">
                  <c:v>0.31</c:v>
                </c:pt>
                <c:pt idx="3">
                  <c:v>0.18</c:v>
                </c:pt>
                <c:pt idx="4">
                  <c:v>0.14000000000000001</c:v>
                </c:pt>
              </c:numCache>
            </c:numRef>
          </c:val>
          <c:extLst>
            <c:ext xmlns:c16="http://schemas.microsoft.com/office/drawing/2014/chart" uri="{C3380CC4-5D6E-409C-BE32-E72D297353CC}">
              <c16:uniqueId val="{00000000-75D6-4DDD-9B50-BD13727CD3F2}"/>
            </c:ext>
          </c:extLst>
        </c:ser>
        <c:ser>
          <c:idx val="1"/>
          <c:order val="1"/>
          <c:tx>
            <c:strRef>
              <c:f>Sheet1!$C$1</c:f>
              <c:strCache>
                <c:ptCount val="1"/>
                <c:pt idx="0">
                  <c:v>Probably will happen</c:v>
                </c:pt>
              </c:strCache>
            </c:strRef>
          </c:tx>
          <c:spPr>
            <a:solidFill>
              <a:schemeClr val="accent2">
                <a:lumMod val="40000"/>
                <a:lumOff val="60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Century Gothic" panose="020B0502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Living costs will keep increasing in the long-term meaning even more people will struggle to afford their water bill in future</c:v>
                </c:pt>
                <c:pt idx="1">
                  <c:v>Climate change will mean more dry spells and higher risk of drought in your region</c:v>
                </c:pt>
                <c:pt idx="2">
                  <c:v>Population growth and tourism will lead to higher demand for water in your region</c:v>
                </c:pt>
                <c:pt idx="3">
                  <c:v>New technology like artificial intelligence and drones will enable water companies to work in better, more cost-effective ways</c:v>
                </c:pt>
                <c:pt idx="4">
                  <c:v>More intense rainfall will worsen pollution of rivers and coastal waters in your region </c:v>
                </c:pt>
              </c:strCache>
            </c:strRef>
          </c:cat>
          <c:val>
            <c:numRef>
              <c:f>Sheet1!$C$2:$C$6</c:f>
              <c:numCache>
                <c:formatCode>0%</c:formatCode>
                <c:ptCount val="5"/>
                <c:pt idx="0">
                  <c:v>0.35</c:v>
                </c:pt>
                <c:pt idx="1">
                  <c:v>0.38</c:v>
                </c:pt>
                <c:pt idx="2">
                  <c:v>0.37</c:v>
                </c:pt>
                <c:pt idx="3">
                  <c:v>0.43</c:v>
                </c:pt>
                <c:pt idx="4">
                  <c:v>0.34</c:v>
                </c:pt>
              </c:numCache>
            </c:numRef>
          </c:val>
          <c:extLst>
            <c:ext xmlns:c16="http://schemas.microsoft.com/office/drawing/2014/chart" uri="{C3380CC4-5D6E-409C-BE32-E72D297353CC}">
              <c16:uniqueId val="{00000001-75D6-4DDD-9B50-BD13727CD3F2}"/>
            </c:ext>
          </c:extLst>
        </c:ser>
        <c:ser>
          <c:idx val="2"/>
          <c:order val="2"/>
          <c:tx>
            <c:strRef>
              <c:f>Sheet1!$D$1</c:f>
              <c:strCache>
                <c:ptCount val="1"/>
                <c:pt idx="0">
                  <c:v>May or may not happen</c:v>
                </c:pt>
              </c:strCache>
            </c:strRef>
          </c:tx>
          <c:spPr>
            <a:solidFill>
              <a:schemeClr val="tx2">
                <a:lumMod val="60000"/>
                <a:lumOff val="40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Century Gothic" panose="020B0502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Living costs will keep increasing in the long-term meaning even more people will struggle to afford their water bill in future</c:v>
                </c:pt>
                <c:pt idx="1">
                  <c:v>Climate change will mean more dry spells and higher risk of drought in your region</c:v>
                </c:pt>
                <c:pt idx="2">
                  <c:v>Population growth and tourism will lead to higher demand for water in your region</c:v>
                </c:pt>
                <c:pt idx="3">
                  <c:v>New technology like artificial intelligence and drones will enable water companies to work in better, more cost-effective ways</c:v>
                </c:pt>
                <c:pt idx="4">
                  <c:v>More intense rainfall will worsen pollution of rivers and coastal waters in your region </c:v>
                </c:pt>
              </c:strCache>
            </c:strRef>
          </c:cat>
          <c:val>
            <c:numRef>
              <c:f>Sheet1!$D$2:$D$6</c:f>
              <c:numCache>
                <c:formatCode>0%</c:formatCode>
                <c:ptCount val="5"/>
                <c:pt idx="0">
                  <c:v>0.12</c:v>
                </c:pt>
                <c:pt idx="1">
                  <c:v>0.15</c:v>
                </c:pt>
                <c:pt idx="2">
                  <c:v>0.19</c:v>
                </c:pt>
                <c:pt idx="3">
                  <c:v>0.27</c:v>
                </c:pt>
                <c:pt idx="4">
                  <c:v>0.34</c:v>
                </c:pt>
              </c:numCache>
            </c:numRef>
          </c:val>
          <c:extLst>
            <c:ext xmlns:c16="http://schemas.microsoft.com/office/drawing/2014/chart" uri="{C3380CC4-5D6E-409C-BE32-E72D297353CC}">
              <c16:uniqueId val="{00000002-75D6-4DDD-9B50-BD13727CD3F2}"/>
            </c:ext>
          </c:extLst>
        </c:ser>
        <c:ser>
          <c:idx val="3"/>
          <c:order val="3"/>
          <c:tx>
            <c:strRef>
              <c:f>Sheet1!$E$1</c:f>
              <c:strCache>
                <c:ptCount val="1"/>
                <c:pt idx="0">
                  <c:v>Probably will not happen</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Century Gothic" panose="020B0502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Living costs will keep increasing in the long-term meaning even more people will struggle to afford their water bill in future</c:v>
                </c:pt>
                <c:pt idx="1">
                  <c:v>Climate change will mean more dry spells and higher risk of drought in your region</c:v>
                </c:pt>
                <c:pt idx="2">
                  <c:v>Population growth and tourism will lead to higher demand for water in your region</c:v>
                </c:pt>
                <c:pt idx="3">
                  <c:v>New technology like artificial intelligence and drones will enable water companies to work in better, more cost-effective ways</c:v>
                </c:pt>
                <c:pt idx="4">
                  <c:v>More intense rainfall will worsen pollution of rivers and coastal waters in your region </c:v>
                </c:pt>
              </c:strCache>
            </c:strRef>
          </c:cat>
          <c:val>
            <c:numRef>
              <c:f>Sheet1!$E$2:$E$6</c:f>
              <c:numCache>
                <c:formatCode>0%</c:formatCode>
                <c:ptCount val="5"/>
                <c:pt idx="0">
                  <c:v>0.03</c:v>
                </c:pt>
                <c:pt idx="1">
                  <c:v>0.06</c:v>
                </c:pt>
                <c:pt idx="2">
                  <c:v>0.09</c:v>
                </c:pt>
                <c:pt idx="3">
                  <c:v>0.06</c:v>
                </c:pt>
                <c:pt idx="4">
                  <c:v>0.1</c:v>
                </c:pt>
              </c:numCache>
            </c:numRef>
          </c:val>
          <c:extLst>
            <c:ext xmlns:c16="http://schemas.microsoft.com/office/drawing/2014/chart" uri="{C3380CC4-5D6E-409C-BE32-E72D297353CC}">
              <c16:uniqueId val="{00000003-75D6-4DDD-9B50-BD13727CD3F2}"/>
            </c:ext>
          </c:extLst>
        </c:ser>
        <c:ser>
          <c:idx val="4"/>
          <c:order val="4"/>
          <c:tx>
            <c:strRef>
              <c:f>Sheet1!$F$1</c:f>
              <c:strCache>
                <c:ptCount val="1"/>
                <c:pt idx="0">
                  <c:v>Will definitely not happen</c:v>
                </c:pt>
              </c:strCache>
            </c:strRef>
          </c:tx>
          <c:spPr>
            <a:solidFill>
              <a:schemeClr val="accent6">
                <a:lumMod val="75000"/>
              </a:schemeClr>
            </a:solidFill>
            <a:ln>
              <a:noFill/>
            </a:ln>
            <a:effectLst/>
          </c:spPr>
          <c:invertIfNegative val="0"/>
          <c:dLbls>
            <c:delete val="1"/>
          </c:dLbls>
          <c:cat>
            <c:strRef>
              <c:f>Sheet1!$A$2:$A$6</c:f>
              <c:strCache>
                <c:ptCount val="5"/>
                <c:pt idx="0">
                  <c:v>Living costs will keep increasing in the long-term meaning even more people will struggle to afford their water bill in future</c:v>
                </c:pt>
                <c:pt idx="1">
                  <c:v>Climate change will mean more dry spells and higher risk of drought in your region</c:v>
                </c:pt>
                <c:pt idx="2">
                  <c:v>Population growth and tourism will lead to higher demand for water in your region</c:v>
                </c:pt>
                <c:pt idx="3">
                  <c:v>New technology like artificial intelligence and drones will enable water companies to work in better, more cost-effective ways</c:v>
                </c:pt>
                <c:pt idx="4">
                  <c:v>More intense rainfall will worsen pollution of rivers and coastal waters in your region </c:v>
                </c:pt>
              </c:strCache>
            </c:strRef>
          </c:cat>
          <c:val>
            <c:numRef>
              <c:f>Sheet1!$F$2:$F$6</c:f>
              <c:numCache>
                <c:formatCode>0%</c:formatCode>
                <c:ptCount val="5"/>
                <c:pt idx="0">
                  <c:v>0.01</c:v>
                </c:pt>
                <c:pt idx="1">
                  <c:v>0.02</c:v>
                </c:pt>
                <c:pt idx="2">
                  <c:v>0.02</c:v>
                </c:pt>
                <c:pt idx="3">
                  <c:v>0.02</c:v>
                </c:pt>
                <c:pt idx="4">
                  <c:v>0.03</c:v>
                </c:pt>
              </c:numCache>
            </c:numRef>
          </c:val>
          <c:extLst>
            <c:ext xmlns:c16="http://schemas.microsoft.com/office/drawing/2014/chart" uri="{C3380CC4-5D6E-409C-BE32-E72D297353CC}">
              <c16:uniqueId val="{00000004-75D6-4DDD-9B50-BD13727CD3F2}"/>
            </c:ext>
          </c:extLst>
        </c:ser>
        <c:ser>
          <c:idx val="5"/>
          <c:order val="5"/>
          <c:tx>
            <c:strRef>
              <c:f>Sheet1!$G$1</c:f>
              <c:strCache>
                <c:ptCount val="1"/>
                <c:pt idx="0">
                  <c:v>Don't know</c:v>
                </c:pt>
              </c:strCache>
            </c:strRef>
          </c:tx>
          <c:spPr>
            <a:solidFill>
              <a:schemeClr val="bg1">
                <a:lumMod val="65000"/>
              </a:schemeClr>
            </a:solidFill>
            <a:ln>
              <a:noFill/>
            </a:ln>
            <a:effectLst/>
          </c:spPr>
          <c:invertIfNegative val="0"/>
          <c:dLbls>
            <c:delete val="1"/>
          </c:dLbls>
          <c:cat>
            <c:strRef>
              <c:f>Sheet1!$A$2:$A$6</c:f>
              <c:strCache>
                <c:ptCount val="5"/>
                <c:pt idx="0">
                  <c:v>Living costs will keep increasing in the long-term meaning even more people will struggle to afford their water bill in future</c:v>
                </c:pt>
                <c:pt idx="1">
                  <c:v>Climate change will mean more dry spells and higher risk of drought in your region</c:v>
                </c:pt>
                <c:pt idx="2">
                  <c:v>Population growth and tourism will lead to higher demand for water in your region</c:v>
                </c:pt>
                <c:pt idx="3">
                  <c:v>New technology like artificial intelligence and drones will enable water companies to work in better, more cost-effective ways</c:v>
                </c:pt>
                <c:pt idx="4">
                  <c:v>More intense rainfall will worsen pollution of rivers and coastal waters in your region </c:v>
                </c:pt>
              </c:strCache>
            </c:strRef>
          </c:cat>
          <c:val>
            <c:numRef>
              <c:f>Sheet1!$G$2:$G$6</c:f>
              <c:numCache>
                <c:formatCode>0%</c:formatCode>
                <c:ptCount val="5"/>
                <c:pt idx="0">
                  <c:v>0.02</c:v>
                </c:pt>
                <c:pt idx="1">
                  <c:v>0.02</c:v>
                </c:pt>
                <c:pt idx="2">
                  <c:v>0.02</c:v>
                </c:pt>
                <c:pt idx="3">
                  <c:v>0.05</c:v>
                </c:pt>
                <c:pt idx="4">
                  <c:v>0.06</c:v>
                </c:pt>
              </c:numCache>
            </c:numRef>
          </c:val>
          <c:extLst>
            <c:ext xmlns:c16="http://schemas.microsoft.com/office/drawing/2014/chart" uri="{C3380CC4-5D6E-409C-BE32-E72D297353CC}">
              <c16:uniqueId val="{00000000-5D8E-4CC1-8BA9-BB4A22FF76E8}"/>
            </c:ext>
          </c:extLst>
        </c:ser>
        <c:dLbls>
          <c:dLblPos val="ctr"/>
          <c:showLegendKey val="0"/>
          <c:showVal val="1"/>
          <c:showCatName val="0"/>
          <c:showSerName val="0"/>
          <c:showPercent val="0"/>
          <c:showBubbleSize val="0"/>
        </c:dLbls>
        <c:gapWidth val="75"/>
        <c:overlap val="100"/>
        <c:axId val="905362823"/>
        <c:axId val="905360199"/>
      </c:barChart>
      <c:catAx>
        <c:axId val="905362823"/>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Century Gothic" panose="020B0502020202020204" pitchFamily="34" charset="0"/>
                <a:ea typeface="+mn-ea"/>
                <a:cs typeface="+mn-cs"/>
              </a:defRPr>
            </a:pPr>
            <a:endParaRPr lang="en-US"/>
          </a:p>
        </c:txPr>
        <c:crossAx val="905360199"/>
        <c:crosses val="autoZero"/>
        <c:auto val="1"/>
        <c:lblAlgn val="ctr"/>
        <c:lblOffset val="100"/>
        <c:noMultiLvlLbl val="0"/>
      </c:catAx>
      <c:valAx>
        <c:axId val="905360199"/>
        <c:scaling>
          <c:orientation val="minMax"/>
        </c:scaling>
        <c:delete val="1"/>
        <c:axPos val="t"/>
        <c:numFmt formatCode="0%" sourceLinked="1"/>
        <c:majorTickMark val="none"/>
        <c:minorTickMark val="none"/>
        <c:tickLblPos val="nextTo"/>
        <c:crossAx val="905362823"/>
        <c:crosses val="autoZero"/>
        <c:crossBetween val="between"/>
      </c:valAx>
      <c:spPr>
        <a:noFill/>
        <a:ln>
          <a:noFill/>
        </a:ln>
        <a:effectLst/>
      </c:spPr>
    </c:plotArea>
    <c:legend>
      <c:legendPos val="b"/>
      <c:layout>
        <c:manualLayout>
          <c:xMode val="edge"/>
          <c:yMode val="edge"/>
          <c:x val="1.1488339742228794E-2"/>
          <c:y val="2.3172355912752336E-3"/>
          <c:w val="0.98709633298527588"/>
          <c:h val="7.9604264833133639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Century Gothic" panose="020B0502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latin typeface="Century Gothic" panose="020B0502020202020204" pitchFamily="34" charset="0"/>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702562754873634"/>
          <c:y val="0.11724330550956852"/>
          <c:w val="0.78074021559417084"/>
          <c:h val="0.49639123510061378"/>
        </c:manualLayout>
      </c:layout>
      <c:barChart>
        <c:barDir val="bar"/>
        <c:grouping val="percentStacked"/>
        <c:varyColors val="0"/>
        <c:ser>
          <c:idx val="0"/>
          <c:order val="0"/>
          <c:tx>
            <c:strRef>
              <c:f>Sheet1!$B$1</c:f>
              <c:strCache>
                <c:ptCount val="1"/>
                <c:pt idx="0">
                  <c:v>10 - Trust completely</c:v>
                </c:pt>
              </c:strCache>
            </c:strRef>
          </c:tx>
          <c:spPr>
            <a:solidFill>
              <a:schemeClr val="accent2">
                <a:lumMod val="75000"/>
              </a:schemeClr>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Century Gothic" panose="020B0502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Provide a reliable and safe supply of water</c:v>
                </c:pt>
                <c:pt idx="2">
                  <c:v>Handle and treat wastewater so it does not harm the environment</c:v>
                </c:pt>
              </c:strCache>
            </c:strRef>
          </c:cat>
          <c:val>
            <c:numRef>
              <c:f>Sheet1!$B$2:$B$4</c:f>
              <c:numCache>
                <c:formatCode>General</c:formatCode>
                <c:ptCount val="3"/>
                <c:pt idx="0" formatCode="0%">
                  <c:v>0.17</c:v>
                </c:pt>
                <c:pt idx="2" formatCode="0%">
                  <c:v>0.11</c:v>
                </c:pt>
              </c:numCache>
            </c:numRef>
          </c:val>
          <c:extLst>
            <c:ext xmlns:c16="http://schemas.microsoft.com/office/drawing/2014/chart" uri="{C3380CC4-5D6E-409C-BE32-E72D297353CC}">
              <c16:uniqueId val="{00000000-7E24-4446-BAD1-E6993DDA0D9C}"/>
            </c:ext>
          </c:extLst>
        </c:ser>
        <c:ser>
          <c:idx val="1"/>
          <c:order val="1"/>
          <c:tx>
            <c:strRef>
              <c:f>Sheet1!$C$1</c:f>
              <c:strCache>
                <c:ptCount val="1"/>
                <c:pt idx="0">
                  <c:v>9</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Century Gothic" panose="020B0502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Provide a reliable and safe supply of water</c:v>
                </c:pt>
                <c:pt idx="2">
                  <c:v>Handle and treat wastewater so it does not harm the environment</c:v>
                </c:pt>
              </c:strCache>
            </c:strRef>
          </c:cat>
          <c:val>
            <c:numRef>
              <c:f>Sheet1!$C$2:$C$4</c:f>
              <c:numCache>
                <c:formatCode>General</c:formatCode>
                <c:ptCount val="3"/>
                <c:pt idx="0" formatCode="0%">
                  <c:v>0.19</c:v>
                </c:pt>
                <c:pt idx="2" formatCode="0%">
                  <c:v>0.12</c:v>
                </c:pt>
              </c:numCache>
            </c:numRef>
          </c:val>
          <c:extLst>
            <c:ext xmlns:c16="http://schemas.microsoft.com/office/drawing/2014/chart" uri="{C3380CC4-5D6E-409C-BE32-E72D297353CC}">
              <c16:uniqueId val="{00000001-7E24-4446-BAD1-E6993DDA0D9C}"/>
            </c:ext>
          </c:extLst>
        </c:ser>
        <c:ser>
          <c:idx val="2"/>
          <c:order val="2"/>
          <c:tx>
            <c:strRef>
              <c:f>Sheet1!$D$1</c:f>
              <c:strCache>
                <c:ptCount val="1"/>
                <c:pt idx="0">
                  <c:v>8</c:v>
                </c:pt>
              </c:strCache>
            </c:strRef>
          </c:tx>
          <c:spPr>
            <a:solidFill>
              <a:schemeClr val="accent2">
                <a:lumMod val="60000"/>
                <a:lumOff val="40000"/>
              </a:schemeClr>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Century Gothic" panose="020B0502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Provide a reliable and safe supply of water</c:v>
                </c:pt>
                <c:pt idx="2">
                  <c:v>Handle and treat wastewater so it does not harm the environment</c:v>
                </c:pt>
              </c:strCache>
            </c:strRef>
          </c:cat>
          <c:val>
            <c:numRef>
              <c:f>Sheet1!$D$2:$D$4</c:f>
              <c:numCache>
                <c:formatCode>General</c:formatCode>
                <c:ptCount val="3"/>
                <c:pt idx="0" formatCode="0%">
                  <c:v>0.25</c:v>
                </c:pt>
                <c:pt idx="2" formatCode="0%">
                  <c:v>0.21</c:v>
                </c:pt>
              </c:numCache>
            </c:numRef>
          </c:val>
          <c:extLst>
            <c:ext xmlns:c16="http://schemas.microsoft.com/office/drawing/2014/chart" uri="{C3380CC4-5D6E-409C-BE32-E72D297353CC}">
              <c16:uniqueId val="{00000002-7E24-4446-BAD1-E6993DDA0D9C}"/>
            </c:ext>
          </c:extLst>
        </c:ser>
        <c:ser>
          <c:idx val="3"/>
          <c:order val="3"/>
          <c:tx>
            <c:strRef>
              <c:f>Sheet1!$E$1</c:f>
              <c:strCache>
                <c:ptCount val="1"/>
                <c:pt idx="0">
                  <c:v>7</c:v>
                </c:pt>
              </c:strCache>
            </c:strRef>
          </c:tx>
          <c:spPr>
            <a:solidFill>
              <a:schemeClr val="accent2">
                <a:lumMod val="40000"/>
                <a:lumOff val="60000"/>
              </a:schemeClr>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Century Gothic" panose="020B0502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Provide a reliable and safe supply of water</c:v>
                </c:pt>
                <c:pt idx="2">
                  <c:v>Handle and treat wastewater so it does not harm the environment</c:v>
                </c:pt>
              </c:strCache>
            </c:strRef>
          </c:cat>
          <c:val>
            <c:numRef>
              <c:f>Sheet1!$E$2:$E$4</c:f>
              <c:numCache>
                <c:formatCode>General</c:formatCode>
                <c:ptCount val="3"/>
                <c:pt idx="0" formatCode="0%">
                  <c:v>0.15</c:v>
                </c:pt>
                <c:pt idx="2" formatCode="0%">
                  <c:v>0.18</c:v>
                </c:pt>
              </c:numCache>
            </c:numRef>
          </c:val>
          <c:extLst>
            <c:ext xmlns:c16="http://schemas.microsoft.com/office/drawing/2014/chart" uri="{C3380CC4-5D6E-409C-BE32-E72D297353CC}">
              <c16:uniqueId val="{00000003-7E24-4446-BAD1-E6993DDA0D9C}"/>
            </c:ext>
          </c:extLst>
        </c:ser>
        <c:ser>
          <c:idx val="4"/>
          <c:order val="4"/>
          <c:tx>
            <c:strRef>
              <c:f>Sheet1!$F$1</c:f>
              <c:strCache>
                <c:ptCount val="1"/>
                <c:pt idx="0">
                  <c:v>6</c:v>
                </c:pt>
              </c:strCache>
            </c:strRef>
          </c:tx>
          <c:spPr>
            <a:solidFill>
              <a:schemeClr val="accent2">
                <a:lumMod val="20000"/>
                <a:lumOff val="80000"/>
              </a:schemeClr>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Century Gothic" panose="020B0502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Provide a reliable and safe supply of water</c:v>
                </c:pt>
                <c:pt idx="2">
                  <c:v>Handle and treat wastewater so it does not harm the environment</c:v>
                </c:pt>
              </c:strCache>
            </c:strRef>
          </c:cat>
          <c:val>
            <c:numRef>
              <c:f>Sheet1!$F$2:$F$4</c:f>
              <c:numCache>
                <c:formatCode>General</c:formatCode>
                <c:ptCount val="3"/>
                <c:pt idx="0" formatCode="0%">
                  <c:v>0.06</c:v>
                </c:pt>
                <c:pt idx="2" formatCode="0%">
                  <c:v>7.0000000000000007E-2</c:v>
                </c:pt>
              </c:numCache>
            </c:numRef>
          </c:val>
          <c:extLst>
            <c:ext xmlns:c16="http://schemas.microsoft.com/office/drawing/2014/chart" uri="{C3380CC4-5D6E-409C-BE32-E72D297353CC}">
              <c16:uniqueId val="{00000004-7E24-4446-BAD1-E6993DDA0D9C}"/>
            </c:ext>
          </c:extLst>
        </c:ser>
        <c:ser>
          <c:idx val="5"/>
          <c:order val="5"/>
          <c:tx>
            <c:strRef>
              <c:f>Sheet1!$G$1</c:f>
              <c:strCache>
                <c:ptCount val="1"/>
                <c:pt idx="0">
                  <c:v>5</c:v>
                </c:pt>
              </c:strCache>
            </c:strRef>
          </c:tx>
          <c:spPr>
            <a:solidFill>
              <a:schemeClr val="bg2"/>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Century Gothic" panose="020B0502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Provide a reliable and safe supply of water</c:v>
                </c:pt>
                <c:pt idx="2">
                  <c:v>Handle and treat wastewater so it does not harm the environment</c:v>
                </c:pt>
              </c:strCache>
            </c:strRef>
          </c:cat>
          <c:val>
            <c:numRef>
              <c:f>Sheet1!$G$2:$G$4</c:f>
              <c:numCache>
                <c:formatCode>General</c:formatCode>
                <c:ptCount val="3"/>
                <c:pt idx="0" formatCode="0%">
                  <c:v>0.12</c:v>
                </c:pt>
                <c:pt idx="2" formatCode="0%">
                  <c:v>0.17</c:v>
                </c:pt>
              </c:numCache>
            </c:numRef>
          </c:val>
          <c:extLst>
            <c:ext xmlns:c16="http://schemas.microsoft.com/office/drawing/2014/chart" uri="{C3380CC4-5D6E-409C-BE32-E72D297353CC}">
              <c16:uniqueId val="{00000005-7E24-4446-BAD1-E6993DDA0D9C}"/>
            </c:ext>
          </c:extLst>
        </c:ser>
        <c:ser>
          <c:idx val="6"/>
          <c:order val="6"/>
          <c:tx>
            <c:strRef>
              <c:f>Sheet1!$H$1</c:f>
              <c:strCache>
                <c:ptCount val="1"/>
                <c:pt idx="0">
                  <c:v>4</c:v>
                </c:pt>
              </c:strCache>
            </c:strRef>
          </c:tx>
          <c:spPr>
            <a:solidFill>
              <a:schemeClr val="accent6">
                <a:lumMod val="20000"/>
                <a:lumOff val="80000"/>
              </a:schemeClr>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Century Gothic" panose="020B0502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Provide a reliable and safe supply of water</c:v>
                </c:pt>
                <c:pt idx="2">
                  <c:v>Handle and treat wastewater so it does not harm the environment</c:v>
                </c:pt>
              </c:strCache>
            </c:strRef>
          </c:cat>
          <c:val>
            <c:numRef>
              <c:f>Sheet1!$H$2:$H$4</c:f>
              <c:numCache>
                <c:formatCode>General</c:formatCode>
                <c:ptCount val="3"/>
                <c:pt idx="0" formatCode="0%">
                  <c:v>0.02</c:v>
                </c:pt>
                <c:pt idx="2" formatCode="0%">
                  <c:v>0.03</c:v>
                </c:pt>
              </c:numCache>
            </c:numRef>
          </c:val>
          <c:extLst>
            <c:ext xmlns:c16="http://schemas.microsoft.com/office/drawing/2014/chart" uri="{C3380CC4-5D6E-409C-BE32-E72D297353CC}">
              <c16:uniqueId val="{00000006-7E24-4446-BAD1-E6993DDA0D9C}"/>
            </c:ext>
          </c:extLst>
        </c:ser>
        <c:ser>
          <c:idx val="7"/>
          <c:order val="7"/>
          <c:tx>
            <c:strRef>
              <c:f>Sheet1!$I$1</c:f>
              <c:strCache>
                <c:ptCount val="1"/>
                <c:pt idx="0">
                  <c:v>3</c:v>
                </c:pt>
              </c:strCache>
            </c:strRef>
          </c:tx>
          <c:spPr>
            <a:solidFill>
              <a:schemeClr val="accent6">
                <a:lumMod val="40000"/>
                <a:lumOff val="60000"/>
              </a:schemeClr>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B-7E24-4446-BAD1-E6993DDA0D9C}"/>
                </c:ext>
              </c:extLst>
            </c:dLbl>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Century Gothic" panose="020B0502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Provide a reliable and safe supply of water</c:v>
                </c:pt>
                <c:pt idx="2">
                  <c:v>Handle and treat wastewater so it does not harm the environment</c:v>
                </c:pt>
              </c:strCache>
            </c:strRef>
          </c:cat>
          <c:val>
            <c:numRef>
              <c:f>Sheet1!$I$2:$I$4</c:f>
              <c:numCache>
                <c:formatCode>General</c:formatCode>
                <c:ptCount val="3"/>
                <c:pt idx="0" formatCode="0%">
                  <c:v>0.01</c:v>
                </c:pt>
                <c:pt idx="2" formatCode="0%">
                  <c:v>0.03</c:v>
                </c:pt>
              </c:numCache>
            </c:numRef>
          </c:val>
          <c:extLst>
            <c:ext xmlns:c16="http://schemas.microsoft.com/office/drawing/2014/chart" uri="{C3380CC4-5D6E-409C-BE32-E72D297353CC}">
              <c16:uniqueId val="{00000007-7E24-4446-BAD1-E6993DDA0D9C}"/>
            </c:ext>
          </c:extLst>
        </c:ser>
        <c:ser>
          <c:idx val="8"/>
          <c:order val="8"/>
          <c:tx>
            <c:strRef>
              <c:f>Sheet1!$J$1</c:f>
              <c:strCache>
                <c:ptCount val="1"/>
                <c:pt idx="0">
                  <c:v>2</c:v>
                </c:pt>
              </c:strCache>
            </c:strRef>
          </c:tx>
          <c:spPr>
            <a:solidFill>
              <a:schemeClr val="accent6">
                <a:lumMod val="60000"/>
                <a:lumOff val="40000"/>
              </a:schemeClr>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C-7E24-4446-BAD1-E6993DDA0D9C}"/>
                </c:ext>
              </c:extLst>
            </c:dLbl>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Century Gothic" panose="020B0502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Provide a reliable and safe supply of water</c:v>
                </c:pt>
                <c:pt idx="2">
                  <c:v>Handle and treat wastewater so it does not harm the environment</c:v>
                </c:pt>
              </c:strCache>
            </c:strRef>
          </c:cat>
          <c:val>
            <c:numRef>
              <c:f>Sheet1!$J$2:$J$4</c:f>
              <c:numCache>
                <c:formatCode>General</c:formatCode>
                <c:ptCount val="3"/>
                <c:pt idx="0" formatCode="0%">
                  <c:v>0.01</c:v>
                </c:pt>
                <c:pt idx="2" formatCode="0%">
                  <c:v>0.01</c:v>
                </c:pt>
              </c:numCache>
            </c:numRef>
          </c:val>
          <c:extLst>
            <c:ext xmlns:c16="http://schemas.microsoft.com/office/drawing/2014/chart" uri="{C3380CC4-5D6E-409C-BE32-E72D297353CC}">
              <c16:uniqueId val="{00000008-7E24-4446-BAD1-E6993DDA0D9C}"/>
            </c:ext>
          </c:extLst>
        </c:ser>
        <c:ser>
          <c:idx val="9"/>
          <c:order val="9"/>
          <c:tx>
            <c:strRef>
              <c:f>Sheet1!$K$1</c:f>
              <c:strCache>
                <c:ptCount val="1"/>
                <c:pt idx="0">
                  <c:v>1</c:v>
                </c:pt>
              </c:strCache>
            </c:strRef>
          </c:tx>
          <c:spPr>
            <a:solidFill>
              <a:schemeClr val="accent6"/>
            </a:solidFill>
            <a:ln>
              <a:noFill/>
            </a:ln>
            <a:effectLst/>
          </c:spPr>
          <c:invertIfNegative val="0"/>
          <c:dLbls>
            <c:delete val="1"/>
          </c:dLbls>
          <c:cat>
            <c:strRef>
              <c:f>Sheet1!$A$2:$A$4</c:f>
              <c:strCache>
                <c:ptCount val="3"/>
                <c:pt idx="0">
                  <c:v>Provide a reliable and safe supply of water</c:v>
                </c:pt>
                <c:pt idx="2">
                  <c:v>Handle and treat wastewater so it does not harm the environment</c:v>
                </c:pt>
              </c:strCache>
            </c:strRef>
          </c:cat>
          <c:val>
            <c:numRef>
              <c:f>Sheet1!$K$2:$K$4</c:f>
              <c:numCache>
                <c:formatCode>General</c:formatCode>
                <c:ptCount val="3"/>
                <c:pt idx="0" formatCode="0%">
                  <c:v>0</c:v>
                </c:pt>
                <c:pt idx="2" formatCode="0%">
                  <c:v>0.01</c:v>
                </c:pt>
              </c:numCache>
            </c:numRef>
          </c:val>
          <c:extLst>
            <c:ext xmlns:c16="http://schemas.microsoft.com/office/drawing/2014/chart" uri="{C3380CC4-5D6E-409C-BE32-E72D297353CC}">
              <c16:uniqueId val="{00000009-7E24-4446-BAD1-E6993DDA0D9C}"/>
            </c:ext>
          </c:extLst>
        </c:ser>
        <c:ser>
          <c:idx val="10"/>
          <c:order val="10"/>
          <c:tx>
            <c:strRef>
              <c:f>Sheet1!$L$1</c:f>
              <c:strCache>
                <c:ptCount val="1"/>
                <c:pt idx="0">
                  <c:v>0 - Do not trust at all</c:v>
                </c:pt>
              </c:strCache>
            </c:strRef>
          </c:tx>
          <c:spPr>
            <a:solidFill>
              <a:schemeClr val="accent6">
                <a:lumMod val="75000"/>
              </a:schemeClr>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Century Gothic" panose="020B0502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Provide a reliable and safe supply of water</c:v>
                </c:pt>
                <c:pt idx="2">
                  <c:v>Handle and treat wastewater so it does not harm the environment</c:v>
                </c:pt>
              </c:strCache>
            </c:strRef>
          </c:cat>
          <c:val>
            <c:numRef>
              <c:f>Sheet1!$L$2:$L$4</c:f>
              <c:numCache>
                <c:formatCode>General</c:formatCode>
                <c:ptCount val="3"/>
                <c:pt idx="0" formatCode="0%">
                  <c:v>0.01</c:v>
                </c:pt>
                <c:pt idx="2" formatCode="0%">
                  <c:v>0.02</c:v>
                </c:pt>
              </c:numCache>
            </c:numRef>
          </c:val>
          <c:extLst>
            <c:ext xmlns:c16="http://schemas.microsoft.com/office/drawing/2014/chart" uri="{C3380CC4-5D6E-409C-BE32-E72D297353CC}">
              <c16:uniqueId val="{0000000A-7E24-4446-BAD1-E6993DDA0D9C}"/>
            </c:ext>
          </c:extLst>
        </c:ser>
        <c:ser>
          <c:idx val="11"/>
          <c:order val="11"/>
          <c:tx>
            <c:strRef>
              <c:f>Sheet1!$M$1</c:f>
              <c:strCache>
                <c:ptCount val="1"/>
                <c:pt idx="0">
                  <c:v>DK</c:v>
                </c:pt>
              </c:strCache>
            </c:strRef>
          </c:tx>
          <c:spPr>
            <a:solidFill>
              <a:schemeClr val="tx1">
                <a:lumMod val="95000"/>
                <a:lumOff val="5000"/>
              </a:schemeClr>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2-95AD-4C1A-88DE-449D8779557C}"/>
                </c:ext>
              </c:extLst>
            </c:dLbl>
            <c:dLbl>
              <c:idx val="2"/>
              <c:delete val="1"/>
              <c:extLst>
                <c:ext xmlns:c15="http://schemas.microsoft.com/office/drawing/2012/chart" uri="{CE6537A1-D6FC-4f65-9D91-7224C49458BB}"/>
                <c:ext xmlns:c16="http://schemas.microsoft.com/office/drawing/2014/chart" uri="{C3380CC4-5D6E-409C-BE32-E72D297353CC}">
                  <c16:uniqueId val="{00000001-95AD-4C1A-88DE-449D8779557C}"/>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Provide a reliable and safe supply of water</c:v>
                </c:pt>
                <c:pt idx="2">
                  <c:v>Handle and treat wastewater so it does not harm the environment</c:v>
                </c:pt>
              </c:strCache>
            </c:strRef>
          </c:cat>
          <c:val>
            <c:numRef>
              <c:f>Sheet1!$M$2:$M$4</c:f>
              <c:numCache>
                <c:formatCode>General</c:formatCode>
                <c:ptCount val="3"/>
                <c:pt idx="0" formatCode="0%">
                  <c:v>0.01</c:v>
                </c:pt>
                <c:pt idx="2" formatCode="0%">
                  <c:v>0.02</c:v>
                </c:pt>
              </c:numCache>
            </c:numRef>
          </c:val>
          <c:extLst>
            <c:ext xmlns:c16="http://schemas.microsoft.com/office/drawing/2014/chart" uri="{C3380CC4-5D6E-409C-BE32-E72D297353CC}">
              <c16:uniqueId val="{00000000-95AD-4C1A-88DE-449D8779557C}"/>
            </c:ext>
          </c:extLst>
        </c:ser>
        <c:dLbls>
          <c:dLblPos val="ctr"/>
          <c:showLegendKey val="0"/>
          <c:showVal val="1"/>
          <c:showCatName val="0"/>
          <c:showSerName val="0"/>
          <c:showPercent val="0"/>
          <c:showBubbleSize val="0"/>
        </c:dLbls>
        <c:gapWidth val="50"/>
        <c:overlap val="100"/>
        <c:axId val="852402767"/>
        <c:axId val="852396207"/>
      </c:barChart>
      <c:catAx>
        <c:axId val="852402767"/>
        <c:scaling>
          <c:orientation val="maxMin"/>
        </c:scaling>
        <c:delete val="1"/>
        <c:axPos val="l"/>
        <c:numFmt formatCode="General" sourceLinked="1"/>
        <c:majorTickMark val="out"/>
        <c:minorTickMark val="none"/>
        <c:tickLblPos val="nextTo"/>
        <c:crossAx val="852396207"/>
        <c:crosses val="autoZero"/>
        <c:auto val="1"/>
        <c:lblAlgn val="ctr"/>
        <c:lblOffset val="100"/>
        <c:noMultiLvlLbl val="0"/>
      </c:catAx>
      <c:valAx>
        <c:axId val="852396207"/>
        <c:scaling>
          <c:orientation val="minMax"/>
        </c:scaling>
        <c:delete val="1"/>
        <c:axPos val="t"/>
        <c:numFmt formatCode="0%" sourceLinked="1"/>
        <c:majorTickMark val="out"/>
        <c:minorTickMark val="none"/>
        <c:tickLblPos val="nextTo"/>
        <c:crossAx val="852402767"/>
        <c:crosses val="autoZero"/>
        <c:crossBetween val="between"/>
      </c:valAx>
      <c:spPr>
        <a:noFill/>
        <a:ln>
          <a:noFill/>
        </a:ln>
        <a:effectLst/>
      </c:spPr>
    </c:plotArea>
    <c:legend>
      <c:legendPos val="b"/>
      <c:layout>
        <c:manualLayout>
          <c:xMode val="edge"/>
          <c:yMode val="edge"/>
          <c:x val="0.17817425212026514"/>
          <c:y val="4.3087693648606859E-2"/>
          <c:w val="0.7940092207362498"/>
          <c:h val="5.2922694368044407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latin typeface="Century Gothic" panose="020B0502020202020204" pitchFamily="34" charset="0"/>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6050058396872805"/>
          <c:y val="7.8360087649835611E-3"/>
          <c:w val="0.70290719314675421"/>
          <c:h val="0.7888493569340006"/>
        </c:manualLayout>
      </c:layout>
      <c:barChart>
        <c:barDir val="col"/>
        <c:grouping val="percentStacked"/>
        <c:varyColors val="0"/>
        <c:ser>
          <c:idx val="5"/>
          <c:order val="0"/>
          <c:tx>
            <c:strRef>
              <c:f>Sheet1!$B$1</c:f>
              <c:strCache>
                <c:ptCount val="1"/>
                <c:pt idx="0">
                  <c:v>Very good</c:v>
                </c:pt>
              </c:strCache>
            </c:strRef>
          </c:tx>
          <c:spPr>
            <a:solidFill>
              <a:srgbClr val="448424"/>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Century Gothic" panose="020B0502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OVERALL TOTAL (986)</c:v>
                </c:pt>
                <c:pt idx="1">
                  <c:v>Total HH (936)</c:v>
                </c:pt>
                <c:pt idx="2">
                  <c:v>Online HH (802)</c:v>
                </c:pt>
                <c:pt idx="3">
                  <c:v>Community Hub (134)</c:v>
                </c:pt>
                <c:pt idx="4">
                  <c:v>NHH (50*)</c:v>
                </c:pt>
              </c:strCache>
            </c:strRef>
          </c:cat>
          <c:val>
            <c:numRef>
              <c:f>Sheet1!$B$2:$B$6</c:f>
              <c:numCache>
                <c:formatCode>0%</c:formatCode>
                <c:ptCount val="5"/>
                <c:pt idx="0">
                  <c:v>0.14000000000000001</c:v>
                </c:pt>
                <c:pt idx="1">
                  <c:v>0.14000000000000001</c:v>
                </c:pt>
                <c:pt idx="2">
                  <c:v>0.14000000000000001</c:v>
                </c:pt>
                <c:pt idx="3">
                  <c:v>0.13</c:v>
                </c:pt>
                <c:pt idx="4">
                  <c:v>0.14000000000000001</c:v>
                </c:pt>
              </c:numCache>
            </c:numRef>
          </c:val>
          <c:extLst>
            <c:ext xmlns:c16="http://schemas.microsoft.com/office/drawing/2014/chart" uri="{C3380CC4-5D6E-409C-BE32-E72D297353CC}">
              <c16:uniqueId val="{00000000-D716-4FCE-ACDC-D0409CB43D1E}"/>
            </c:ext>
          </c:extLst>
        </c:ser>
        <c:ser>
          <c:idx val="4"/>
          <c:order val="1"/>
          <c:tx>
            <c:strRef>
              <c:f>Sheet1!$C$1</c:f>
              <c:strCache>
                <c:ptCount val="1"/>
                <c:pt idx="0">
                  <c:v>Good</c:v>
                </c:pt>
              </c:strCache>
            </c:strRef>
          </c:tx>
          <c:spPr>
            <a:solidFill>
              <a:srgbClr val="448424">
                <a:lumMod val="60000"/>
                <a:lumOff val="40000"/>
              </a:srgbClr>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Century Gothic" panose="020B0502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OVERALL TOTAL (986)</c:v>
                </c:pt>
                <c:pt idx="1">
                  <c:v>Total HH (936)</c:v>
                </c:pt>
                <c:pt idx="2">
                  <c:v>Online HH (802)</c:v>
                </c:pt>
                <c:pt idx="3">
                  <c:v>Community Hub (134)</c:v>
                </c:pt>
                <c:pt idx="4">
                  <c:v>NHH (50*)</c:v>
                </c:pt>
              </c:strCache>
            </c:strRef>
          </c:cat>
          <c:val>
            <c:numRef>
              <c:f>Sheet1!$C$2:$C$6</c:f>
              <c:numCache>
                <c:formatCode>0%</c:formatCode>
                <c:ptCount val="5"/>
                <c:pt idx="0">
                  <c:v>0.38</c:v>
                </c:pt>
                <c:pt idx="1">
                  <c:v>0.37</c:v>
                </c:pt>
                <c:pt idx="2">
                  <c:v>0.37</c:v>
                </c:pt>
                <c:pt idx="3">
                  <c:v>0.4</c:v>
                </c:pt>
                <c:pt idx="4">
                  <c:v>0.52</c:v>
                </c:pt>
              </c:numCache>
            </c:numRef>
          </c:val>
          <c:extLst>
            <c:ext xmlns:c16="http://schemas.microsoft.com/office/drawing/2014/chart" uri="{C3380CC4-5D6E-409C-BE32-E72D297353CC}">
              <c16:uniqueId val="{00000001-D716-4FCE-ACDC-D0409CB43D1E}"/>
            </c:ext>
          </c:extLst>
        </c:ser>
        <c:ser>
          <c:idx val="3"/>
          <c:order val="2"/>
          <c:tx>
            <c:strRef>
              <c:f>Sheet1!$D$1</c:f>
              <c:strCache>
                <c:ptCount val="1"/>
                <c:pt idx="0">
                  <c:v>Neither good nor poor</c:v>
                </c:pt>
              </c:strCache>
            </c:strRef>
          </c:tx>
          <c:spPr>
            <a:solidFill>
              <a:srgbClr val="59B3AA">
                <a:lumMod val="60000"/>
                <a:lumOff val="40000"/>
              </a:srgbClr>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Century Gothic" panose="020B0502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OVERALL TOTAL (986)</c:v>
                </c:pt>
                <c:pt idx="1">
                  <c:v>Total HH (936)</c:v>
                </c:pt>
                <c:pt idx="2">
                  <c:v>Online HH (802)</c:v>
                </c:pt>
                <c:pt idx="3">
                  <c:v>Community Hub (134)</c:v>
                </c:pt>
                <c:pt idx="4">
                  <c:v>NHH (50*)</c:v>
                </c:pt>
              </c:strCache>
            </c:strRef>
          </c:cat>
          <c:val>
            <c:numRef>
              <c:f>Sheet1!$D$2:$D$6</c:f>
              <c:numCache>
                <c:formatCode>0%</c:formatCode>
                <c:ptCount val="5"/>
                <c:pt idx="0">
                  <c:v>0.32</c:v>
                </c:pt>
                <c:pt idx="1">
                  <c:v>0.33</c:v>
                </c:pt>
                <c:pt idx="2">
                  <c:v>0.33</c:v>
                </c:pt>
                <c:pt idx="3">
                  <c:v>0.34</c:v>
                </c:pt>
                <c:pt idx="4">
                  <c:v>0.2</c:v>
                </c:pt>
              </c:numCache>
            </c:numRef>
          </c:val>
          <c:extLst>
            <c:ext xmlns:c16="http://schemas.microsoft.com/office/drawing/2014/chart" uri="{C3380CC4-5D6E-409C-BE32-E72D297353CC}">
              <c16:uniqueId val="{00000002-D716-4FCE-ACDC-D0409CB43D1E}"/>
            </c:ext>
          </c:extLst>
        </c:ser>
        <c:ser>
          <c:idx val="2"/>
          <c:order val="3"/>
          <c:tx>
            <c:strRef>
              <c:f>Sheet1!$E$1</c:f>
              <c:strCache>
                <c:ptCount val="1"/>
                <c:pt idx="0">
                  <c:v>Poor</c:v>
                </c:pt>
              </c:strCache>
            </c:strRef>
          </c:tx>
          <c:spPr>
            <a:solidFill>
              <a:srgbClr val="FC6E42">
                <a:lumMod val="60000"/>
                <a:lumOff val="40000"/>
              </a:srgbClr>
            </a:solidFill>
            <a:ln>
              <a:noFill/>
            </a:ln>
            <a:effectLst/>
          </c:spPr>
          <c:invertIfNegative val="0"/>
          <c:dPt>
            <c:idx val="0"/>
            <c:invertIfNegative val="0"/>
            <c:bubble3D val="0"/>
            <c:spPr>
              <a:solidFill>
                <a:srgbClr val="FC6E42">
                  <a:lumMod val="60000"/>
                  <a:lumOff val="40000"/>
                </a:srgbClr>
              </a:solidFill>
              <a:ln>
                <a:noFill/>
              </a:ln>
              <a:effectLst/>
            </c:spPr>
            <c:extLst>
              <c:ext xmlns:c16="http://schemas.microsoft.com/office/drawing/2014/chart" uri="{C3380CC4-5D6E-409C-BE32-E72D297353CC}">
                <c16:uniqueId val="{00000004-D716-4FCE-ACDC-D0409CB43D1E}"/>
              </c:ext>
            </c:extLst>
          </c:dPt>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Century Gothic" panose="020B0502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OVERALL TOTAL (986)</c:v>
                </c:pt>
                <c:pt idx="1">
                  <c:v>Total HH (936)</c:v>
                </c:pt>
                <c:pt idx="2">
                  <c:v>Online HH (802)</c:v>
                </c:pt>
                <c:pt idx="3">
                  <c:v>Community Hub (134)</c:v>
                </c:pt>
                <c:pt idx="4">
                  <c:v>NHH (50*)</c:v>
                </c:pt>
              </c:strCache>
            </c:strRef>
          </c:cat>
          <c:val>
            <c:numRef>
              <c:f>Sheet1!$E$2:$E$6</c:f>
              <c:numCache>
                <c:formatCode>0%</c:formatCode>
                <c:ptCount val="5"/>
                <c:pt idx="0">
                  <c:v>0.1</c:v>
                </c:pt>
                <c:pt idx="1">
                  <c:v>0.11</c:v>
                </c:pt>
                <c:pt idx="2">
                  <c:v>0.11</c:v>
                </c:pt>
                <c:pt idx="3">
                  <c:v>0.08</c:v>
                </c:pt>
                <c:pt idx="4">
                  <c:v>0.08</c:v>
                </c:pt>
              </c:numCache>
            </c:numRef>
          </c:val>
          <c:extLst>
            <c:ext xmlns:c16="http://schemas.microsoft.com/office/drawing/2014/chart" uri="{C3380CC4-5D6E-409C-BE32-E72D297353CC}">
              <c16:uniqueId val="{00000005-D716-4FCE-ACDC-D0409CB43D1E}"/>
            </c:ext>
          </c:extLst>
        </c:ser>
        <c:ser>
          <c:idx val="0"/>
          <c:order val="4"/>
          <c:tx>
            <c:strRef>
              <c:f>Sheet1!$F$1</c:f>
              <c:strCache>
                <c:ptCount val="1"/>
                <c:pt idx="0">
                  <c:v>Very poor</c:v>
                </c:pt>
              </c:strCache>
            </c:strRef>
          </c:tx>
          <c:spPr>
            <a:solidFill>
              <a:srgbClr val="FC6E42">
                <a:lumMod val="75000"/>
              </a:srgbClr>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Century Gothic" panose="020B0502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OVERALL TOTAL (986)</c:v>
                </c:pt>
                <c:pt idx="1">
                  <c:v>Total HH (936)</c:v>
                </c:pt>
                <c:pt idx="2">
                  <c:v>Online HH (802)</c:v>
                </c:pt>
                <c:pt idx="3">
                  <c:v>Community Hub (134)</c:v>
                </c:pt>
                <c:pt idx="4">
                  <c:v>NHH (50*)</c:v>
                </c:pt>
              </c:strCache>
            </c:strRef>
          </c:cat>
          <c:val>
            <c:numRef>
              <c:f>Sheet1!$F$2:$F$6</c:f>
              <c:numCache>
                <c:formatCode>0%</c:formatCode>
                <c:ptCount val="5"/>
                <c:pt idx="0">
                  <c:v>0.04</c:v>
                </c:pt>
                <c:pt idx="1">
                  <c:v>0.04</c:v>
                </c:pt>
                <c:pt idx="2">
                  <c:v>0.03</c:v>
                </c:pt>
                <c:pt idx="3">
                  <c:v>0.05</c:v>
                </c:pt>
                <c:pt idx="4">
                  <c:v>0.04</c:v>
                </c:pt>
              </c:numCache>
            </c:numRef>
          </c:val>
          <c:extLst>
            <c:ext xmlns:c16="http://schemas.microsoft.com/office/drawing/2014/chart" uri="{C3380CC4-5D6E-409C-BE32-E72D297353CC}">
              <c16:uniqueId val="{00000007-D716-4FCE-ACDC-D0409CB43D1E}"/>
            </c:ext>
          </c:extLst>
        </c:ser>
        <c:ser>
          <c:idx val="1"/>
          <c:order val="5"/>
          <c:tx>
            <c:strRef>
              <c:f>Sheet1!$G$1</c:f>
              <c:strCache>
                <c:ptCount val="1"/>
                <c:pt idx="0">
                  <c:v>Don’t know</c:v>
                </c:pt>
              </c:strCache>
            </c:strRef>
          </c:tx>
          <c:spPr>
            <a:solidFill>
              <a:schemeClr val="bg1">
                <a:lumMod val="50000"/>
              </a:schemeClr>
            </a:solidFill>
            <a:ln>
              <a:noFill/>
            </a:ln>
            <a:effectLst/>
          </c:spPr>
          <c:invertIfNegative val="0"/>
          <c:dLbls>
            <c:delete val="1"/>
          </c:dLbls>
          <c:cat>
            <c:strRef>
              <c:f>Sheet1!$A$2:$A$6</c:f>
              <c:strCache>
                <c:ptCount val="5"/>
                <c:pt idx="0">
                  <c:v>OVERALL TOTAL (986)</c:v>
                </c:pt>
                <c:pt idx="1">
                  <c:v>Total HH (936)</c:v>
                </c:pt>
                <c:pt idx="2">
                  <c:v>Online HH (802)</c:v>
                </c:pt>
                <c:pt idx="3">
                  <c:v>Community Hub (134)</c:v>
                </c:pt>
                <c:pt idx="4">
                  <c:v>NHH (50*)</c:v>
                </c:pt>
              </c:strCache>
            </c:strRef>
          </c:cat>
          <c:val>
            <c:numRef>
              <c:f>Sheet1!$G$2:$G$6</c:f>
              <c:numCache>
                <c:formatCode>0%</c:formatCode>
                <c:ptCount val="5"/>
                <c:pt idx="0">
                  <c:v>0.01</c:v>
                </c:pt>
                <c:pt idx="1">
                  <c:v>0.01</c:v>
                </c:pt>
                <c:pt idx="2">
                  <c:v>0.01</c:v>
                </c:pt>
                <c:pt idx="3">
                  <c:v>0.01</c:v>
                </c:pt>
                <c:pt idx="4">
                  <c:v>0.02</c:v>
                </c:pt>
              </c:numCache>
            </c:numRef>
          </c:val>
          <c:extLst>
            <c:ext xmlns:c16="http://schemas.microsoft.com/office/drawing/2014/chart" uri="{C3380CC4-5D6E-409C-BE32-E72D297353CC}">
              <c16:uniqueId val="{00000008-D716-4FCE-ACDC-D0409CB43D1E}"/>
            </c:ext>
          </c:extLst>
        </c:ser>
        <c:dLbls>
          <c:dLblPos val="ctr"/>
          <c:showLegendKey val="0"/>
          <c:showVal val="1"/>
          <c:showCatName val="0"/>
          <c:showSerName val="0"/>
          <c:showPercent val="0"/>
          <c:showBubbleSize val="0"/>
        </c:dLbls>
        <c:gapWidth val="75"/>
        <c:overlap val="100"/>
        <c:axId val="364233368"/>
        <c:axId val="360214944"/>
      </c:barChart>
      <c:catAx>
        <c:axId val="364233368"/>
        <c:scaling>
          <c:orientation val="minMax"/>
        </c:scaling>
        <c:delete val="0"/>
        <c:axPos val="b"/>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360214944"/>
        <c:crosses val="autoZero"/>
        <c:auto val="1"/>
        <c:lblAlgn val="ctr"/>
        <c:lblOffset val="100"/>
        <c:noMultiLvlLbl val="0"/>
      </c:catAx>
      <c:valAx>
        <c:axId val="360214944"/>
        <c:scaling>
          <c:orientation val="minMax"/>
          <c:max val="1"/>
        </c:scaling>
        <c:delete val="1"/>
        <c:axPos val="l"/>
        <c:numFmt formatCode="0%" sourceLinked="1"/>
        <c:majorTickMark val="none"/>
        <c:minorTickMark val="none"/>
        <c:tickLblPos val="nextTo"/>
        <c:crossAx val="364233368"/>
        <c:crosses val="autoZero"/>
        <c:crossBetween val="between"/>
      </c:valAx>
      <c:spPr>
        <a:noFill/>
        <a:ln>
          <a:noFill/>
        </a:ln>
        <a:effectLst/>
      </c:spPr>
    </c:plotArea>
    <c:legend>
      <c:legendPos val="l"/>
      <c:layout>
        <c:manualLayout>
          <c:xMode val="edge"/>
          <c:yMode val="edge"/>
          <c:x val="1.9081437206565247E-2"/>
          <c:y val="0"/>
          <c:w val="0.1858129760003833"/>
          <c:h val="0.81951201245572391"/>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legend>
    <c:plotVisOnly val="1"/>
    <c:dispBlanksAs val="gap"/>
    <c:showDLblsOverMax val="0"/>
  </c:chart>
  <c:spPr>
    <a:noFill/>
    <a:ln>
      <a:noFill/>
    </a:ln>
    <a:effectLst/>
  </c:spPr>
  <c:txPr>
    <a:bodyPr/>
    <a:lstStyle/>
    <a:p>
      <a:pPr>
        <a:defRPr sz="1200">
          <a:latin typeface="Century Gothic" panose="020B0502020202020204" pitchFamily="34" charset="0"/>
        </a:defRPr>
      </a:pPr>
      <a:endParaRPr lang="en-US"/>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6050058396872805"/>
          <c:y val="7.8360087649835611E-3"/>
          <c:w val="0.70290719314675421"/>
          <c:h val="0.7888493569340006"/>
        </c:manualLayout>
      </c:layout>
      <c:barChart>
        <c:barDir val="col"/>
        <c:grouping val="percentStacked"/>
        <c:varyColors val="0"/>
        <c:ser>
          <c:idx val="5"/>
          <c:order val="0"/>
          <c:tx>
            <c:strRef>
              <c:f>Sheet1!$B$1</c:f>
              <c:strCache>
                <c:ptCount val="1"/>
                <c:pt idx="0">
                  <c:v>Yes – comfortably</c:v>
                </c:pt>
              </c:strCache>
            </c:strRef>
          </c:tx>
          <c:spPr>
            <a:solidFill>
              <a:srgbClr val="448424"/>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Century Gothic" panose="020B0502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OVERALL TOTAL (986)</c:v>
                </c:pt>
                <c:pt idx="1">
                  <c:v>Total HH (936)</c:v>
                </c:pt>
                <c:pt idx="2">
                  <c:v>Online HH (802)</c:v>
                </c:pt>
                <c:pt idx="3">
                  <c:v>Community Hub (134)</c:v>
                </c:pt>
                <c:pt idx="4">
                  <c:v>NHH (50*)</c:v>
                </c:pt>
              </c:strCache>
            </c:strRef>
          </c:cat>
          <c:val>
            <c:numRef>
              <c:f>Sheet1!$B$2:$B$6</c:f>
              <c:numCache>
                <c:formatCode>0%</c:formatCode>
                <c:ptCount val="5"/>
                <c:pt idx="0">
                  <c:v>0.2</c:v>
                </c:pt>
                <c:pt idx="1">
                  <c:v>0.2</c:v>
                </c:pt>
                <c:pt idx="2">
                  <c:v>0.21</c:v>
                </c:pt>
                <c:pt idx="3">
                  <c:v>0.12</c:v>
                </c:pt>
                <c:pt idx="4">
                  <c:v>0.19</c:v>
                </c:pt>
              </c:numCache>
            </c:numRef>
          </c:val>
          <c:extLst>
            <c:ext xmlns:c16="http://schemas.microsoft.com/office/drawing/2014/chart" uri="{C3380CC4-5D6E-409C-BE32-E72D297353CC}">
              <c16:uniqueId val="{00000000-D716-4FCE-ACDC-D0409CB43D1E}"/>
            </c:ext>
          </c:extLst>
        </c:ser>
        <c:ser>
          <c:idx val="4"/>
          <c:order val="1"/>
          <c:tx>
            <c:strRef>
              <c:f>Sheet1!$C$1</c:f>
              <c:strCache>
                <c:ptCount val="1"/>
                <c:pt idx="0">
                  <c:v>Yes – fairly comfortably</c:v>
                </c:pt>
              </c:strCache>
            </c:strRef>
          </c:tx>
          <c:spPr>
            <a:solidFill>
              <a:srgbClr val="448424">
                <a:lumMod val="60000"/>
                <a:lumOff val="40000"/>
              </a:srgbClr>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Century Gothic" panose="020B0502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OVERALL TOTAL (986)</c:v>
                </c:pt>
                <c:pt idx="1">
                  <c:v>Total HH (936)</c:v>
                </c:pt>
                <c:pt idx="2">
                  <c:v>Online HH (802)</c:v>
                </c:pt>
                <c:pt idx="3">
                  <c:v>Community Hub (134)</c:v>
                </c:pt>
                <c:pt idx="4">
                  <c:v>NHH (50*)</c:v>
                </c:pt>
              </c:strCache>
            </c:strRef>
          </c:cat>
          <c:val>
            <c:numRef>
              <c:f>Sheet1!$C$2:$C$6</c:f>
              <c:numCache>
                <c:formatCode>0%</c:formatCode>
                <c:ptCount val="5"/>
                <c:pt idx="0">
                  <c:v>0.44</c:v>
                </c:pt>
                <c:pt idx="1">
                  <c:v>0.44</c:v>
                </c:pt>
                <c:pt idx="2">
                  <c:v>0.44</c:v>
                </c:pt>
                <c:pt idx="3">
                  <c:v>0.37</c:v>
                </c:pt>
                <c:pt idx="4">
                  <c:v>0.47</c:v>
                </c:pt>
              </c:numCache>
            </c:numRef>
          </c:val>
          <c:extLst>
            <c:ext xmlns:c16="http://schemas.microsoft.com/office/drawing/2014/chart" uri="{C3380CC4-5D6E-409C-BE32-E72D297353CC}">
              <c16:uniqueId val="{00000001-D716-4FCE-ACDC-D0409CB43D1E}"/>
            </c:ext>
          </c:extLst>
        </c:ser>
        <c:ser>
          <c:idx val="3"/>
          <c:order val="2"/>
          <c:tx>
            <c:strRef>
              <c:f>Sheet1!$D$1</c:f>
              <c:strCache>
                <c:ptCount val="1"/>
                <c:pt idx="0">
                  <c:v>Yes – but it is a stretch</c:v>
                </c:pt>
              </c:strCache>
            </c:strRef>
          </c:tx>
          <c:spPr>
            <a:solidFill>
              <a:srgbClr val="FC6E42">
                <a:lumMod val="60000"/>
                <a:lumOff val="40000"/>
              </a:srgbClr>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Century Gothic" panose="020B0502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OVERALL TOTAL (986)</c:v>
                </c:pt>
                <c:pt idx="1">
                  <c:v>Total HH (936)</c:v>
                </c:pt>
                <c:pt idx="2">
                  <c:v>Online HH (802)</c:v>
                </c:pt>
                <c:pt idx="3">
                  <c:v>Community Hub (134)</c:v>
                </c:pt>
                <c:pt idx="4">
                  <c:v>NHH (50*)</c:v>
                </c:pt>
              </c:strCache>
            </c:strRef>
          </c:cat>
          <c:val>
            <c:numRef>
              <c:f>Sheet1!$D$2:$D$6</c:f>
              <c:numCache>
                <c:formatCode>0%</c:formatCode>
                <c:ptCount val="5"/>
                <c:pt idx="0">
                  <c:v>0.31</c:v>
                </c:pt>
                <c:pt idx="1">
                  <c:v>0.31</c:v>
                </c:pt>
                <c:pt idx="2">
                  <c:v>0.3</c:v>
                </c:pt>
                <c:pt idx="3">
                  <c:v>0.39</c:v>
                </c:pt>
                <c:pt idx="4">
                  <c:v>0.3</c:v>
                </c:pt>
              </c:numCache>
            </c:numRef>
          </c:val>
          <c:extLst>
            <c:ext xmlns:c16="http://schemas.microsoft.com/office/drawing/2014/chart" uri="{C3380CC4-5D6E-409C-BE32-E72D297353CC}">
              <c16:uniqueId val="{00000002-D716-4FCE-ACDC-D0409CB43D1E}"/>
            </c:ext>
          </c:extLst>
        </c:ser>
        <c:ser>
          <c:idx val="2"/>
          <c:order val="3"/>
          <c:tx>
            <c:strRef>
              <c:f>Sheet1!$E$1</c:f>
              <c:strCache>
                <c:ptCount val="1"/>
                <c:pt idx="0">
                  <c:v>No – I cannot afford it</c:v>
                </c:pt>
              </c:strCache>
            </c:strRef>
          </c:tx>
          <c:spPr>
            <a:solidFill>
              <a:srgbClr val="FC6E42">
                <a:lumMod val="75000"/>
              </a:srgbClr>
            </a:solidFill>
            <a:ln>
              <a:noFill/>
            </a:ln>
            <a:effectLst/>
          </c:spPr>
          <c:invertIfNegative val="0"/>
          <c:dPt>
            <c:idx val="0"/>
            <c:invertIfNegative val="0"/>
            <c:bubble3D val="0"/>
            <c:spPr>
              <a:solidFill>
                <a:srgbClr val="FC6E42">
                  <a:lumMod val="75000"/>
                </a:srgbClr>
              </a:solidFill>
              <a:ln>
                <a:noFill/>
              </a:ln>
              <a:effectLst/>
            </c:spPr>
            <c:extLst>
              <c:ext xmlns:c16="http://schemas.microsoft.com/office/drawing/2014/chart" uri="{C3380CC4-5D6E-409C-BE32-E72D297353CC}">
                <c16:uniqueId val="{00000004-D716-4FCE-ACDC-D0409CB43D1E}"/>
              </c:ext>
            </c:extLst>
          </c:dPt>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Century Gothic" panose="020B0502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OVERALL TOTAL (986)</c:v>
                </c:pt>
                <c:pt idx="1">
                  <c:v>Total HH (936)</c:v>
                </c:pt>
                <c:pt idx="2">
                  <c:v>Online HH (802)</c:v>
                </c:pt>
                <c:pt idx="3">
                  <c:v>Community Hub (134)</c:v>
                </c:pt>
                <c:pt idx="4">
                  <c:v>NHH (50*)</c:v>
                </c:pt>
              </c:strCache>
            </c:strRef>
          </c:cat>
          <c:val>
            <c:numRef>
              <c:f>Sheet1!$E$2:$E$6</c:f>
              <c:numCache>
                <c:formatCode>0%</c:formatCode>
                <c:ptCount val="5"/>
                <c:pt idx="0">
                  <c:v>0.04</c:v>
                </c:pt>
                <c:pt idx="1">
                  <c:v>0.04</c:v>
                </c:pt>
                <c:pt idx="2">
                  <c:v>0.03</c:v>
                </c:pt>
                <c:pt idx="3">
                  <c:v>0.08</c:v>
                </c:pt>
                <c:pt idx="4">
                  <c:v>0.04</c:v>
                </c:pt>
              </c:numCache>
            </c:numRef>
          </c:val>
          <c:extLst>
            <c:ext xmlns:c16="http://schemas.microsoft.com/office/drawing/2014/chart" uri="{C3380CC4-5D6E-409C-BE32-E72D297353CC}">
              <c16:uniqueId val="{00000005-D716-4FCE-ACDC-D0409CB43D1E}"/>
            </c:ext>
          </c:extLst>
        </c:ser>
        <c:ser>
          <c:idx val="0"/>
          <c:order val="4"/>
          <c:tx>
            <c:strRef>
              <c:f>Sheet1!$F$1</c:f>
              <c:strCache>
                <c:ptCount val="1"/>
                <c:pt idx="0">
                  <c:v>Don't know</c:v>
                </c:pt>
              </c:strCache>
            </c:strRef>
          </c:tx>
          <c:spPr>
            <a:solidFill>
              <a:srgbClr val="7F7F7F"/>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7263-4BA5-9CC1-58AFD96EFB90}"/>
                </c:ext>
              </c:extLst>
            </c:dLbl>
            <c:dLbl>
              <c:idx val="2"/>
              <c:delete val="1"/>
              <c:extLst>
                <c:ext xmlns:c15="http://schemas.microsoft.com/office/drawing/2012/chart" uri="{CE6537A1-D6FC-4f65-9D91-7224C49458BB}"/>
                <c:ext xmlns:c16="http://schemas.microsoft.com/office/drawing/2014/chart" uri="{C3380CC4-5D6E-409C-BE32-E72D297353CC}">
                  <c16:uniqueId val="{00000001-7263-4BA5-9CC1-58AFD96EFB90}"/>
                </c:ext>
              </c:extLst>
            </c:dLbl>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Century Gothic" panose="020B0502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OVERALL TOTAL (986)</c:v>
                </c:pt>
                <c:pt idx="1">
                  <c:v>Total HH (936)</c:v>
                </c:pt>
                <c:pt idx="2">
                  <c:v>Online HH (802)</c:v>
                </c:pt>
                <c:pt idx="3">
                  <c:v>Community Hub (134)</c:v>
                </c:pt>
                <c:pt idx="4">
                  <c:v>NHH (50*)</c:v>
                </c:pt>
              </c:strCache>
            </c:strRef>
          </c:cat>
          <c:val>
            <c:numRef>
              <c:f>Sheet1!$F$2:$F$5</c:f>
              <c:numCache>
                <c:formatCode>0%</c:formatCode>
                <c:ptCount val="4"/>
                <c:pt idx="0">
                  <c:v>0.01</c:v>
                </c:pt>
                <c:pt idx="1">
                  <c:v>0.02</c:v>
                </c:pt>
                <c:pt idx="2">
                  <c:v>0.01</c:v>
                </c:pt>
                <c:pt idx="3">
                  <c:v>0.05</c:v>
                </c:pt>
              </c:numCache>
            </c:numRef>
          </c:val>
          <c:extLst>
            <c:ext xmlns:c16="http://schemas.microsoft.com/office/drawing/2014/chart" uri="{C3380CC4-5D6E-409C-BE32-E72D297353CC}">
              <c16:uniqueId val="{00000007-D716-4FCE-ACDC-D0409CB43D1E}"/>
            </c:ext>
          </c:extLst>
        </c:ser>
        <c:dLbls>
          <c:dLblPos val="ctr"/>
          <c:showLegendKey val="0"/>
          <c:showVal val="1"/>
          <c:showCatName val="0"/>
          <c:showSerName val="0"/>
          <c:showPercent val="0"/>
          <c:showBubbleSize val="0"/>
        </c:dLbls>
        <c:gapWidth val="75"/>
        <c:overlap val="100"/>
        <c:axId val="364233368"/>
        <c:axId val="360214944"/>
      </c:barChart>
      <c:catAx>
        <c:axId val="364233368"/>
        <c:scaling>
          <c:orientation val="minMax"/>
        </c:scaling>
        <c:delete val="0"/>
        <c:axPos val="b"/>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360214944"/>
        <c:crosses val="autoZero"/>
        <c:auto val="1"/>
        <c:lblAlgn val="ctr"/>
        <c:lblOffset val="100"/>
        <c:noMultiLvlLbl val="0"/>
      </c:catAx>
      <c:valAx>
        <c:axId val="360214944"/>
        <c:scaling>
          <c:orientation val="minMax"/>
          <c:max val="1"/>
        </c:scaling>
        <c:delete val="1"/>
        <c:axPos val="l"/>
        <c:numFmt formatCode="0%" sourceLinked="1"/>
        <c:majorTickMark val="none"/>
        <c:minorTickMark val="none"/>
        <c:tickLblPos val="nextTo"/>
        <c:crossAx val="364233368"/>
        <c:crosses val="autoZero"/>
        <c:crossBetween val="between"/>
      </c:valAx>
      <c:spPr>
        <a:noFill/>
        <a:ln>
          <a:noFill/>
        </a:ln>
        <a:effectLst/>
      </c:spPr>
    </c:plotArea>
    <c:legend>
      <c:legendPos val="l"/>
      <c:layout>
        <c:manualLayout>
          <c:xMode val="edge"/>
          <c:yMode val="edge"/>
          <c:x val="1.9081437206565247E-2"/>
          <c:y val="0"/>
          <c:w val="0.1858129760003833"/>
          <c:h val="0.81951201245572391"/>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legend>
    <c:plotVisOnly val="1"/>
    <c:dispBlanksAs val="gap"/>
    <c:showDLblsOverMax val="0"/>
  </c:chart>
  <c:spPr>
    <a:noFill/>
    <a:ln>
      <a:noFill/>
    </a:ln>
    <a:effectLst/>
  </c:spPr>
  <c:txPr>
    <a:bodyPr/>
    <a:lstStyle/>
    <a:p>
      <a:pPr>
        <a:defRPr sz="1200">
          <a:latin typeface="Century Gothic" panose="020B0502020202020204" pitchFamily="34" charset="0"/>
        </a:defRPr>
      </a:pPr>
      <a:endParaRPr lang="en-US"/>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6050058396872805"/>
          <c:y val="7.8360087649835611E-3"/>
          <c:w val="0.70290719314675421"/>
          <c:h val="0.7888493569340006"/>
        </c:manualLayout>
      </c:layout>
      <c:barChart>
        <c:barDir val="col"/>
        <c:grouping val="percentStacked"/>
        <c:varyColors val="0"/>
        <c:ser>
          <c:idx val="5"/>
          <c:order val="0"/>
          <c:tx>
            <c:strRef>
              <c:f>Sheet1!$B$1</c:f>
              <c:strCache>
                <c:ptCount val="1"/>
                <c:pt idx="0">
                  <c:v>Harder</c:v>
                </c:pt>
              </c:strCache>
            </c:strRef>
          </c:tx>
          <c:spPr>
            <a:solidFill>
              <a:srgbClr val="FC6E42">
                <a:lumMod val="75000"/>
              </a:srgbClr>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Century Gothic" panose="020B0502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OVERALL TOTAL (986)</c:v>
                </c:pt>
                <c:pt idx="1">
                  <c:v>Total HH (936)</c:v>
                </c:pt>
                <c:pt idx="2">
                  <c:v>Online HH (802)</c:v>
                </c:pt>
                <c:pt idx="3">
                  <c:v>Community Hub (134)</c:v>
                </c:pt>
                <c:pt idx="4">
                  <c:v>NHH (50*)</c:v>
                </c:pt>
              </c:strCache>
            </c:strRef>
          </c:cat>
          <c:val>
            <c:numRef>
              <c:f>Sheet1!$B$2:$B$6</c:f>
              <c:numCache>
                <c:formatCode>0%</c:formatCode>
                <c:ptCount val="5"/>
                <c:pt idx="0">
                  <c:v>0.53</c:v>
                </c:pt>
                <c:pt idx="1">
                  <c:v>0.53</c:v>
                </c:pt>
                <c:pt idx="2">
                  <c:v>0.53</c:v>
                </c:pt>
                <c:pt idx="3">
                  <c:v>0.57999999999999996</c:v>
                </c:pt>
                <c:pt idx="4">
                  <c:v>0.49</c:v>
                </c:pt>
              </c:numCache>
            </c:numRef>
          </c:val>
          <c:extLst>
            <c:ext xmlns:c16="http://schemas.microsoft.com/office/drawing/2014/chart" uri="{C3380CC4-5D6E-409C-BE32-E72D297353CC}">
              <c16:uniqueId val="{00000000-D716-4FCE-ACDC-D0409CB43D1E}"/>
            </c:ext>
          </c:extLst>
        </c:ser>
        <c:ser>
          <c:idx val="4"/>
          <c:order val="1"/>
          <c:tx>
            <c:strRef>
              <c:f>Sheet1!$C$1</c:f>
              <c:strCache>
                <c:ptCount val="1"/>
                <c:pt idx="0">
                  <c:v>The same</c:v>
                </c:pt>
              </c:strCache>
            </c:strRef>
          </c:tx>
          <c:spPr>
            <a:solidFill>
              <a:srgbClr val="59B3AA">
                <a:lumMod val="60000"/>
                <a:lumOff val="40000"/>
              </a:srgbClr>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Century Gothic" panose="020B0502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OVERALL TOTAL (986)</c:v>
                </c:pt>
                <c:pt idx="1">
                  <c:v>Total HH (936)</c:v>
                </c:pt>
                <c:pt idx="2">
                  <c:v>Online HH (802)</c:v>
                </c:pt>
                <c:pt idx="3">
                  <c:v>Community Hub (134)</c:v>
                </c:pt>
                <c:pt idx="4">
                  <c:v>NHH (50*)</c:v>
                </c:pt>
              </c:strCache>
            </c:strRef>
          </c:cat>
          <c:val>
            <c:numRef>
              <c:f>Sheet1!$C$2:$C$6</c:f>
              <c:numCache>
                <c:formatCode>0%</c:formatCode>
                <c:ptCount val="5"/>
                <c:pt idx="0">
                  <c:v>0.39</c:v>
                </c:pt>
                <c:pt idx="1">
                  <c:v>0.38</c:v>
                </c:pt>
                <c:pt idx="2">
                  <c:v>0.38</c:v>
                </c:pt>
                <c:pt idx="3">
                  <c:v>0.34</c:v>
                </c:pt>
                <c:pt idx="4">
                  <c:v>0.49</c:v>
                </c:pt>
              </c:numCache>
            </c:numRef>
          </c:val>
          <c:extLst>
            <c:ext xmlns:c16="http://schemas.microsoft.com/office/drawing/2014/chart" uri="{C3380CC4-5D6E-409C-BE32-E72D297353CC}">
              <c16:uniqueId val="{00000001-D716-4FCE-ACDC-D0409CB43D1E}"/>
            </c:ext>
          </c:extLst>
        </c:ser>
        <c:ser>
          <c:idx val="3"/>
          <c:order val="2"/>
          <c:tx>
            <c:strRef>
              <c:f>Sheet1!$D$1</c:f>
              <c:strCache>
                <c:ptCount val="1"/>
                <c:pt idx="0">
                  <c:v>Easier</c:v>
                </c:pt>
              </c:strCache>
            </c:strRef>
          </c:tx>
          <c:spPr>
            <a:solidFill>
              <a:srgbClr val="448424"/>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4-41D0-43F4-9B4C-760D3E8B9561}"/>
                </c:ext>
              </c:extLst>
            </c:dLbl>
            <c:dLbl>
              <c:idx val="2"/>
              <c:delete val="1"/>
              <c:extLst>
                <c:ext xmlns:c15="http://schemas.microsoft.com/office/drawing/2012/chart" uri="{CE6537A1-D6FC-4f65-9D91-7224C49458BB}"/>
                <c:ext xmlns:c16="http://schemas.microsoft.com/office/drawing/2014/chart" uri="{C3380CC4-5D6E-409C-BE32-E72D297353CC}">
                  <c16:uniqueId val="{00000003-41D0-43F4-9B4C-760D3E8B9561}"/>
                </c:ext>
              </c:extLst>
            </c:dLbl>
            <c:dLbl>
              <c:idx val="3"/>
              <c:delete val="1"/>
              <c:extLst>
                <c:ext xmlns:c15="http://schemas.microsoft.com/office/drawing/2012/chart" uri="{CE6537A1-D6FC-4f65-9D91-7224C49458BB}"/>
                <c:ext xmlns:c16="http://schemas.microsoft.com/office/drawing/2014/chart" uri="{C3380CC4-5D6E-409C-BE32-E72D297353CC}">
                  <c16:uniqueId val="{00000001-41D0-43F4-9B4C-760D3E8B9561}"/>
                </c:ext>
              </c:extLst>
            </c:dLbl>
            <c:dLbl>
              <c:idx val="4"/>
              <c:delete val="1"/>
              <c:extLst>
                <c:ext xmlns:c15="http://schemas.microsoft.com/office/drawing/2012/chart" uri="{CE6537A1-D6FC-4f65-9D91-7224C49458BB}"/>
                <c:ext xmlns:c16="http://schemas.microsoft.com/office/drawing/2014/chart" uri="{C3380CC4-5D6E-409C-BE32-E72D297353CC}">
                  <c16:uniqueId val="{00000002-41D0-43F4-9B4C-760D3E8B9561}"/>
                </c:ext>
              </c:extLst>
            </c:dLbl>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Century Gothic" panose="020B0502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OVERALL TOTAL (986)</c:v>
                </c:pt>
                <c:pt idx="1">
                  <c:v>Total HH (936)</c:v>
                </c:pt>
                <c:pt idx="2">
                  <c:v>Online HH (802)</c:v>
                </c:pt>
                <c:pt idx="3">
                  <c:v>Community Hub (134)</c:v>
                </c:pt>
                <c:pt idx="4">
                  <c:v>NHH (50*)</c:v>
                </c:pt>
              </c:strCache>
            </c:strRef>
          </c:cat>
          <c:val>
            <c:numRef>
              <c:f>Sheet1!$D$2:$D$6</c:f>
              <c:numCache>
                <c:formatCode>0%</c:formatCode>
                <c:ptCount val="5"/>
                <c:pt idx="0">
                  <c:v>0.02</c:v>
                </c:pt>
                <c:pt idx="1">
                  <c:v>0.02</c:v>
                </c:pt>
                <c:pt idx="2">
                  <c:v>0.02</c:v>
                </c:pt>
                <c:pt idx="3">
                  <c:v>0.01</c:v>
                </c:pt>
                <c:pt idx="4">
                  <c:v>0.01</c:v>
                </c:pt>
              </c:numCache>
            </c:numRef>
          </c:val>
          <c:extLst>
            <c:ext xmlns:c16="http://schemas.microsoft.com/office/drawing/2014/chart" uri="{C3380CC4-5D6E-409C-BE32-E72D297353CC}">
              <c16:uniqueId val="{00000002-D716-4FCE-ACDC-D0409CB43D1E}"/>
            </c:ext>
          </c:extLst>
        </c:ser>
        <c:ser>
          <c:idx val="2"/>
          <c:order val="3"/>
          <c:tx>
            <c:strRef>
              <c:f>Sheet1!$E$1</c:f>
              <c:strCache>
                <c:ptCount val="1"/>
                <c:pt idx="0">
                  <c:v>Don't know</c:v>
                </c:pt>
              </c:strCache>
            </c:strRef>
          </c:tx>
          <c:spPr>
            <a:solidFill>
              <a:srgbClr val="7F7F7F"/>
            </a:solidFill>
            <a:ln>
              <a:noFill/>
            </a:ln>
            <a:effectLst/>
          </c:spPr>
          <c:invertIfNegative val="0"/>
          <c:dPt>
            <c:idx val="0"/>
            <c:invertIfNegative val="0"/>
            <c:bubble3D val="0"/>
            <c:spPr>
              <a:solidFill>
                <a:srgbClr val="7F7F7F"/>
              </a:solidFill>
              <a:ln>
                <a:noFill/>
              </a:ln>
              <a:effectLst/>
            </c:spPr>
            <c:extLst>
              <c:ext xmlns:c16="http://schemas.microsoft.com/office/drawing/2014/chart" uri="{C3380CC4-5D6E-409C-BE32-E72D297353CC}">
                <c16:uniqueId val="{00000004-D716-4FCE-ACDC-D0409CB43D1E}"/>
              </c:ext>
            </c:extLst>
          </c:dPt>
          <c:dLbls>
            <c:dLbl>
              <c:idx val="4"/>
              <c:delete val="1"/>
              <c:extLst>
                <c:ext xmlns:c15="http://schemas.microsoft.com/office/drawing/2012/chart" uri="{CE6537A1-D6FC-4f65-9D91-7224C49458BB}"/>
                <c:ext xmlns:c16="http://schemas.microsoft.com/office/drawing/2014/chart" uri="{C3380CC4-5D6E-409C-BE32-E72D297353CC}">
                  <c16:uniqueId val="{00000000-41D0-43F4-9B4C-760D3E8B9561}"/>
                </c:ext>
              </c:extLst>
            </c:dLbl>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Century Gothic" panose="020B0502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OVERALL TOTAL (986)</c:v>
                </c:pt>
                <c:pt idx="1">
                  <c:v>Total HH (936)</c:v>
                </c:pt>
                <c:pt idx="2">
                  <c:v>Online HH (802)</c:v>
                </c:pt>
                <c:pt idx="3">
                  <c:v>Community Hub (134)</c:v>
                </c:pt>
                <c:pt idx="4">
                  <c:v>NHH (50*)</c:v>
                </c:pt>
              </c:strCache>
            </c:strRef>
          </c:cat>
          <c:val>
            <c:numRef>
              <c:f>Sheet1!$E$2:$E$6</c:f>
              <c:numCache>
                <c:formatCode>0%</c:formatCode>
                <c:ptCount val="5"/>
                <c:pt idx="0">
                  <c:v>7.0000000000000007E-2</c:v>
                </c:pt>
                <c:pt idx="1">
                  <c:v>0.08</c:v>
                </c:pt>
                <c:pt idx="2">
                  <c:v>0.08</c:v>
                </c:pt>
                <c:pt idx="3">
                  <c:v>7.0000000000000007E-2</c:v>
                </c:pt>
                <c:pt idx="4">
                  <c:v>0</c:v>
                </c:pt>
              </c:numCache>
            </c:numRef>
          </c:val>
          <c:extLst>
            <c:ext xmlns:c16="http://schemas.microsoft.com/office/drawing/2014/chart" uri="{C3380CC4-5D6E-409C-BE32-E72D297353CC}">
              <c16:uniqueId val="{00000005-D716-4FCE-ACDC-D0409CB43D1E}"/>
            </c:ext>
          </c:extLst>
        </c:ser>
        <c:ser>
          <c:idx val="0"/>
          <c:order val="4"/>
          <c:tx>
            <c:strRef>
              <c:f>Sheet1!$F$1</c:f>
              <c:strCache>
                <c:ptCount val="1"/>
              </c:strCache>
            </c:strRef>
          </c:tx>
          <c:spPr>
            <a:solidFill>
              <a:srgbClr val="7F7F7F"/>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7263-4BA5-9CC1-58AFD96EFB90}"/>
                </c:ext>
              </c:extLst>
            </c:dLbl>
            <c:dLbl>
              <c:idx val="2"/>
              <c:delete val="1"/>
              <c:extLst>
                <c:ext xmlns:c15="http://schemas.microsoft.com/office/drawing/2012/chart" uri="{CE6537A1-D6FC-4f65-9D91-7224C49458BB}"/>
                <c:ext xmlns:c16="http://schemas.microsoft.com/office/drawing/2014/chart" uri="{C3380CC4-5D6E-409C-BE32-E72D297353CC}">
                  <c16:uniqueId val="{00000001-7263-4BA5-9CC1-58AFD96EFB90}"/>
                </c:ext>
              </c:extLst>
            </c:dLbl>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Century Gothic" panose="020B0502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OVERALL TOTAL (986)</c:v>
                </c:pt>
                <c:pt idx="1">
                  <c:v>Total HH (936)</c:v>
                </c:pt>
                <c:pt idx="2">
                  <c:v>Online HH (802)</c:v>
                </c:pt>
                <c:pt idx="3">
                  <c:v>Community Hub (134)</c:v>
                </c:pt>
                <c:pt idx="4">
                  <c:v>NHH (50*)</c:v>
                </c:pt>
              </c:strCache>
            </c:strRef>
          </c:cat>
          <c:val>
            <c:numRef>
              <c:f>Sheet1!$F$2:$F$5</c:f>
              <c:numCache>
                <c:formatCode>General</c:formatCode>
                <c:ptCount val="4"/>
              </c:numCache>
            </c:numRef>
          </c:val>
          <c:extLst>
            <c:ext xmlns:c16="http://schemas.microsoft.com/office/drawing/2014/chart" uri="{C3380CC4-5D6E-409C-BE32-E72D297353CC}">
              <c16:uniqueId val="{00000007-D716-4FCE-ACDC-D0409CB43D1E}"/>
            </c:ext>
          </c:extLst>
        </c:ser>
        <c:dLbls>
          <c:dLblPos val="ctr"/>
          <c:showLegendKey val="0"/>
          <c:showVal val="1"/>
          <c:showCatName val="0"/>
          <c:showSerName val="0"/>
          <c:showPercent val="0"/>
          <c:showBubbleSize val="0"/>
        </c:dLbls>
        <c:gapWidth val="75"/>
        <c:overlap val="100"/>
        <c:axId val="364233368"/>
        <c:axId val="360214944"/>
      </c:barChart>
      <c:catAx>
        <c:axId val="364233368"/>
        <c:scaling>
          <c:orientation val="minMax"/>
        </c:scaling>
        <c:delete val="0"/>
        <c:axPos val="b"/>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360214944"/>
        <c:crosses val="autoZero"/>
        <c:auto val="1"/>
        <c:lblAlgn val="ctr"/>
        <c:lblOffset val="100"/>
        <c:noMultiLvlLbl val="0"/>
      </c:catAx>
      <c:valAx>
        <c:axId val="360214944"/>
        <c:scaling>
          <c:orientation val="minMax"/>
          <c:max val="1"/>
        </c:scaling>
        <c:delete val="1"/>
        <c:axPos val="l"/>
        <c:numFmt formatCode="0%" sourceLinked="1"/>
        <c:majorTickMark val="none"/>
        <c:minorTickMark val="none"/>
        <c:tickLblPos val="nextTo"/>
        <c:crossAx val="364233368"/>
        <c:crosses val="autoZero"/>
        <c:crossBetween val="between"/>
      </c:valAx>
      <c:spPr>
        <a:noFill/>
        <a:ln>
          <a:noFill/>
        </a:ln>
        <a:effectLst/>
      </c:spPr>
    </c:plotArea>
    <c:legend>
      <c:legendPos val="l"/>
      <c:legendEntry>
        <c:idx val="0"/>
        <c:delete val="1"/>
      </c:legendEntry>
      <c:layout>
        <c:manualLayout>
          <c:xMode val="edge"/>
          <c:yMode val="edge"/>
          <c:x val="1.9081437206565247E-2"/>
          <c:y val="0"/>
          <c:w val="0.11915842577765265"/>
          <c:h val="0.81951201245572391"/>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legend>
    <c:plotVisOnly val="1"/>
    <c:dispBlanksAs val="gap"/>
    <c:showDLblsOverMax val="0"/>
  </c:chart>
  <c:spPr>
    <a:noFill/>
    <a:ln>
      <a:noFill/>
    </a:ln>
    <a:effectLst/>
  </c:spPr>
  <c:txPr>
    <a:bodyPr/>
    <a:lstStyle/>
    <a:p>
      <a:pPr>
        <a:defRPr sz="1200">
          <a:latin typeface="Century Gothic" panose="020B0502020202020204" pitchFamily="34" charset="0"/>
        </a:defRPr>
      </a:pPr>
      <a:endParaRPr lang="en-US"/>
    </a:p>
  </c:txPr>
  <c:externalData r:id="rId4">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116625319862641E-2"/>
          <c:y val="0.10956351641227245"/>
          <c:w val="0.90488457726164373"/>
          <c:h val="0.74295840162477111"/>
        </c:manualLayout>
      </c:layout>
      <c:barChart>
        <c:barDir val="bar"/>
        <c:grouping val="percentStacked"/>
        <c:varyColors val="0"/>
        <c:ser>
          <c:idx val="0"/>
          <c:order val="0"/>
          <c:tx>
            <c:strRef>
              <c:f>Sheet1!$B$1</c:f>
              <c:strCache>
                <c:ptCount val="1"/>
                <c:pt idx="0">
                  <c:v>Equal priority</c:v>
                </c:pt>
              </c:strCache>
            </c:strRef>
          </c:tx>
          <c:spPr>
            <a:solidFill>
              <a:schemeClr val="accent3">
                <a:lumMod val="20000"/>
                <a:lumOff val="80000"/>
              </a:schemeClr>
            </a:solidFill>
            <a:ln>
              <a:noFill/>
            </a:ln>
            <a:effectLst/>
          </c:spPr>
          <c:invertIfNegative val="0"/>
          <c:dLbls>
            <c:delete val="1"/>
          </c:dLbls>
          <c:cat>
            <c:strRef>
              <c:f>Sheet1!$A$2:$A$4</c:f>
              <c:strCache>
                <c:ptCount val="3"/>
                <c:pt idx="0">
                  <c:v>Handling and wastewater to protect and improve the environment</c:v>
                </c:pt>
                <c:pt idx="1">
                  <c:v>Reliable water supply</c:v>
                </c:pt>
                <c:pt idx="2">
                  <c:v>Safe and high-quality drinking water</c:v>
                </c:pt>
              </c:strCache>
            </c:strRef>
          </c:cat>
          <c:val>
            <c:numRef>
              <c:f>Sheet1!$B$2:$B$4</c:f>
              <c:numCache>
                <c:formatCode>0%</c:formatCode>
                <c:ptCount val="3"/>
                <c:pt idx="0">
                  <c:v>-0.185</c:v>
                </c:pt>
                <c:pt idx="1">
                  <c:v>-0.2</c:v>
                </c:pt>
                <c:pt idx="2">
                  <c:v>-0.185</c:v>
                </c:pt>
              </c:numCache>
            </c:numRef>
          </c:val>
          <c:extLst>
            <c:ext xmlns:c16="http://schemas.microsoft.com/office/drawing/2014/chart" uri="{C3380CC4-5D6E-409C-BE32-E72D297353CC}">
              <c16:uniqueId val="{00000000-4306-4D13-8685-32840029E66F}"/>
            </c:ext>
          </c:extLst>
        </c:ser>
        <c:ser>
          <c:idx val="1"/>
          <c:order val="1"/>
          <c:tx>
            <c:strRef>
              <c:f>Sheet1!$C$1</c:f>
              <c:strCache>
                <c:ptCount val="1"/>
                <c:pt idx="0">
                  <c:v>Slightly higher priority</c:v>
                </c:pt>
              </c:strCache>
            </c:strRef>
          </c:tx>
          <c:spPr>
            <a:solidFill>
              <a:schemeClr val="accent3">
                <a:lumMod val="60000"/>
                <a:lumOff val="40000"/>
              </a:schemeClr>
            </a:solidFill>
            <a:ln>
              <a:noFill/>
            </a:ln>
            <a:effectLst/>
          </c:spPr>
          <c:invertIfNegative val="0"/>
          <c:dLbls>
            <c:numFmt formatCode="0%;0%;0%" sourceLinked="0"/>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Century Gothic" panose="020B0502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Handling and wastewater to protect and improve the environment</c:v>
                </c:pt>
                <c:pt idx="1">
                  <c:v>Reliable water supply</c:v>
                </c:pt>
                <c:pt idx="2">
                  <c:v>Safe and high-quality drinking water</c:v>
                </c:pt>
              </c:strCache>
            </c:strRef>
          </c:cat>
          <c:val>
            <c:numRef>
              <c:f>Sheet1!$C$2:$C$4</c:f>
              <c:numCache>
                <c:formatCode>0%</c:formatCode>
                <c:ptCount val="3"/>
                <c:pt idx="0">
                  <c:v>-0.22</c:v>
                </c:pt>
                <c:pt idx="1">
                  <c:v>-0.21</c:v>
                </c:pt>
                <c:pt idx="2">
                  <c:v>-0.19</c:v>
                </c:pt>
              </c:numCache>
            </c:numRef>
          </c:val>
          <c:extLst>
            <c:ext xmlns:c16="http://schemas.microsoft.com/office/drawing/2014/chart" uri="{C3380CC4-5D6E-409C-BE32-E72D297353CC}">
              <c16:uniqueId val="{00000001-4306-4D13-8685-32840029E66F}"/>
            </c:ext>
          </c:extLst>
        </c:ser>
        <c:ser>
          <c:idx val="2"/>
          <c:order val="2"/>
          <c:tx>
            <c:strRef>
              <c:f>Sheet1!$D$1</c:f>
              <c:strCache>
                <c:ptCount val="1"/>
                <c:pt idx="0">
                  <c:v>Investment is higher priority</c:v>
                </c:pt>
              </c:strCache>
            </c:strRef>
          </c:tx>
          <c:spPr>
            <a:solidFill>
              <a:schemeClr val="accent3"/>
            </a:solidFill>
            <a:ln>
              <a:noFill/>
            </a:ln>
            <a:effectLst/>
          </c:spPr>
          <c:invertIfNegative val="0"/>
          <c:dLbls>
            <c:numFmt formatCode="0%;0%;0%" sourceLinked="0"/>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Century Gothic" panose="020B0502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Handling and wastewater to protect and improve the environment</c:v>
                </c:pt>
                <c:pt idx="1">
                  <c:v>Reliable water supply</c:v>
                </c:pt>
                <c:pt idx="2">
                  <c:v>Safe and high-quality drinking water</c:v>
                </c:pt>
              </c:strCache>
            </c:strRef>
          </c:cat>
          <c:val>
            <c:numRef>
              <c:f>Sheet1!$D$2:$D$4</c:f>
              <c:numCache>
                <c:formatCode>0%</c:formatCode>
                <c:ptCount val="3"/>
                <c:pt idx="0">
                  <c:v>-0.185</c:v>
                </c:pt>
                <c:pt idx="1">
                  <c:v>-0.19</c:v>
                </c:pt>
                <c:pt idx="2">
                  <c:v>-0.22</c:v>
                </c:pt>
              </c:numCache>
            </c:numRef>
          </c:val>
          <c:extLst>
            <c:ext xmlns:c16="http://schemas.microsoft.com/office/drawing/2014/chart" uri="{C3380CC4-5D6E-409C-BE32-E72D297353CC}">
              <c16:uniqueId val="{00000002-4306-4D13-8685-32840029E66F}"/>
            </c:ext>
          </c:extLst>
        </c:ser>
        <c:ser>
          <c:idx val="3"/>
          <c:order val="3"/>
          <c:tx>
            <c:strRef>
              <c:f>Sheet1!$E$1</c:f>
              <c:strCache>
                <c:ptCount val="1"/>
                <c:pt idx="0">
                  <c:v>Equal priority2</c:v>
                </c:pt>
              </c:strCache>
            </c:strRef>
          </c:tx>
          <c:spPr>
            <a:solidFill>
              <a:schemeClr val="accent3">
                <a:lumMod val="20000"/>
                <a:lumOff val="80000"/>
              </a:schemeClr>
            </a:solidFill>
            <a:ln>
              <a:noFill/>
            </a:ln>
            <a:effectLst/>
          </c:spPr>
          <c:invertIfNegative val="0"/>
          <c:dLbls>
            <c:dLbl>
              <c:idx val="0"/>
              <c:layout>
                <c:manualLayout>
                  <c:x val="-6.4681307051332002E-2"/>
                  <c:y val="2.6255335828485127E-3"/>
                </c:manualLayout>
              </c:layout>
              <c:tx>
                <c:rich>
                  <a:bodyPr/>
                  <a:lstStyle/>
                  <a:p>
                    <a:r>
                      <a:rPr lang="en-US" dirty="0"/>
                      <a:t>37%</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4306-4D13-8685-32840029E66F}"/>
                </c:ext>
              </c:extLst>
            </c:dLbl>
            <c:dLbl>
              <c:idx val="1"/>
              <c:layout>
                <c:manualLayout>
                  <c:x val="-6.4681307051332002E-2"/>
                  <c:y val="-5.251067165697218E-3"/>
                </c:manualLayout>
              </c:layout>
              <c:tx>
                <c:rich>
                  <a:bodyPr/>
                  <a:lstStyle/>
                  <a:p>
                    <a:r>
                      <a:rPr lang="en-US" dirty="0"/>
                      <a:t>40%</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4306-4D13-8685-32840029E66F}"/>
                </c:ext>
              </c:extLst>
            </c:dLbl>
            <c:dLbl>
              <c:idx val="2"/>
              <c:layout>
                <c:manualLayout>
                  <c:x val="-6.6837350619709815E-2"/>
                  <c:y val="-5.2510671656972414E-3"/>
                </c:manualLayout>
              </c:layout>
              <c:tx>
                <c:rich>
                  <a:bodyPr/>
                  <a:lstStyle/>
                  <a:p>
                    <a:r>
                      <a:rPr lang="en-US" dirty="0"/>
                      <a:t>37%</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4306-4D13-8685-32840029E66F}"/>
                </c:ext>
              </c:extLst>
            </c:dLbl>
            <c:spPr>
              <a:noFill/>
              <a:ln>
                <a:noFill/>
              </a:ln>
              <a:effectLst/>
            </c:spPr>
            <c:txPr>
              <a:bodyPr rot="0" spcFirstLastPara="1" vertOverflow="ellipsis" vert="horz" wrap="square" anchor="ctr" anchorCtr="1"/>
              <a:lstStyle/>
              <a:p>
                <a:pPr>
                  <a:defRPr sz="1197" b="1"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Handling and wastewater to protect and improve the environment</c:v>
                </c:pt>
                <c:pt idx="1">
                  <c:v>Reliable water supply</c:v>
                </c:pt>
                <c:pt idx="2">
                  <c:v>Safe and high-quality drinking water</c:v>
                </c:pt>
              </c:strCache>
            </c:strRef>
          </c:cat>
          <c:val>
            <c:numRef>
              <c:f>Sheet1!$E$2:$E$4</c:f>
              <c:numCache>
                <c:formatCode>0%</c:formatCode>
                <c:ptCount val="3"/>
                <c:pt idx="0">
                  <c:v>0.185</c:v>
                </c:pt>
                <c:pt idx="1">
                  <c:v>0.2</c:v>
                </c:pt>
                <c:pt idx="2">
                  <c:v>0.185</c:v>
                </c:pt>
              </c:numCache>
            </c:numRef>
          </c:val>
          <c:extLst>
            <c:ext xmlns:c16="http://schemas.microsoft.com/office/drawing/2014/chart" uri="{C3380CC4-5D6E-409C-BE32-E72D297353CC}">
              <c16:uniqueId val="{00000003-4306-4D13-8685-32840029E66F}"/>
            </c:ext>
          </c:extLst>
        </c:ser>
        <c:ser>
          <c:idx val="4"/>
          <c:order val="4"/>
          <c:tx>
            <c:strRef>
              <c:f>Sheet1!$F$1</c:f>
              <c:strCache>
                <c:ptCount val="1"/>
                <c:pt idx="0">
                  <c:v>Low bills slightly higher priority</c:v>
                </c:pt>
              </c:strCache>
            </c:strRef>
          </c:tx>
          <c:spPr>
            <a:solidFill>
              <a:schemeClr val="accent3">
                <a:lumMod val="60000"/>
                <a:lumOff val="40000"/>
              </a:schemeClr>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Century Gothic" panose="020B0502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Handling and wastewater to protect and improve the environment</c:v>
                </c:pt>
                <c:pt idx="1">
                  <c:v>Reliable water supply</c:v>
                </c:pt>
                <c:pt idx="2">
                  <c:v>Safe and high-quality drinking water</c:v>
                </c:pt>
              </c:strCache>
            </c:strRef>
          </c:cat>
          <c:val>
            <c:numRef>
              <c:f>Sheet1!$F$2:$F$4</c:f>
              <c:numCache>
                <c:formatCode>0%</c:formatCode>
                <c:ptCount val="3"/>
                <c:pt idx="0">
                  <c:v>0.14000000000000001</c:v>
                </c:pt>
                <c:pt idx="1">
                  <c:v>0.14000000000000001</c:v>
                </c:pt>
                <c:pt idx="2">
                  <c:v>0.16</c:v>
                </c:pt>
              </c:numCache>
            </c:numRef>
          </c:val>
          <c:extLst>
            <c:ext xmlns:c16="http://schemas.microsoft.com/office/drawing/2014/chart" uri="{C3380CC4-5D6E-409C-BE32-E72D297353CC}">
              <c16:uniqueId val="{00000004-4306-4D13-8685-32840029E66F}"/>
            </c:ext>
          </c:extLst>
        </c:ser>
        <c:ser>
          <c:idx val="5"/>
          <c:order val="5"/>
          <c:tx>
            <c:strRef>
              <c:f>Sheet1!$G$1</c:f>
              <c:strCache>
                <c:ptCount val="1"/>
                <c:pt idx="0">
                  <c:v>Low bills highest priority</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Century Gothic" panose="020B0502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Handling and wastewater to protect and improve the environment</c:v>
                </c:pt>
                <c:pt idx="1">
                  <c:v>Reliable water supply</c:v>
                </c:pt>
                <c:pt idx="2">
                  <c:v>Safe and high-quality drinking water</c:v>
                </c:pt>
              </c:strCache>
            </c:strRef>
          </c:cat>
          <c:val>
            <c:numRef>
              <c:f>Sheet1!$G$2:$G$4</c:f>
              <c:numCache>
                <c:formatCode>0%</c:formatCode>
                <c:ptCount val="3"/>
                <c:pt idx="0">
                  <c:v>7.0000000000000007E-2</c:v>
                </c:pt>
                <c:pt idx="1">
                  <c:v>0.06</c:v>
                </c:pt>
                <c:pt idx="2">
                  <c:v>7.0000000000000007E-2</c:v>
                </c:pt>
              </c:numCache>
            </c:numRef>
          </c:val>
          <c:extLst>
            <c:ext xmlns:c16="http://schemas.microsoft.com/office/drawing/2014/chart" uri="{C3380CC4-5D6E-409C-BE32-E72D297353CC}">
              <c16:uniqueId val="{00000005-4306-4D13-8685-32840029E66F}"/>
            </c:ext>
          </c:extLst>
        </c:ser>
        <c:dLbls>
          <c:dLblPos val="ctr"/>
          <c:showLegendKey val="0"/>
          <c:showVal val="1"/>
          <c:showCatName val="0"/>
          <c:showSerName val="0"/>
          <c:showPercent val="0"/>
          <c:showBubbleSize val="0"/>
        </c:dLbls>
        <c:gapWidth val="75"/>
        <c:overlap val="100"/>
        <c:axId val="338941295"/>
        <c:axId val="338941623"/>
      </c:barChart>
      <c:catAx>
        <c:axId val="338941295"/>
        <c:scaling>
          <c:orientation val="minMax"/>
        </c:scaling>
        <c:delete val="1"/>
        <c:axPos val="l"/>
        <c:numFmt formatCode="General" sourceLinked="1"/>
        <c:majorTickMark val="none"/>
        <c:minorTickMark val="none"/>
        <c:tickLblPos val="nextTo"/>
        <c:crossAx val="338941623"/>
        <c:crosses val="autoZero"/>
        <c:auto val="1"/>
        <c:lblAlgn val="ctr"/>
        <c:lblOffset val="100"/>
        <c:noMultiLvlLbl val="0"/>
      </c:catAx>
      <c:valAx>
        <c:axId val="338941623"/>
        <c:scaling>
          <c:orientation val="minMax"/>
        </c:scaling>
        <c:delete val="1"/>
        <c:axPos val="b"/>
        <c:numFmt formatCode="0%" sourceLinked="1"/>
        <c:majorTickMark val="none"/>
        <c:minorTickMark val="none"/>
        <c:tickLblPos val="nextTo"/>
        <c:crossAx val="33894129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Century Gothic" panose="020B0502020202020204" pitchFamily="34" charset="0"/>
        </a:defRPr>
      </a:pPr>
      <a:endParaRPr lang="en-US"/>
    </a:p>
  </c:txPr>
  <c:externalData r:id="rId3">
    <c:autoUpdate val="0"/>
  </c:externalData>
  <c:userShapes r:id="rId4"/>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237265124942725"/>
          <c:y val="0.10956351641227245"/>
          <c:w val="0.77510886746766228"/>
          <c:h val="0.74295840162477111"/>
        </c:manualLayout>
      </c:layout>
      <c:barChart>
        <c:barDir val="bar"/>
        <c:grouping val="percentStacked"/>
        <c:varyColors val="0"/>
        <c:ser>
          <c:idx val="0"/>
          <c:order val="0"/>
          <c:tx>
            <c:strRef>
              <c:f>Sheet1!$B$1</c:f>
              <c:strCache>
                <c:ptCount val="1"/>
                <c:pt idx="0">
                  <c:v>Equal priority</c:v>
                </c:pt>
              </c:strCache>
            </c:strRef>
          </c:tx>
          <c:spPr>
            <a:solidFill>
              <a:schemeClr val="accent3">
                <a:lumMod val="20000"/>
                <a:lumOff val="80000"/>
              </a:schemeClr>
            </a:solidFill>
            <a:ln>
              <a:noFill/>
            </a:ln>
            <a:effectLst/>
          </c:spPr>
          <c:invertIfNegative val="0"/>
          <c:dLbls>
            <c:delete val="1"/>
          </c:dLbls>
          <c:cat>
            <c:strRef>
              <c:f>Sheet1!$A$2:$A$4</c:f>
              <c:strCache>
                <c:ptCount val="3"/>
                <c:pt idx="0">
                  <c:v>Handling and wastewater to protect and improve the environment</c:v>
                </c:pt>
                <c:pt idx="1">
                  <c:v>Reliable water supply</c:v>
                </c:pt>
                <c:pt idx="2">
                  <c:v>Safe and high-quality drinking water</c:v>
                </c:pt>
              </c:strCache>
            </c:strRef>
          </c:cat>
          <c:val>
            <c:numRef>
              <c:f>Sheet1!$B$2:$B$4</c:f>
              <c:numCache>
                <c:formatCode>0%</c:formatCode>
                <c:ptCount val="3"/>
                <c:pt idx="0">
                  <c:v>-0.19</c:v>
                </c:pt>
                <c:pt idx="1">
                  <c:v>-0.20499999999999999</c:v>
                </c:pt>
                <c:pt idx="2">
                  <c:v>-0.185</c:v>
                </c:pt>
              </c:numCache>
            </c:numRef>
          </c:val>
          <c:extLst>
            <c:ext xmlns:c16="http://schemas.microsoft.com/office/drawing/2014/chart" uri="{C3380CC4-5D6E-409C-BE32-E72D297353CC}">
              <c16:uniqueId val="{00000000-4306-4D13-8685-32840029E66F}"/>
            </c:ext>
          </c:extLst>
        </c:ser>
        <c:ser>
          <c:idx val="1"/>
          <c:order val="1"/>
          <c:tx>
            <c:strRef>
              <c:f>Sheet1!$C$1</c:f>
              <c:strCache>
                <c:ptCount val="1"/>
                <c:pt idx="0">
                  <c:v>Slightly higher priority</c:v>
                </c:pt>
              </c:strCache>
            </c:strRef>
          </c:tx>
          <c:spPr>
            <a:solidFill>
              <a:schemeClr val="accent3">
                <a:lumMod val="60000"/>
                <a:lumOff val="40000"/>
              </a:schemeClr>
            </a:solidFill>
            <a:ln>
              <a:noFill/>
            </a:ln>
            <a:effectLst/>
          </c:spPr>
          <c:invertIfNegative val="0"/>
          <c:dLbls>
            <c:numFmt formatCode="0%;0%;0%" sourceLinked="0"/>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Century Gothic" panose="020B0502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Handling and wastewater to protect and improve the environment</c:v>
                </c:pt>
                <c:pt idx="1">
                  <c:v>Reliable water supply</c:v>
                </c:pt>
                <c:pt idx="2">
                  <c:v>Safe and high-quality drinking water</c:v>
                </c:pt>
              </c:strCache>
            </c:strRef>
          </c:cat>
          <c:val>
            <c:numRef>
              <c:f>Sheet1!$C$2:$C$4</c:f>
              <c:numCache>
                <c:formatCode>0%</c:formatCode>
                <c:ptCount val="3"/>
                <c:pt idx="0">
                  <c:v>-0.23</c:v>
                </c:pt>
                <c:pt idx="1">
                  <c:v>-0.21</c:v>
                </c:pt>
                <c:pt idx="2">
                  <c:v>-0.18</c:v>
                </c:pt>
              </c:numCache>
            </c:numRef>
          </c:val>
          <c:extLst>
            <c:ext xmlns:c16="http://schemas.microsoft.com/office/drawing/2014/chart" uri="{C3380CC4-5D6E-409C-BE32-E72D297353CC}">
              <c16:uniqueId val="{00000001-4306-4D13-8685-32840029E66F}"/>
            </c:ext>
          </c:extLst>
        </c:ser>
        <c:ser>
          <c:idx val="2"/>
          <c:order val="2"/>
          <c:tx>
            <c:strRef>
              <c:f>Sheet1!$D$1</c:f>
              <c:strCache>
                <c:ptCount val="1"/>
                <c:pt idx="0">
                  <c:v>Investment is higher priority</c:v>
                </c:pt>
              </c:strCache>
            </c:strRef>
          </c:tx>
          <c:spPr>
            <a:solidFill>
              <a:schemeClr val="accent3"/>
            </a:solidFill>
            <a:ln>
              <a:noFill/>
            </a:ln>
            <a:effectLst/>
          </c:spPr>
          <c:invertIfNegative val="0"/>
          <c:dLbls>
            <c:numFmt formatCode="0%;0%;0%" sourceLinked="0"/>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Century Gothic" panose="020B0502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Handling and wastewater to protect and improve the environment</c:v>
                </c:pt>
                <c:pt idx="1">
                  <c:v>Reliable water supply</c:v>
                </c:pt>
                <c:pt idx="2">
                  <c:v>Safe and high-quality drinking water</c:v>
                </c:pt>
              </c:strCache>
            </c:strRef>
          </c:cat>
          <c:val>
            <c:numRef>
              <c:f>Sheet1!$D$2:$D$4</c:f>
              <c:numCache>
                <c:formatCode>0%</c:formatCode>
                <c:ptCount val="3"/>
                <c:pt idx="0">
                  <c:v>-0.18</c:v>
                </c:pt>
                <c:pt idx="1">
                  <c:v>-0.18</c:v>
                </c:pt>
                <c:pt idx="2">
                  <c:v>-0.22</c:v>
                </c:pt>
              </c:numCache>
            </c:numRef>
          </c:val>
          <c:extLst>
            <c:ext xmlns:c16="http://schemas.microsoft.com/office/drawing/2014/chart" uri="{C3380CC4-5D6E-409C-BE32-E72D297353CC}">
              <c16:uniqueId val="{00000002-4306-4D13-8685-32840029E66F}"/>
            </c:ext>
          </c:extLst>
        </c:ser>
        <c:ser>
          <c:idx val="3"/>
          <c:order val="3"/>
          <c:tx>
            <c:strRef>
              <c:f>Sheet1!$E$1</c:f>
              <c:strCache>
                <c:ptCount val="1"/>
                <c:pt idx="0">
                  <c:v>Equal priority2</c:v>
                </c:pt>
              </c:strCache>
            </c:strRef>
          </c:tx>
          <c:spPr>
            <a:solidFill>
              <a:schemeClr val="accent3">
                <a:lumMod val="20000"/>
                <a:lumOff val="80000"/>
              </a:schemeClr>
            </a:solidFill>
            <a:ln>
              <a:noFill/>
            </a:ln>
            <a:effectLst/>
          </c:spPr>
          <c:invertIfNegative val="0"/>
          <c:dLbls>
            <c:dLbl>
              <c:idx val="0"/>
              <c:layout>
                <c:manualLayout>
                  <c:x val="-6.4681307051332002E-2"/>
                  <c:y val="2.6255335828485127E-3"/>
                </c:manualLayout>
              </c:layout>
              <c:tx>
                <c:rich>
                  <a:bodyPr/>
                  <a:lstStyle/>
                  <a:p>
                    <a:r>
                      <a:rPr lang="en-US" dirty="0"/>
                      <a:t>38%</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4306-4D13-8685-32840029E66F}"/>
                </c:ext>
              </c:extLst>
            </c:dLbl>
            <c:dLbl>
              <c:idx val="1"/>
              <c:layout>
                <c:manualLayout>
                  <c:x val="-6.4681307051332002E-2"/>
                  <c:y val="-5.251067165697218E-3"/>
                </c:manualLayout>
              </c:layout>
              <c:tx>
                <c:rich>
                  <a:bodyPr/>
                  <a:lstStyle/>
                  <a:p>
                    <a:r>
                      <a:rPr lang="en-US" dirty="0"/>
                      <a:t>41%</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4306-4D13-8685-32840029E66F}"/>
                </c:ext>
              </c:extLst>
            </c:dLbl>
            <c:dLbl>
              <c:idx val="2"/>
              <c:layout>
                <c:manualLayout>
                  <c:x val="-6.6837350619709815E-2"/>
                  <c:y val="-5.2510671656972414E-3"/>
                </c:manualLayout>
              </c:layout>
              <c:tx>
                <c:rich>
                  <a:bodyPr/>
                  <a:lstStyle/>
                  <a:p>
                    <a:r>
                      <a:rPr lang="en-US" dirty="0"/>
                      <a:t>37%</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4306-4D13-8685-32840029E66F}"/>
                </c:ext>
              </c:extLst>
            </c:dLbl>
            <c:spPr>
              <a:noFill/>
              <a:ln>
                <a:noFill/>
              </a:ln>
              <a:effectLst/>
            </c:spPr>
            <c:txPr>
              <a:bodyPr rot="0" spcFirstLastPara="1" vertOverflow="ellipsis" vert="horz" wrap="square" anchor="ctr" anchorCtr="1"/>
              <a:lstStyle/>
              <a:p>
                <a:pPr>
                  <a:defRPr sz="1197" b="1"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Handling and wastewater to protect and improve the environment</c:v>
                </c:pt>
                <c:pt idx="1">
                  <c:v>Reliable water supply</c:v>
                </c:pt>
                <c:pt idx="2">
                  <c:v>Safe and high-quality drinking water</c:v>
                </c:pt>
              </c:strCache>
            </c:strRef>
          </c:cat>
          <c:val>
            <c:numRef>
              <c:f>Sheet1!$E$2:$E$4</c:f>
              <c:numCache>
                <c:formatCode>0%</c:formatCode>
                <c:ptCount val="3"/>
                <c:pt idx="0">
                  <c:v>0.19</c:v>
                </c:pt>
                <c:pt idx="1">
                  <c:v>0.20499999999999999</c:v>
                </c:pt>
                <c:pt idx="2">
                  <c:v>0.185</c:v>
                </c:pt>
              </c:numCache>
            </c:numRef>
          </c:val>
          <c:extLst>
            <c:ext xmlns:c16="http://schemas.microsoft.com/office/drawing/2014/chart" uri="{C3380CC4-5D6E-409C-BE32-E72D297353CC}">
              <c16:uniqueId val="{00000003-4306-4D13-8685-32840029E66F}"/>
            </c:ext>
          </c:extLst>
        </c:ser>
        <c:ser>
          <c:idx val="4"/>
          <c:order val="4"/>
          <c:tx>
            <c:strRef>
              <c:f>Sheet1!$F$1</c:f>
              <c:strCache>
                <c:ptCount val="1"/>
                <c:pt idx="0">
                  <c:v>Low bills slightly higher priority</c:v>
                </c:pt>
              </c:strCache>
            </c:strRef>
          </c:tx>
          <c:spPr>
            <a:solidFill>
              <a:schemeClr val="accent3">
                <a:lumMod val="60000"/>
                <a:lumOff val="40000"/>
              </a:schemeClr>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Century Gothic" panose="020B0502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Handling and wastewater to protect and improve the environment</c:v>
                </c:pt>
                <c:pt idx="1">
                  <c:v>Reliable water supply</c:v>
                </c:pt>
                <c:pt idx="2">
                  <c:v>Safe and high-quality drinking water</c:v>
                </c:pt>
              </c:strCache>
            </c:strRef>
          </c:cat>
          <c:val>
            <c:numRef>
              <c:f>Sheet1!$F$2:$F$4</c:f>
              <c:numCache>
                <c:formatCode>0%</c:formatCode>
                <c:ptCount val="3"/>
                <c:pt idx="0">
                  <c:v>0.14000000000000001</c:v>
                </c:pt>
                <c:pt idx="1">
                  <c:v>0.14000000000000001</c:v>
                </c:pt>
                <c:pt idx="2">
                  <c:v>0.16</c:v>
                </c:pt>
              </c:numCache>
            </c:numRef>
          </c:val>
          <c:extLst>
            <c:ext xmlns:c16="http://schemas.microsoft.com/office/drawing/2014/chart" uri="{C3380CC4-5D6E-409C-BE32-E72D297353CC}">
              <c16:uniqueId val="{00000004-4306-4D13-8685-32840029E66F}"/>
            </c:ext>
          </c:extLst>
        </c:ser>
        <c:ser>
          <c:idx val="5"/>
          <c:order val="5"/>
          <c:tx>
            <c:strRef>
              <c:f>Sheet1!$G$1</c:f>
              <c:strCache>
                <c:ptCount val="1"/>
                <c:pt idx="0">
                  <c:v>Low bills highest priority</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Century Gothic" panose="020B0502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Handling and wastewater to protect and improve the environment</c:v>
                </c:pt>
                <c:pt idx="1">
                  <c:v>Reliable water supply</c:v>
                </c:pt>
                <c:pt idx="2">
                  <c:v>Safe and high-quality drinking water</c:v>
                </c:pt>
              </c:strCache>
            </c:strRef>
          </c:cat>
          <c:val>
            <c:numRef>
              <c:f>Sheet1!$G$2:$G$4</c:f>
              <c:numCache>
                <c:formatCode>0%</c:formatCode>
                <c:ptCount val="3"/>
                <c:pt idx="0">
                  <c:v>7.0000000000000007E-2</c:v>
                </c:pt>
                <c:pt idx="1">
                  <c:v>0.06</c:v>
                </c:pt>
                <c:pt idx="2">
                  <c:v>7.0000000000000007E-2</c:v>
                </c:pt>
              </c:numCache>
            </c:numRef>
          </c:val>
          <c:extLst>
            <c:ext xmlns:c16="http://schemas.microsoft.com/office/drawing/2014/chart" uri="{C3380CC4-5D6E-409C-BE32-E72D297353CC}">
              <c16:uniqueId val="{00000005-4306-4D13-8685-32840029E66F}"/>
            </c:ext>
          </c:extLst>
        </c:ser>
        <c:dLbls>
          <c:dLblPos val="ctr"/>
          <c:showLegendKey val="0"/>
          <c:showVal val="1"/>
          <c:showCatName val="0"/>
          <c:showSerName val="0"/>
          <c:showPercent val="0"/>
          <c:showBubbleSize val="0"/>
        </c:dLbls>
        <c:gapWidth val="75"/>
        <c:overlap val="100"/>
        <c:axId val="338941295"/>
        <c:axId val="338941623"/>
      </c:barChart>
      <c:catAx>
        <c:axId val="338941295"/>
        <c:scaling>
          <c:orientation val="minMax"/>
        </c:scaling>
        <c:delete val="1"/>
        <c:axPos val="l"/>
        <c:numFmt formatCode="General" sourceLinked="1"/>
        <c:majorTickMark val="none"/>
        <c:minorTickMark val="none"/>
        <c:tickLblPos val="nextTo"/>
        <c:crossAx val="338941623"/>
        <c:crosses val="autoZero"/>
        <c:auto val="1"/>
        <c:lblAlgn val="ctr"/>
        <c:lblOffset val="100"/>
        <c:noMultiLvlLbl val="0"/>
      </c:catAx>
      <c:valAx>
        <c:axId val="338941623"/>
        <c:scaling>
          <c:orientation val="minMax"/>
        </c:scaling>
        <c:delete val="1"/>
        <c:axPos val="b"/>
        <c:numFmt formatCode="0%" sourceLinked="1"/>
        <c:majorTickMark val="none"/>
        <c:minorTickMark val="none"/>
        <c:tickLblPos val="nextTo"/>
        <c:crossAx val="33894129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Century Gothic" panose="020B0502020202020204" pitchFamily="34" charset="0"/>
        </a:defRPr>
      </a:pPr>
      <a:endParaRPr lang="en-US"/>
    </a:p>
  </c:txPr>
  <c:externalData r:id="rId3">
    <c:autoUpdate val="0"/>
  </c:externalData>
  <c:userShapes r:id="rId4"/>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237265124942725"/>
          <c:y val="0.10956351641227245"/>
          <c:w val="0.77510886746766228"/>
          <c:h val="0.74295840162477111"/>
        </c:manualLayout>
      </c:layout>
      <c:barChart>
        <c:barDir val="bar"/>
        <c:grouping val="percentStacked"/>
        <c:varyColors val="0"/>
        <c:ser>
          <c:idx val="0"/>
          <c:order val="0"/>
          <c:tx>
            <c:strRef>
              <c:f>Sheet1!$B$1</c:f>
              <c:strCache>
                <c:ptCount val="1"/>
                <c:pt idx="0">
                  <c:v>Equal priority</c:v>
                </c:pt>
              </c:strCache>
            </c:strRef>
          </c:tx>
          <c:spPr>
            <a:solidFill>
              <a:schemeClr val="accent3">
                <a:lumMod val="20000"/>
                <a:lumOff val="80000"/>
              </a:schemeClr>
            </a:solidFill>
            <a:ln>
              <a:noFill/>
            </a:ln>
            <a:effectLst/>
          </c:spPr>
          <c:invertIfNegative val="0"/>
          <c:dLbls>
            <c:delete val="1"/>
          </c:dLbls>
          <c:cat>
            <c:strRef>
              <c:f>Sheet1!$A$2:$A$4</c:f>
              <c:strCache>
                <c:ptCount val="3"/>
                <c:pt idx="0">
                  <c:v>Handling and wastewater to protect and improve the environment</c:v>
                </c:pt>
                <c:pt idx="1">
                  <c:v>Reliable water supply</c:v>
                </c:pt>
                <c:pt idx="2">
                  <c:v>Safe and high-quality drinking water</c:v>
                </c:pt>
              </c:strCache>
            </c:strRef>
          </c:cat>
          <c:val>
            <c:numRef>
              <c:f>Sheet1!$B$2:$B$4</c:f>
              <c:numCache>
                <c:formatCode>0%</c:formatCode>
                <c:ptCount val="3"/>
                <c:pt idx="0">
                  <c:v>-0.15</c:v>
                </c:pt>
                <c:pt idx="1">
                  <c:v>-0.17</c:v>
                </c:pt>
                <c:pt idx="2">
                  <c:v>-0.17</c:v>
                </c:pt>
              </c:numCache>
            </c:numRef>
          </c:val>
          <c:extLst>
            <c:ext xmlns:c16="http://schemas.microsoft.com/office/drawing/2014/chart" uri="{C3380CC4-5D6E-409C-BE32-E72D297353CC}">
              <c16:uniqueId val="{00000000-4306-4D13-8685-32840029E66F}"/>
            </c:ext>
          </c:extLst>
        </c:ser>
        <c:ser>
          <c:idx val="1"/>
          <c:order val="1"/>
          <c:tx>
            <c:strRef>
              <c:f>Sheet1!$C$1</c:f>
              <c:strCache>
                <c:ptCount val="1"/>
                <c:pt idx="0">
                  <c:v>Slightly higher priority</c:v>
                </c:pt>
              </c:strCache>
            </c:strRef>
          </c:tx>
          <c:spPr>
            <a:solidFill>
              <a:schemeClr val="accent3">
                <a:lumMod val="60000"/>
                <a:lumOff val="40000"/>
              </a:schemeClr>
            </a:solidFill>
            <a:ln>
              <a:noFill/>
            </a:ln>
            <a:effectLst/>
          </c:spPr>
          <c:invertIfNegative val="0"/>
          <c:dLbls>
            <c:numFmt formatCode="0%;0%;0%" sourceLinked="0"/>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Century Gothic" panose="020B0502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Handling and wastewater to protect and improve the environment</c:v>
                </c:pt>
                <c:pt idx="1">
                  <c:v>Reliable water supply</c:v>
                </c:pt>
                <c:pt idx="2">
                  <c:v>Safe and high-quality drinking water</c:v>
                </c:pt>
              </c:strCache>
            </c:strRef>
          </c:cat>
          <c:val>
            <c:numRef>
              <c:f>Sheet1!$C$2:$C$4</c:f>
              <c:numCache>
                <c:formatCode>0%</c:formatCode>
                <c:ptCount val="3"/>
                <c:pt idx="0">
                  <c:v>-0.17</c:v>
                </c:pt>
                <c:pt idx="1">
                  <c:v>-0.19</c:v>
                </c:pt>
                <c:pt idx="2">
                  <c:v>-0.24</c:v>
                </c:pt>
              </c:numCache>
            </c:numRef>
          </c:val>
          <c:extLst>
            <c:ext xmlns:c16="http://schemas.microsoft.com/office/drawing/2014/chart" uri="{C3380CC4-5D6E-409C-BE32-E72D297353CC}">
              <c16:uniqueId val="{00000001-4306-4D13-8685-32840029E66F}"/>
            </c:ext>
          </c:extLst>
        </c:ser>
        <c:ser>
          <c:idx val="2"/>
          <c:order val="2"/>
          <c:tx>
            <c:strRef>
              <c:f>Sheet1!$D$1</c:f>
              <c:strCache>
                <c:ptCount val="1"/>
                <c:pt idx="0">
                  <c:v>Investment is higher priority</c:v>
                </c:pt>
              </c:strCache>
            </c:strRef>
          </c:tx>
          <c:spPr>
            <a:solidFill>
              <a:schemeClr val="accent3"/>
            </a:solidFill>
            <a:ln>
              <a:noFill/>
            </a:ln>
            <a:effectLst/>
          </c:spPr>
          <c:invertIfNegative val="0"/>
          <c:dLbls>
            <c:numFmt formatCode="0%;0%;0%" sourceLinked="0"/>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Century Gothic" panose="020B0502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Handling and wastewater to protect and improve the environment</c:v>
                </c:pt>
                <c:pt idx="1">
                  <c:v>Reliable water supply</c:v>
                </c:pt>
                <c:pt idx="2">
                  <c:v>Safe and high-quality drinking water</c:v>
                </c:pt>
              </c:strCache>
            </c:strRef>
          </c:cat>
          <c:val>
            <c:numRef>
              <c:f>Sheet1!$D$2:$D$4</c:f>
              <c:numCache>
                <c:formatCode>0%</c:formatCode>
                <c:ptCount val="3"/>
                <c:pt idx="0">
                  <c:v>-0.27</c:v>
                </c:pt>
                <c:pt idx="1">
                  <c:v>-0.27</c:v>
                </c:pt>
                <c:pt idx="2">
                  <c:v>-0.24</c:v>
                </c:pt>
              </c:numCache>
            </c:numRef>
          </c:val>
          <c:extLst>
            <c:ext xmlns:c16="http://schemas.microsoft.com/office/drawing/2014/chart" uri="{C3380CC4-5D6E-409C-BE32-E72D297353CC}">
              <c16:uniqueId val="{00000002-4306-4D13-8685-32840029E66F}"/>
            </c:ext>
          </c:extLst>
        </c:ser>
        <c:ser>
          <c:idx val="3"/>
          <c:order val="3"/>
          <c:tx>
            <c:strRef>
              <c:f>Sheet1!$E$1</c:f>
              <c:strCache>
                <c:ptCount val="1"/>
                <c:pt idx="0">
                  <c:v>Equal priority2</c:v>
                </c:pt>
              </c:strCache>
            </c:strRef>
          </c:tx>
          <c:spPr>
            <a:solidFill>
              <a:schemeClr val="accent3">
                <a:lumMod val="20000"/>
                <a:lumOff val="80000"/>
              </a:schemeClr>
            </a:solidFill>
            <a:ln>
              <a:noFill/>
            </a:ln>
            <a:effectLst/>
          </c:spPr>
          <c:invertIfNegative val="0"/>
          <c:dLbls>
            <c:dLbl>
              <c:idx val="0"/>
              <c:layout>
                <c:manualLayout>
                  <c:x val="-4.0964827799177012E-2"/>
                  <c:y val="2.625533582848609E-3"/>
                </c:manualLayout>
              </c:layout>
              <c:tx>
                <c:rich>
                  <a:bodyPr/>
                  <a:lstStyle/>
                  <a:p>
                    <a:r>
                      <a:rPr lang="en-US" dirty="0"/>
                      <a:t>30%</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4306-4D13-8685-32840029E66F}"/>
                </c:ext>
              </c:extLst>
            </c:dLbl>
            <c:dLbl>
              <c:idx val="1"/>
              <c:layout>
                <c:manualLayout>
                  <c:x val="-4.6354936720121344E-2"/>
                  <c:y val="-5.251067165697218E-3"/>
                </c:manualLayout>
              </c:layout>
              <c:tx>
                <c:rich>
                  <a:bodyPr/>
                  <a:lstStyle/>
                  <a:p>
                    <a:r>
                      <a:rPr lang="en-US" dirty="0"/>
                      <a:t>34%</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4306-4D13-8685-32840029E66F}"/>
                </c:ext>
              </c:extLst>
            </c:dLbl>
            <c:dLbl>
              <c:idx val="2"/>
              <c:layout>
                <c:manualLayout>
                  <c:x val="-4.6354936720121268E-2"/>
                  <c:y val="-5.2510671656971937E-3"/>
                </c:manualLayout>
              </c:layout>
              <c:tx>
                <c:rich>
                  <a:bodyPr/>
                  <a:lstStyle/>
                  <a:p>
                    <a:r>
                      <a:rPr lang="en-US" dirty="0"/>
                      <a:t>34%</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4306-4D13-8685-32840029E66F}"/>
                </c:ext>
              </c:extLst>
            </c:dLbl>
            <c:spPr>
              <a:noFill/>
              <a:ln>
                <a:noFill/>
              </a:ln>
              <a:effectLst/>
            </c:spPr>
            <c:txPr>
              <a:bodyPr rot="0" spcFirstLastPara="1" vertOverflow="ellipsis" vert="horz" wrap="square" anchor="ctr" anchorCtr="1"/>
              <a:lstStyle/>
              <a:p>
                <a:pPr>
                  <a:defRPr sz="1197" b="1"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Handling and wastewater to protect and improve the environment</c:v>
                </c:pt>
                <c:pt idx="1">
                  <c:v>Reliable water supply</c:v>
                </c:pt>
                <c:pt idx="2">
                  <c:v>Safe and high-quality drinking water</c:v>
                </c:pt>
              </c:strCache>
            </c:strRef>
          </c:cat>
          <c:val>
            <c:numRef>
              <c:f>Sheet1!$E$2:$E$4</c:f>
              <c:numCache>
                <c:formatCode>0%</c:formatCode>
                <c:ptCount val="3"/>
                <c:pt idx="0">
                  <c:v>0.15</c:v>
                </c:pt>
                <c:pt idx="1">
                  <c:v>0.17</c:v>
                </c:pt>
                <c:pt idx="2">
                  <c:v>0.17</c:v>
                </c:pt>
              </c:numCache>
            </c:numRef>
          </c:val>
          <c:extLst>
            <c:ext xmlns:c16="http://schemas.microsoft.com/office/drawing/2014/chart" uri="{C3380CC4-5D6E-409C-BE32-E72D297353CC}">
              <c16:uniqueId val="{00000003-4306-4D13-8685-32840029E66F}"/>
            </c:ext>
          </c:extLst>
        </c:ser>
        <c:ser>
          <c:idx val="4"/>
          <c:order val="4"/>
          <c:tx>
            <c:strRef>
              <c:f>Sheet1!$F$1</c:f>
              <c:strCache>
                <c:ptCount val="1"/>
                <c:pt idx="0">
                  <c:v>Low bills slightly higher priority</c:v>
                </c:pt>
              </c:strCache>
            </c:strRef>
          </c:tx>
          <c:spPr>
            <a:solidFill>
              <a:schemeClr val="accent3">
                <a:lumMod val="60000"/>
                <a:lumOff val="40000"/>
              </a:schemeClr>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Century Gothic" panose="020B0502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Handling and wastewater to protect and improve the environment</c:v>
                </c:pt>
                <c:pt idx="1">
                  <c:v>Reliable water supply</c:v>
                </c:pt>
                <c:pt idx="2">
                  <c:v>Safe and high-quality drinking water</c:v>
                </c:pt>
              </c:strCache>
            </c:strRef>
          </c:cat>
          <c:val>
            <c:numRef>
              <c:f>Sheet1!$F$2:$F$4</c:f>
              <c:numCache>
                <c:formatCode>0%</c:formatCode>
                <c:ptCount val="3"/>
                <c:pt idx="0">
                  <c:v>0.12</c:v>
                </c:pt>
                <c:pt idx="1">
                  <c:v>0.18</c:v>
                </c:pt>
                <c:pt idx="2">
                  <c:v>0.13</c:v>
                </c:pt>
              </c:numCache>
            </c:numRef>
          </c:val>
          <c:extLst>
            <c:ext xmlns:c16="http://schemas.microsoft.com/office/drawing/2014/chart" uri="{C3380CC4-5D6E-409C-BE32-E72D297353CC}">
              <c16:uniqueId val="{00000004-4306-4D13-8685-32840029E66F}"/>
            </c:ext>
          </c:extLst>
        </c:ser>
        <c:ser>
          <c:idx val="5"/>
          <c:order val="5"/>
          <c:tx>
            <c:strRef>
              <c:f>Sheet1!$G$1</c:f>
              <c:strCache>
                <c:ptCount val="1"/>
                <c:pt idx="0">
                  <c:v>Low bills highest priority</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Century Gothic" panose="020B0502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Handling and wastewater to protect and improve the environment</c:v>
                </c:pt>
                <c:pt idx="1">
                  <c:v>Reliable water supply</c:v>
                </c:pt>
                <c:pt idx="2">
                  <c:v>Safe and high-quality drinking water</c:v>
                </c:pt>
              </c:strCache>
            </c:strRef>
          </c:cat>
          <c:val>
            <c:numRef>
              <c:f>Sheet1!$G$2:$G$4</c:f>
              <c:numCache>
                <c:formatCode>0%</c:formatCode>
                <c:ptCount val="3"/>
                <c:pt idx="0">
                  <c:v>0.14000000000000001</c:v>
                </c:pt>
                <c:pt idx="1">
                  <c:v>0.02</c:v>
                </c:pt>
                <c:pt idx="2">
                  <c:v>0.04</c:v>
                </c:pt>
              </c:numCache>
            </c:numRef>
          </c:val>
          <c:extLst>
            <c:ext xmlns:c16="http://schemas.microsoft.com/office/drawing/2014/chart" uri="{C3380CC4-5D6E-409C-BE32-E72D297353CC}">
              <c16:uniqueId val="{00000005-4306-4D13-8685-32840029E66F}"/>
            </c:ext>
          </c:extLst>
        </c:ser>
        <c:dLbls>
          <c:dLblPos val="ctr"/>
          <c:showLegendKey val="0"/>
          <c:showVal val="1"/>
          <c:showCatName val="0"/>
          <c:showSerName val="0"/>
          <c:showPercent val="0"/>
          <c:showBubbleSize val="0"/>
        </c:dLbls>
        <c:gapWidth val="75"/>
        <c:overlap val="100"/>
        <c:axId val="338941295"/>
        <c:axId val="338941623"/>
      </c:barChart>
      <c:catAx>
        <c:axId val="338941295"/>
        <c:scaling>
          <c:orientation val="minMax"/>
        </c:scaling>
        <c:delete val="1"/>
        <c:axPos val="l"/>
        <c:numFmt formatCode="General" sourceLinked="1"/>
        <c:majorTickMark val="none"/>
        <c:minorTickMark val="none"/>
        <c:tickLblPos val="nextTo"/>
        <c:crossAx val="338941623"/>
        <c:crosses val="autoZero"/>
        <c:auto val="1"/>
        <c:lblAlgn val="ctr"/>
        <c:lblOffset val="100"/>
        <c:noMultiLvlLbl val="0"/>
      </c:catAx>
      <c:valAx>
        <c:axId val="338941623"/>
        <c:scaling>
          <c:orientation val="minMax"/>
        </c:scaling>
        <c:delete val="1"/>
        <c:axPos val="b"/>
        <c:numFmt formatCode="0%" sourceLinked="1"/>
        <c:majorTickMark val="none"/>
        <c:minorTickMark val="none"/>
        <c:tickLblPos val="nextTo"/>
        <c:crossAx val="33894129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Century Gothic" panose="020B0502020202020204" pitchFamily="34" charset="0"/>
        </a:defRPr>
      </a:pPr>
      <a:endParaRPr lang="en-US"/>
    </a:p>
  </c:txPr>
  <c:externalData r:id="rId3">
    <c:autoUpdate val="0"/>
  </c:externalData>
  <c:userShapes r:id="rId4"/>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Water companies are just using long-term investment as an excuse to put up bills</c:v>
                </c:pt>
              </c:strCache>
            </c:strRef>
          </c:tx>
          <c:dPt>
            <c:idx val="0"/>
            <c:bubble3D val="0"/>
            <c:spPr>
              <a:solidFill>
                <a:srgbClr val="59B3AA"/>
              </a:solidFill>
              <a:ln w="19050">
                <a:solidFill>
                  <a:schemeClr val="lt1"/>
                </a:solidFill>
              </a:ln>
              <a:effectLst/>
            </c:spPr>
            <c:extLst>
              <c:ext xmlns:c16="http://schemas.microsoft.com/office/drawing/2014/chart" uri="{C3380CC4-5D6E-409C-BE32-E72D297353CC}">
                <c16:uniqueId val="{00000001-B0E8-4934-930A-32FF633A56A7}"/>
              </c:ext>
            </c:extLst>
          </c:dPt>
          <c:dPt>
            <c:idx val="1"/>
            <c:bubble3D val="0"/>
            <c:spPr>
              <a:solidFill>
                <a:srgbClr val="4BACC6">
                  <a:lumMod val="20000"/>
                  <a:lumOff val="80000"/>
                </a:srgbClr>
              </a:solidFill>
              <a:ln w="19050">
                <a:solidFill>
                  <a:schemeClr val="lt1"/>
                </a:solidFill>
              </a:ln>
              <a:effectLst/>
            </c:spPr>
            <c:extLst>
              <c:ext xmlns:c16="http://schemas.microsoft.com/office/drawing/2014/chart" uri="{C3380CC4-5D6E-409C-BE32-E72D297353CC}">
                <c16:uniqueId val="{00000003-B0E8-4934-930A-32FF633A56A7}"/>
              </c:ext>
            </c:extLst>
          </c:dPt>
          <c:dPt>
            <c:idx val="2"/>
            <c:bubble3D val="0"/>
            <c:spPr>
              <a:solidFill>
                <a:srgbClr val="FC6E42"/>
              </a:solidFill>
              <a:ln w="19050">
                <a:solidFill>
                  <a:schemeClr val="lt1"/>
                </a:solidFill>
              </a:ln>
              <a:effectLst/>
            </c:spPr>
            <c:extLst>
              <c:ext xmlns:c16="http://schemas.microsoft.com/office/drawing/2014/chart" uri="{C3380CC4-5D6E-409C-BE32-E72D297353CC}">
                <c16:uniqueId val="{00000005-B0E8-4934-930A-32FF633A56A7}"/>
              </c:ext>
            </c:extLst>
          </c:dPt>
          <c:dPt>
            <c:idx val="3"/>
            <c:bubble3D val="0"/>
            <c:spPr>
              <a:solidFill>
                <a:srgbClr val="7F7F7F">
                  <a:lumMod val="40000"/>
                  <a:lumOff val="60000"/>
                </a:srgbClr>
              </a:solidFill>
              <a:ln w="19050">
                <a:solidFill>
                  <a:schemeClr val="lt1"/>
                </a:solidFill>
              </a:ln>
              <a:effectLst/>
            </c:spPr>
            <c:extLst>
              <c:ext xmlns:c16="http://schemas.microsoft.com/office/drawing/2014/chart" uri="{C3380CC4-5D6E-409C-BE32-E72D297353CC}">
                <c16:uniqueId val="{00000007-B0E8-4934-930A-32FF633A56A7}"/>
              </c:ext>
            </c:extLst>
          </c:dPt>
          <c:dPt>
            <c:idx val="4"/>
            <c:bubble3D val="0"/>
            <c:spPr>
              <a:solidFill>
                <a:srgbClr val="FC6E42"/>
              </a:solidFill>
              <a:ln w="19050">
                <a:solidFill>
                  <a:schemeClr val="lt1"/>
                </a:solidFill>
              </a:ln>
              <a:effectLst/>
            </c:spPr>
            <c:extLst>
              <c:ext xmlns:c16="http://schemas.microsoft.com/office/drawing/2014/chart" uri="{C3380CC4-5D6E-409C-BE32-E72D297353CC}">
                <c16:uniqueId val="{00000009-B0E8-4934-930A-32FF633A56A7}"/>
              </c:ext>
            </c:extLst>
          </c:dPt>
          <c:dPt>
            <c:idx val="5"/>
            <c:bubble3D val="0"/>
            <c:spPr>
              <a:solidFill>
                <a:srgbClr val="000000"/>
              </a:solidFill>
              <a:ln w="19050">
                <a:solidFill>
                  <a:schemeClr val="lt1"/>
                </a:solidFill>
              </a:ln>
              <a:effectLst/>
            </c:spPr>
            <c:extLst>
              <c:ext xmlns:c16="http://schemas.microsoft.com/office/drawing/2014/chart" uri="{C3380CC4-5D6E-409C-BE32-E72D297353CC}">
                <c16:uniqueId val="{0000000B-B0E8-4934-930A-32FF633A56A7}"/>
              </c:ext>
            </c:extLst>
          </c:dPt>
          <c:dLbls>
            <c:dLbl>
              <c:idx val="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Century Gothic" panose="020B0502020202020204" pitchFamily="34" charset="0"/>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B0E8-4934-930A-32FF633A56A7}"/>
                </c:ext>
              </c:extLst>
            </c:dLbl>
            <c:dLbl>
              <c:idx val="1"/>
              <c:delete val="1"/>
              <c:extLst>
                <c:ext xmlns:c15="http://schemas.microsoft.com/office/drawing/2012/chart" uri="{CE6537A1-D6FC-4f65-9D91-7224C49458BB}"/>
                <c:ext xmlns:c16="http://schemas.microsoft.com/office/drawing/2014/chart" uri="{C3380CC4-5D6E-409C-BE32-E72D297353CC}">
                  <c16:uniqueId val="{00000003-B0E8-4934-930A-32FF633A56A7}"/>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Prioritise low bills</c:v>
                </c:pt>
                <c:pt idx="1">
                  <c:v>Do not priorities low bills</c:v>
                </c:pt>
              </c:strCache>
            </c:strRef>
          </c:cat>
          <c:val>
            <c:numRef>
              <c:f>Sheet1!$B$2:$B$3</c:f>
              <c:numCache>
                <c:formatCode>0%</c:formatCode>
                <c:ptCount val="2"/>
                <c:pt idx="0">
                  <c:v>0.34</c:v>
                </c:pt>
                <c:pt idx="1">
                  <c:v>0.66</c:v>
                </c:pt>
              </c:numCache>
            </c:numRef>
          </c:val>
          <c:extLst>
            <c:ext xmlns:c16="http://schemas.microsoft.com/office/drawing/2014/chart" uri="{C3380CC4-5D6E-409C-BE32-E72D297353CC}">
              <c16:uniqueId val="{0000000C-B0E8-4934-930A-32FF633A56A7}"/>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Right now I just can’t deal with the idea of any more bill increases</c:v>
                </c:pt>
              </c:strCache>
            </c:strRef>
          </c:tx>
          <c:dPt>
            <c:idx val="0"/>
            <c:bubble3D val="0"/>
            <c:spPr>
              <a:solidFill>
                <a:srgbClr val="448424"/>
              </a:solidFill>
              <a:ln w="19050">
                <a:solidFill>
                  <a:schemeClr val="lt1"/>
                </a:solidFill>
              </a:ln>
              <a:effectLst/>
            </c:spPr>
            <c:extLst>
              <c:ext xmlns:c16="http://schemas.microsoft.com/office/drawing/2014/chart" uri="{C3380CC4-5D6E-409C-BE32-E72D297353CC}">
                <c16:uniqueId val="{00000001-F8DF-4A9F-83F8-20114E947E49}"/>
              </c:ext>
            </c:extLst>
          </c:dPt>
          <c:dPt>
            <c:idx val="1"/>
            <c:bubble3D val="0"/>
            <c:spPr>
              <a:solidFill>
                <a:srgbClr val="7F7F7F"/>
              </a:solidFill>
              <a:ln w="19050">
                <a:solidFill>
                  <a:schemeClr val="lt1"/>
                </a:solidFill>
              </a:ln>
              <a:effectLst/>
            </c:spPr>
            <c:extLst>
              <c:ext xmlns:c16="http://schemas.microsoft.com/office/drawing/2014/chart" uri="{C3380CC4-5D6E-409C-BE32-E72D297353CC}">
                <c16:uniqueId val="{00000003-F8DF-4A9F-83F8-20114E947E49}"/>
              </c:ext>
            </c:extLst>
          </c:dPt>
          <c:dPt>
            <c:idx val="2"/>
            <c:bubble3D val="0"/>
            <c:spPr>
              <a:solidFill>
                <a:srgbClr val="FC6E42"/>
              </a:solidFill>
              <a:ln w="19050">
                <a:solidFill>
                  <a:schemeClr val="lt1"/>
                </a:solidFill>
              </a:ln>
              <a:effectLst/>
            </c:spPr>
            <c:extLst>
              <c:ext xmlns:c16="http://schemas.microsoft.com/office/drawing/2014/chart" uri="{C3380CC4-5D6E-409C-BE32-E72D297353CC}">
                <c16:uniqueId val="{00000005-F8DF-4A9F-83F8-20114E947E49}"/>
              </c:ext>
            </c:extLst>
          </c:dPt>
          <c:dPt>
            <c:idx val="3"/>
            <c:bubble3D val="0"/>
            <c:spPr>
              <a:solidFill>
                <a:srgbClr val="7F7F7F">
                  <a:lumMod val="40000"/>
                  <a:lumOff val="60000"/>
                </a:srgbClr>
              </a:solidFill>
              <a:ln w="19050">
                <a:solidFill>
                  <a:schemeClr val="lt1"/>
                </a:solidFill>
              </a:ln>
              <a:effectLst/>
            </c:spPr>
            <c:extLst>
              <c:ext xmlns:c16="http://schemas.microsoft.com/office/drawing/2014/chart" uri="{C3380CC4-5D6E-409C-BE32-E72D297353CC}">
                <c16:uniqueId val="{00000007-F8DF-4A9F-83F8-20114E947E49}"/>
              </c:ext>
            </c:extLst>
          </c:dPt>
          <c:dPt>
            <c:idx val="4"/>
            <c:bubble3D val="0"/>
            <c:spPr>
              <a:solidFill>
                <a:srgbClr val="FC6E42"/>
              </a:solidFill>
              <a:ln w="19050">
                <a:solidFill>
                  <a:schemeClr val="lt1"/>
                </a:solidFill>
              </a:ln>
              <a:effectLst/>
            </c:spPr>
            <c:extLst>
              <c:ext xmlns:c16="http://schemas.microsoft.com/office/drawing/2014/chart" uri="{C3380CC4-5D6E-409C-BE32-E72D297353CC}">
                <c16:uniqueId val="{00000009-F8DF-4A9F-83F8-20114E947E49}"/>
              </c:ext>
            </c:extLst>
          </c:dPt>
          <c:dPt>
            <c:idx val="5"/>
            <c:bubble3D val="0"/>
            <c:spPr>
              <a:solidFill>
                <a:srgbClr val="000000"/>
              </a:solidFill>
              <a:ln w="19050">
                <a:solidFill>
                  <a:schemeClr val="lt1"/>
                </a:solidFill>
              </a:ln>
              <a:effectLst/>
            </c:spPr>
            <c:extLst>
              <c:ext xmlns:c16="http://schemas.microsoft.com/office/drawing/2014/chart" uri="{C3380CC4-5D6E-409C-BE32-E72D297353CC}">
                <c16:uniqueId val="{0000000B-F8DF-4A9F-83F8-20114E947E49}"/>
              </c:ext>
            </c:extLst>
          </c:dPt>
          <c:dLbls>
            <c:dLbl>
              <c:idx val="3"/>
              <c:delete val="1"/>
              <c:extLst>
                <c:ext xmlns:c15="http://schemas.microsoft.com/office/drawing/2012/chart" uri="{CE6537A1-D6FC-4f65-9D91-7224C49458BB}"/>
                <c:ext xmlns:c16="http://schemas.microsoft.com/office/drawing/2014/chart" uri="{C3380CC4-5D6E-409C-BE32-E72D297353CC}">
                  <c16:uniqueId val="{00000007-F8DF-4A9F-83F8-20114E947E49}"/>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Agree</c:v>
                </c:pt>
                <c:pt idx="1">
                  <c:v>Neither agree nor disagree</c:v>
                </c:pt>
                <c:pt idx="2">
                  <c:v>Disagree</c:v>
                </c:pt>
                <c:pt idx="3">
                  <c:v>Don't know</c:v>
                </c:pt>
              </c:strCache>
            </c:strRef>
          </c:cat>
          <c:val>
            <c:numRef>
              <c:f>Sheet1!$B$2:$B$5</c:f>
              <c:numCache>
                <c:formatCode>0%</c:formatCode>
                <c:ptCount val="4"/>
                <c:pt idx="0">
                  <c:v>0.7</c:v>
                </c:pt>
                <c:pt idx="1">
                  <c:v>0.19</c:v>
                </c:pt>
                <c:pt idx="2">
                  <c:v>0.1</c:v>
                </c:pt>
                <c:pt idx="3">
                  <c:v>0.02</c:v>
                </c:pt>
              </c:numCache>
            </c:numRef>
          </c:val>
          <c:extLst>
            <c:ext xmlns:c16="http://schemas.microsoft.com/office/drawing/2014/chart" uri="{C3380CC4-5D6E-409C-BE32-E72D297353CC}">
              <c16:uniqueId val="{0000000C-F8DF-4A9F-83F8-20114E947E49}"/>
            </c:ext>
          </c:extLst>
        </c:ser>
        <c:dLbls>
          <c:showLegendKey val="0"/>
          <c:showVal val="0"/>
          <c:showCatName val="0"/>
          <c:showSerName val="0"/>
          <c:showPercent val="0"/>
          <c:showBubbleSize val="0"/>
          <c:showLeaderLines val="1"/>
        </c:dLbls>
        <c:firstSliceAng val="0"/>
        <c:holeSize val="6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Water companies are just using long-term investment as an excuse to put up bills</c:v>
                </c:pt>
              </c:strCache>
            </c:strRef>
          </c:tx>
          <c:dPt>
            <c:idx val="0"/>
            <c:bubble3D val="0"/>
            <c:spPr>
              <a:solidFill>
                <a:srgbClr val="59B3AA"/>
              </a:solidFill>
              <a:ln w="19050">
                <a:solidFill>
                  <a:schemeClr val="lt1"/>
                </a:solidFill>
              </a:ln>
              <a:effectLst/>
            </c:spPr>
            <c:extLst>
              <c:ext xmlns:c16="http://schemas.microsoft.com/office/drawing/2014/chart" uri="{C3380CC4-5D6E-409C-BE32-E72D297353CC}">
                <c16:uniqueId val="{00000001-0765-4C7E-B3E0-73C796345AE0}"/>
              </c:ext>
            </c:extLst>
          </c:dPt>
          <c:dPt>
            <c:idx val="1"/>
            <c:bubble3D val="0"/>
            <c:spPr>
              <a:solidFill>
                <a:srgbClr val="4BACC6">
                  <a:lumMod val="20000"/>
                  <a:lumOff val="80000"/>
                </a:srgbClr>
              </a:solidFill>
              <a:ln w="19050">
                <a:solidFill>
                  <a:schemeClr val="lt1"/>
                </a:solidFill>
              </a:ln>
              <a:effectLst/>
            </c:spPr>
            <c:extLst>
              <c:ext xmlns:c16="http://schemas.microsoft.com/office/drawing/2014/chart" uri="{C3380CC4-5D6E-409C-BE32-E72D297353CC}">
                <c16:uniqueId val="{00000003-0765-4C7E-B3E0-73C796345AE0}"/>
              </c:ext>
            </c:extLst>
          </c:dPt>
          <c:dPt>
            <c:idx val="2"/>
            <c:bubble3D val="0"/>
            <c:spPr>
              <a:solidFill>
                <a:srgbClr val="FC6E42"/>
              </a:solidFill>
              <a:ln w="19050">
                <a:solidFill>
                  <a:schemeClr val="lt1"/>
                </a:solidFill>
              </a:ln>
              <a:effectLst/>
            </c:spPr>
            <c:extLst>
              <c:ext xmlns:c16="http://schemas.microsoft.com/office/drawing/2014/chart" uri="{C3380CC4-5D6E-409C-BE32-E72D297353CC}">
                <c16:uniqueId val="{00000005-0765-4C7E-B3E0-73C796345AE0}"/>
              </c:ext>
            </c:extLst>
          </c:dPt>
          <c:dPt>
            <c:idx val="3"/>
            <c:bubble3D val="0"/>
            <c:spPr>
              <a:solidFill>
                <a:srgbClr val="7F7F7F">
                  <a:lumMod val="40000"/>
                  <a:lumOff val="60000"/>
                </a:srgbClr>
              </a:solidFill>
              <a:ln w="19050">
                <a:solidFill>
                  <a:schemeClr val="lt1"/>
                </a:solidFill>
              </a:ln>
              <a:effectLst/>
            </c:spPr>
            <c:extLst>
              <c:ext xmlns:c16="http://schemas.microsoft.com/office/drawing/2014/chart" uri="{C3380CC4-5D6E-409C-BE32-E72D297353CC}">
                <c16:uniqueId val="{00000007-0765-4C7E-B3E0-73C796345AE0}"/>
              </c:ext>
            </c:extLst>
          </c:dPt>
          <c:dPt>
            <c:idx val="4"/>
            <c:bubble3D val="0"/>
            <c:spPr>
              <a:solidFill>
                <a:srgbClr val="FC6E42"/>
              </a:solidFill>
              <a:ln w="19050">
                <a:solidFill>
                  <a:schemeClr val="lt1"/>
                </a:solidFill>
              </a:ln>
              <a:effectLst/>
            </c:spPr>
            <c:extLst>
              <c:ext xmlns:c16="http://schemas.microsoft.com/office/drawing/2014/chart" uri="{C3380CC4-5D6E-409C-BE32-E72D297353CC}">
                <c16:uniqueId val="{00000009-0765-4C7E-B3E0-73C796345AE0}"/>
              </c:ext>
            </c:extLst>
          </c:dPt>
          <c:dPt>
            <c:idx val="5"/>
            <c:bubble3D val="0"/>
            <c:spPr>
              <a:solidFill>
                <a:srgbClr val="000000"/>
              </a:solidFill>
              <a:ln w="19050">
                <a:solidFill>
                  <a:schemeClr val="lt1"/>
                </a:solidFill>
              </a:ln>
              <a:effectLst/>
            </c:spPr>
            <c:extLst>
              <c:ext xmlns:c16="http://schemas.microsoft.com/office/drawing/2014/chart" uri="{C3380CC4-5D6E-409C-BE32-E72D297353CC}">
                <c16:uniqueId val="{0000000B-0765-4C7E-B3E0-73C796345AE0}"/>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765-4C7E-B3E0-73C796345AE0}"/>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Century Gothic" panose="020B05020202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s>
          <c:cat>
            <c:strRef>
              <c:f>Sheet1!$A$2:$A$3</c:f>
              <c:strCache>
                <c:ptCount val="2"/>
                <c:pt idx="0">
                  <c:v>Prioritise low bills</c:v>
                </c:pt>
                <c:pt idx="1">
                  <c:v>Do not priorities low bills</c:v>
                </c:pt>
              </c:strCache>
            </c:strRef>
          </c:cat>
          <c:val>
            <c:numRef>
              <c:f>Sheet1!$B$2:$B$3</c:f>
              <c:numCache>
                <c:formatCode>0%</c:formatCode>
                <c:ptCount val="2"/>
                <c:pt idx="0">
                  <c:v>0.35</c:v>
                </c:pt>
                <c:pt idx="1">
                  <c:v>0.65</c:v>
                </c:pt>
              </c:numCache>
            </c:numRef>
          </c:val>
          <c:extLst>
            <c:ext xmlns:c16="http://schemas.microsoft.com/office/drawing/2014/chart" uri="{C3380CC4-5D6E-409C-BE32-E72D297353CC}">
              <c16:uniqueId val="{0000000C-0765-4C7E-B3E0-73C796345AE0}"/>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252869708421265"/>
          <c:y val="4.4460073523451799E-2"/>
          <c:w val="0.86548522952214246"/>
          <c:h val="0.74390580793362926"/>
        </c:manualLayout>
      </c:layout>
      <c:barChart>
        <c:barDir val="col"/>
        <c:grouping val="percentStacked"/>
        <c:varyColors val="0"/>
        <c:ser>
          <c:idx val="0"/>
          <c:order val="0"/>
          <c:tx>
            <c:strRef>
              <c:f>Sheet1!$B$1</c:f>
              <c:strCache>
                <c:ptCount val="1"/>
                <c:pt idx="0">
                  <c:v>Rank 1</c:v>
                </c:pt>
              </c:strCache>
            </c:strRef>
          </c:tx>
          <c:spPr>
            <a:solidFill>
              <a:schemeClr val="accent3">
                <a:lumMod val="75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Century Gothic" panose="020B0502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Leaks from pipes</c:v>
                </c:pt>
                <c:pt idx="1">
                  <c:v>Sewer flooding inside properties</c:v>
                </c:pt>
                <c:pt idx="2">
                  <c:v>Sewer flooding of streets and gardens</c:v>
                </c:pt>
                <c:pt idx="3">
                  <c:v>River water quality</c:v>
                </c:pt>
                <c:pt idx="4">
                  <c:v>Contamination of water from land</c:v>
                </c:pt>
                <c:pt idx="5">
                  <c:v>Tap water quality</c:v>
                </c:pt>
                <c:pt idx="6">
                  <c:v>Being without water</c:v>
                </c:pt>
                <c:pt idx="7">
                  <c:v>Lead pipes</c:v>
                </c:pt>
                <c:pt idx="8">
                  <c:v>Helping customers save water</c:v>
                </c:pt>
              </c:strCache>
            </c:strRef>
          </c:cat>
          <c:val>
            <c:numRef>
              <c:f>Sheet1!$B$2:$B$10</c:f>
              <c:numCache>
                <c:formatCode>0%</c:formatCode>
                <c:ptCount val="9"/>
                <c:pt idx="0">
                  <c:v>0.23</c:v>
                </c:pt>
                <c:pt idx="1">
                  <c:v>0.14000000000000001</c:v>
                </c:pt>
                <c:pt idx="2">
                  <c:v>0.08</c:v>
                </c:pt>
                <c:pt idx="3">
                  <c:v>0.14000000000000001</c:v>
                </c:pt>
                <c:pt idx="4">
                  <c:v>7.0000000000000007E-2</c:v>
                </c:pt>
                <c:pt idx="5">
                  <c:v>0.09</c:v>
                </c:pt>
                <c:pt idx="6">
                  <c:v>7.0000000000000007E-2</c:v>
                </c:pt>
                <c:pt idx="7">
                  <c:v>7.0000000000000007E-2</c:v>
                </c:pt>
                <c:pt idx="8">
                  <c:v>0.05</c:v>
                </c:pt>
              </c:numCache>
            </c:numRef>
          </c:val>
          <c:extLst>
            <c:ext xmlns:c16="http://schemas.microsoft.com/office/drawing/2014/chart" uri="{C3380CC4-5D6E-409C-BE32-E72D297353CC}">
              <c16:uniqueId val="{00000000-A640-46E9-B5C1-B48392D277C4}"/>
            </c:ext>
          </c:extLst>
        </c:ser>
        <c:ser>
          <c:idx val="1"/>
          <c:order val="1"/>
          <c:tx>
            <c:strRef>
              <c:f>Sheet1!$C$1</c:f>
              <c:strCache>
                <c:ptCount val="1"/>
                <c:pt idx="0">
                  <c:v>Rank 2</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Century Gothic" panose="020B0502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Leaks from pipes</c:v>
                </c:pt>
                <c:pt idx="1">
                  <c:v>Sewer flooding inside properties</c:v>
                </c:pt>
                <c:pt idx="2">
                  <c:v>Sewer flooding of streets and gardens</c:v>
                </c:pt>
                <c:pt idx="3">
                  <c:v>River water quality</c:v>
                </c:pt>
                <c:pt idx="4">
                  <c:v>Contamination of water from land</c:v>
                </c:pt>
                <c:pt idx="5">
                  <c:v>Tap water quality</c:v>
                </c:pt>
                <c:pt idx="6">
                  <c:v>Being without water</c:v>
                </c:pt>
                <c:pt idx="7">
                  <c:v>Lead pipes</c:v>
                </c:pt>
                <c:pt idx="8">
                  <c:v>Helping customers save water</c:v>
                </c:pt>
              </c:strCache>
            </c:strRef>
          </c:cat>
          <c:val>
            <c:numRef>
              <c:f>Sheet1!$C$2:$C$10</c:f>
              <c:numCache>
                <c:formatCode>0%</c:formatCode>
                <c:ptCount val="9"/>
                <c:pt idx="0">
                  <c:v>0.13999999999999999</c:v>
                </c:pt>
                <c:pt idx="1">
                  <c:v>0.14000000000000001</c:v>
                </c:pt>
                <c:pt idx="2">
                  <c:v>0.15999999999999998</c:v>
                </c:pt>
                <c:pt idx="3">
                  <c:v>0.10999999999999999</c:v>
                </c:pt>
                <c:pt idx="4">
                  <c:v>0.1</c:v>
                </c:pt>
                <c:pt idx="5">
                  <c:v>0.09</c:v>
                </c:pt>
                <c:pt idx="6">
                  <c:v>7.0000000000000007E-2</c:v>
                </c:pt>
                <c:pt idx="7">
                  <c:v>0.06</c:v>
                </c:pt>
                <c:pt idx="8">
                  <c:v>0.06</c:v>
                </c:pt>
              </c:numCache>
            </c:numRef>
          </c:val>
          <c:extLst>
            <c:ext xmlns:c16="http://schemas.microsoft.com/office/drawing/2014/chart" uri="{C3380CC4-5D6E-409C-BE32-E72D297353CC}">
              <c16:uniqueId val="{00000001-A640-46E9-B5C1-B48392D277C4}"/>
            </c:ext>
          </c:extLst>
        </c:ser>
        <c:ser>
          <c:idx val="2"/>
          <c:order val="2"/>
          <c:tx>
            <c:strRef>
              <c:f>Sheet1!$D$1</c:f>
              <c:strCache>
                <c:ptCount val="1"/>
                <c:pt idx="0">
                  <c:v>Rank 3</c:v>
                </c:pt>
              </c:strCache>
            </c:strRef>
          </c:tx>
          <c:spPr>
            <a:solidFill>
              <a:schemeClr val="accent3">
                <a:lumMod val="60000"/>
                <a:lumOff val="40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Century Gothic" panose="020B0502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Leaks from pipes</c:v>
                </c:pt>
                <c:pt idx="1">
                  <c:v>Sewer flooding inside properties</c:v>
                </c:pt>
                <c:pt idx="2">
                  <c:v>Sewer flooding of streets and gardens</c:v>
                </c:pt>
                <c:pt idx="3">
                  <c:v>River water quality</c:v>
                </c:pt>
                <c:pt idx="4">
                  <c:v>Contamination of water from land</c:v>
                </c:pt>
                <c:pt idx="5">
                  <c:v>Tap water quality</c:v>
                </c:pt>
                <c:pt idx="6">
                  <c:v>Being without water</c:v>
                </c:pt>
                <c:pt idx="7">
                  <c:v>Lead pipes</c:v>
                </c:pt>
                <c:pt idx="8">
                  <c:v>Helping customers save water</c:v>
                </c:pt>
              </c:strCache>
            </c:strRef>
          </c:cat>
          <c:val>
            <c:numRef>
              <c:f>Sheet1!$D$2:$D$10</c:f>
              <c:numCache>
                <c:formatCode>0%</c:formatCode>
                <c:ptCount val="9"/>
                <c:pt idx="0">
                  <c:v>0.14000000000000001</c:v>
                </c:pt>
                <c:pt idx="1">
                  <c:v>0.10999999999999999</c:v>
                </c:pt>
                <c:pt idx="2">
                  <c:v>0.15000000000000002</c:v>
                </c:pt>
                <c:pt idx="3">
                  <c:v>0.13</c:v>
                </c:pt>
                <c:pt idx="4">
                  <c:v>0.11999999999999997</c:v>
                </c:pt>
                <c:pt idx="5">
                  <c:v>8.0000000000000016E-2</c:v>
                </c:pt>
                <c:pt idx="6">
                  <c:v>9.9999999999999978E-2</c:v>
                </c:pt>
                <c:pt idx="7">
                  <c:v>7.0000000000000007E-2</c:v>
                </c:pt>
                <c:pt idx="8">
                  <c:v>6.0000000000000012E-2</c:v>
                </c:pt>
              </c:numCache>
            </c:numRef>
          </c:val>
          <c:extLst>
            <c:ext xmlns:c16="http://schemas.microsoft.com/office/drawing/2014/chart" uri="{C3380CC4-5D6E-409C-BE32-E72D297353CC}">
              <c16:uniqueId val="{00000002-A640-46E9-B5C1-B48392D277C4}"/>
            </c:ext>
          </c:extLst>
        </c:ser>
        <c:ser>
          <c:idx val="3"/>
          <c:order val="3"/>
          <c:tx>
            <c:strRef>
              <c:f>Sheet1!$E$1</c:f>
              <c:strCache>
                <c:ptCount val="1"/>
                <c:pt idx="0">
                  <c:v>Rank 4-5</c:v>
                </c:pt>
              </c:strCache>
            </c:strRef>
          </c:tx>
          <c:spPr>
            <a:solidFill>
              <a:schemeClr val="accent3">
                <a:lumMod val="40000"/>
                <a:lumOff val="60000"/>
              </a:schemeClr>
            </a:solidFill>
            <a:ln>
              <a:noFill/>
            </a:ln>
            <a:effectLst/>
          </c:spPr>
          <c:invertIfNegative val="0"/>
          <c:dLbls>
            <c:delete val="1"/>
          </c:dLbls>
          <c:cat>
            <c:strRef>
              <c:f>Sheet1!$A$2:$A$10</c:f>
              <c:strCache>
                <c:ptCount val="9"/>
                <c:pt idx="0">
                  <c:v>Leaks from pipes</c:v>
                </c:pt>
                <c:pt idx="1">
                  <c:v>Sewer flooding inside properties</c:v>
                </c:pt>
                <c:pt idx="2">
                  <c:v>Sewer flooding of streets and gardens</c:v>
                </c:pt>
                <c:pt idx="3">
                  <c:v>River water quality</c:v>
                </c:pt>
                <c:pt idx="4">
                  <c:v>Contamination of water from land</c:v>
                </c:pt>
                <c:pt idx="5">
                  <c:v>Tap water quality</c:v>
                </c:pt>
                <c:pt idx="6">
                  <c:v>Being without water</c:v>
                </c:pt>
                <c:pt idx="7">
                  <c:v>Lead pipes</c:v>
                </c:pt>
                <c:pt idx="8">
                  <c:v>Helping customers save water</c:v>
                </c:pt>
              </c:strCache>
            </c:strRef>
          </c:cat>
          <c:val>
            <c:numRef>
              <c:f>Sheet1!$E$2:$E$10</c:f>
              <c:numCache>
                <c:formatCode>0%</c:formatCode>
                <c:ptCount val="9"/>
                <c:pt idx="0">
                  <c:v>0.22999999999999998</c:v>
                </c:pt>
                <c:pt idx="1">
                  <c:v>0.17999999999999994</c:v>
                </c:pt>
                <c:pt idx="2">
                  <c:v>0.28000000000000003</c:v>
                </c:pt>
                <c:pt idx="3">
                  <c:v>0.27</c:v>
                </c:pt>
                <c:pt idx="4">
                  <c:v>0.22000000000000003</c:v>
                </c:pt>
                <c:pt idx="5">
                  <c:v>0.18</c:v>
                </c:pt>
                <c:pt idx="6">
                  <c:v>0.2</c:v>
                </c:pt>
                <c:pt idx="7">
                  <c:v>0.14999999999999997</c:v>
                </c:pt>
                <c:pt idx="8">
                  <c:v>0.17</c:v>
                </c:pt>
              </c:numCache>
            </c:numRef>
          </c:val>
          <c:extLst>
            <c:ext xmlns:c16="http://schemas.microsoft.com/office/drawing/2014/chart" uri="{C3380CC4-5D6E-409C-BE32-E72D297353CC}">
              <c16:uniqueId val="{00000003-A640-46E9-B5C1-B48392D277C4}"/>
            </c:ext>
          </c:extLst>
        </c:ser>
        <c:ser>
          <c:idx val="4"/>
          <c:order val="4"/>
          <c:tx>
            <c:strRef>
              <c:f>Sheet1!$F$1</c:f>
              <c:strCache>
                <c:ptCount val="1"/>
                <c:pt idx="0">
                  <c:v>Not ranked 1-5</c:v>
                </c:pt>
              </c:strCache>
            </c:strRef>
          </c:tx>
          <c:spPr>
            <a:solidFill>
              <a:schemeClr val="accent3">
                <a:lumMod val="20000"/>
                <a:lumOff val="80000"/>
              </a:schemeClr>
            </a:solidFill>
            <a:ln>
              <a:noFill/>
            </a:ln>
            <a:effectLst/>
          </c:spPr>
          <c:invertIfNegative val="0"/>
          <c:dLbls>
            <c:delete val="1"/>
          </c:dLbls>
          <c:cat>
            <c:strRef>
              <c:f>Sheet1!$A$2:$A$10</c:f>
              <c:strCache>
                <c:ptCount val="9"/>
                <c:pt idx="0">
                  <c:v>Leaks from pipes</c:v>
                </c:pt>
                <c:pt idx="1">
                  <c:v>Sewer flooding inside properties</c:v>
                </c:pt>
                <c:pt idx="2">
                  <c:v>Sewer flooding of streets and gardens</c:v>
                </c:pt>
                <c:pt idx="3">
                  <c:v>River water quality</c:v>
                </c:pt>
                <c:pt idx="4">
                  <c:v>Contamination of water from land</c:v>
                </c:pt>
                <c:pt idx="5">
                  <c:v>Tap water quality</c:v>
                </c:pt>
                <c:pt idx="6">
                  <c:v>Being without water</c:v>
                </c:pt>
                <c:pt idx="7">
                  <c:v>Lead pipes</c:v>
                </c:pt>
                <c:pt idx="8">
                  <c:v>Helping customers save water</c:v>
                </c:pt>
              </c:strCache>
            </c:strRef>
          </c:cat>
          <c:val>
            <c:numRef>
              <c:f>Sheet1!$F$2:$F$10</c:f>
              <c:numCache>
                <c:formatCode>0%</c:formatCode>
                <c:ptCount val="9"/>
                <c:pt idx="0">
                  <c:v>0.26</c:v>
                </c:pt>
                <c:pt idx="1">
                  <c:v>0.43000000000000005</c:v>
                </c:pt>
                <c:pt idx="2">
                  <c:v>0.32999999999999996</c:v>
                </c:pt>
                <c:pt idx="3">
                  <c:v>0.36</c:v>
                </c:pt>
                <c:pt idx="4">
                  <c:v>0.49</c:v>
                </c:pt>
                <c:pt idx="5">
                  <c:v>0.56000000000000005</c:v>
                </c:pt>
                <c:pt idx="6">
                  <c:v>0.56000000000000005</c:v>
                </c:pt>
                <c:pt idx="7">
                  <c:v>0.65</c:v>
                </c:pt>
                <c:pt idx="8">
                  <c:v>0.65999999999999992</c:v>
                </c:pt>
              </c:numCache>
            </c:numRef>
          </c:val>
          <c:extLst>
            <c:ext xmlns:c16="http://schemas.microsoft.com/office/drawing/2014/chart" uri="{C3380CC4-5D6E-409C-BE32-E72D297353CC}">
              <c16:uniqueId val="{00000004-A640-46E9-B5C1-B48392D277C4}"/>
            </c:ext>
          </c:extLst>
        </c:ser>
        <c:dLbls>
          <c:dLblPos val="ctr"/>
          <c:showLegendKey val="0"/>
          <c:showVal val="1"/>
          <c:showCatName val="0"/>
          <c:showSerName val="0"/>
          <c:showPercent val="0"/>
          <c:showBubbleSize val="0"/>
        </c:dLbls>
        <c:gapWidth val="75"/>
        <c:overlap val="100"/>
        <c:axId val="905362823"/>
        <c:axId val="905360199"/>
      </c:barChart>
      <c:catAx>
        <c:axId val="905362823"/>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0" i="0" u="none" strike="noStrike" kern="1200" baseline="0">
                <a:solidFill>
                  <a:schemeClr val="tx1"/>
                </a:solidFill>
                <a:latin typeface="Century Gothic" panose="020B0502020202020204" pitchFamily="34" charset="0"/>
                <a:ea typeface="+mn-ea"/>
                <a:cs typeface="+mn-cs"/>
              </a:defRPr>
            </a:pPr>
            <a:endParaRPr lang="en-US"/>
          </a:p>
        </c:txPr>
        <c:crossAx val="905360199"/>
        <c:crosses val="autoZero"/>
        <c:auto val="1"/>
        <c:lblAlgn val="ctr"/>
        <c:lblOffset val="100"/>
        <c:noMultiLvlLbl val="0"/>
      </c:catAx>
      <c:valAx>
        <c:axId val="905360199"/>
        <c:scaling>
          <c:orientation val="minMax"/>
        </c:scaling>
        <c:delete val="1"/>
        <c:axPos val="l"/>
        <c:numFmt formatCode="0%" sourceLinked="1"/>
        <c:majorTickMark val="none"/>
        <c:minorTickMark val="none"/>
        <c:tickLblPos val="nextTo"/>
        <c:crossAx val="905362823"/>
        <c:crosses val="autoZero"/>
        <c:crossBetween val="between"/>
      </c:valAx>
      <c:spPr>
        <a:noFill/>
        <a:ln>
          <a:noFill/>
        </a:ln>
        <a:effectLst/>
      </c:spPr>
    </c:plotArea>
    <c:legend>
      <c:legendPos val="l"/>
      <c:layout>
        <c:manualLayout>
          <c:xMode val="edge"/>
          <c:yMode val="edge"/>
          <c:x val="6.4926300979927035E-3"/>
          <c:y val="6.63296336344152E-2"/>
          <c:w val="0.1133615771263108"/>
          <c:h val="0.71853569559724983"/>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Century Gothic" panose="020B0502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latin typeface="Century Gothic" panose="020B0502020202020204" pitchFamily="34" charset="0"/>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628171199247781"/>
          <c:y val="8.9978104760300728E-2"/>
          <c:w val="0.57143560159847051"/>
          <c:h val="0.88726493240036153"/>
        </c:manualLayout>
      </c:layout>
      <c:barChart>
        <c:barDir val="bar"/>
        <c:grouping val="percentStacked"/>
        <c:varyColors val="0"/>
        <c:ser>
          <c:idx val="0"/>
          <c:order val="0"/>
          <c:tx>
            <c:strRef>
              <c:f>Sheet1!$B$1</c:f>
              <c:strCache>
                <c:ptCount val="1"/>
                <c:pt idx="0">
                  <c:v>Invest now -  as soon as possible</c:v>
                </c:pt>
              </c:strCache>
            </c:strRef>
          </c:tx>
          <c:spPr>
            <a:solidFill>
              <a:schemeClr val="accent2">
                <a:lumMod val="60000"/>
                <a:lumOff val="40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Century Gothic" panose="020B0502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Leaks from pipes</c:v>
                </c:pt>
                <c:pt idx="1">
                  <c:v>Sewer flooding of streets and gardens</c:v>
                </c:pt>
                <c:pt idx="2">
                  <c:v>Sewer flooding inside properties</c:v>
                </c:pt>
                <c:pt idx="3">
                  <c:v>Being without water</c:v>
                </c:pt>
                <c:pt idx="4">
                  <c:v>Contamination of water from land</c:v>
                </c:pt>
                <c:pt idx="5">
                  <c:v>River water quality</c:v>
                </c:pt>
                <c:pt idx="6">
                  <c:v>Tap water quality</c:v>
                </c:pt>
                <c:pt idx="7">
                  <c:v>Helping customers save water</c:v>
                </c:pt>
                <c:pt idx="8">
                  <c:v>Lead pipes</c:v>
                </c:pt>
              </c:strCache>
            </c:strRef>
          </c:cat>
          <c:val>
            <c:numRef>
              <c:f>Sheet1!$B$2:$B$10</c:f>
              <c:numCache>
                <c:formatCode>0%</c:formatCode>
                <c:ptCount val="9"/>
                <c:pt idx="0">
                  <c:v>0.53</c:v>
                </c:pt>
                <c:pt idx="1">
                  <c:v>0.43</c:v>
                </c:pt>
                <c:pt idx="2">
                  <c:v>0.41</c:v>
                </c:pt>
                <c:pt idx="3">
                  <c:v>0.37</c:v>
                </c:pt>
                <c:pt idx="4">
                  <c:v>0.37</c:v>
                </c:pt>
                <c:pt idx="5">
                  <c:v>0.35</c:v>
                </c:pt>
                <c:pt idx="6">
                  <c:v>0.35</c:v>
                </c:pt>
                <c:pt idx="7">
                  <c:v>0.26</c:v>
                </c:pt>
                <c:pt idx="8">
                  <c:v>0.25</c:v>
                </c:pt>
              </c:numCache>
            </c:numRef>
          </c:val>
          <c:extLst>
            <c:ext xmlns:c16="http://schemas.microsoft.com/office/drawing/2014/chart" uri="{C3380CC4-5D6E-409C-BE32-E72D297353CC}">
              <c16:uniqueId val="{00000000-A640-46E9-B5C1-B48392D277C4}"/>
            </c:ext>
          </c:extLst>
        </c:ser>
        <c:ser>
          <c:idx val="1"/>
          <c:order val="1"/>
          <c:tx>
            <c:strRef>
              <c:f>Sheet1!$C$1</c:f>
              <c:strCache>
                <c:ptCount val="1"/>
                <c:pt idx="0">
                  <c:v>Invest a little on an ongoing basis </c:v>
                </c:pt>
              </c:strCache>
            </c:strRef>
          </c:tx>
          <c:spPr>
            <a:solidFill>
              <a:schemeClr val="accent2">
                <a:lumMod val="40000"/>
                <a:lumOff val="60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Century Gothic" panose="020B0502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Leaks from pipes</c:v>
                </c:pt>
                <c:pt idx="1">
                  <c:v>Sewer flooding of streets and gardens</c:v>
                </c:pt>
                <c:pt idx="2">
                  <c:v>Sewer flooding inside properties</c:v>
                </c:pt>
                <c:pt idx="3">
                  <c:v>Being without water</c:v>
                </c:pt>
                <c:pt idx="4">
                  <c:v>Contamination of water from land</c:v>
                </c:pt>
                <c:pt idx="5">
                  <c:v>River water quality</c:v>
                </c:pt>
                <c:pt idx="6">
                  <c:v>Tap water quality</c:v>
                </c:pt>
                <c:pt idx="7">
                  <c:v>Helping customers save water</c:v>
                </c:pt>
                <c:pt idx="8">
                  <c:v>Lead pipes</c:v>
                </c:pt>
              </c:strCache>
            </c:strRef>
          </c:cat>
          <c:val>
            <c:numRef>
              <c:f>Sheet1!$C$2:$C$10</c:f>
              <c:numCache>
                <c:formatCode>0%</c:formatCode>
                <c:ptCount val="9"/>
                <c:pt idx="0">
                  <c:v>0.39</c:v>
                </c:pt>
                <c:pt idx="1">
                  <c:v>0.46</c:v>
                </c:pt>
                <c:pt idx="2">
                  <c:v>0.46</c:v>
                </c:pt>
                <c:pt idx="3">
                  <c:v>0.49</c:v>
                </c:pt>
                <c:pt idx="4">
                  <c:v>0.48</c:v>
                </c:pt>
                <c:pt idx="5">
                  <c:v>0.52</c:v>
                </c:pt>
                <c:pt idx="6">
                  <c:v>0.48</c:v>
                </c:pt>
                <c:pt idx="7">
                  <c:v>0.52</c:v>
                </c:pt>
                <c:pt idx="8">
                  <c:v>0.43</c:v>
                </c:pt>
              </c:numCache>
            </c:numRef>
          </c:val>
          <c:extLst>
            <c:ext xmlns:c16="http://schemas.microsoft.com/office/drawing/2014/chart" uri="{C3380CC4-5D6E-409C-BE32-E72D297353CC}">
              <c16:uniqueId val="{00000001-A640-46E9-B5C1-B48392D277C4}"/>
            </c:ext>
          </c:extLst>
        </c:ser>
        <c:ser>
          <c:idx val="2"/>
          <c:order val="2"/>
          <c:tx>
            <c:strRef>
              <c:f>Sheet1!$D$1</c:f>
              <c:strCache>
                <c:ptCount val="1"/>
                <c:pt idx="0">
                  <c:v>Wait before investing in it – later on</c:v>
                </c:pt>
              </c:strCache>
            </c:strRef>
          </c:tx>
          <c:spPr>
            <a:solidFill>
              <a:schemeClr val="tx2">
                <a:lumMod val="60000"/>
                <a:lumOff val="40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Century Gothic" panose="020B0502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Leaks from pipes</c:v>
                </c:pt>
                <c:pt idx="1">
                  <c:v>Sewer flooding of streets and gardens</c:v>
                </c:pt>
                <c:pt idx="2">
                  <c:v>Sewer flooding inside properties</c:v>
                </c:pt>
                <c:pt idx="3">
                  <c:v>Being without water</c:v>
                </c:pt>
                <c:pt idx="4">
                  <c:v>Contamination of water from land</c:v>
                </c:pt>
                <c:pt idx="5">
                  <c:v>River water quality</c:v>
                </c:pt>
                <c:pt idx="6">
                  <c:v>Tap water quality</c:v>
                </c:pt>
                <c:pt idx="7">
                  <c:v>Helping customers save water</c:v>
                </c:pt>
                <c:pt idx="8">
                  <c:v>Lead pipes</c:v>
                </c:pt>
              </c:strCache>
            </c:strRef>
          </c:cat>
          <c:val>
            <c:numRef>
              <c:f>Sheet1!$D$2:$D$10</c:f>
              <c:numCache>
                <c:formatCode>0%</c:formatCode>
                <c:ptCount val="9"/>
                <c:pt idx="0">
                  <c:v>0.05</c:v>
                </c:pt>
                <c:pt idx="1">
                  <c:v>7.0000000000000007E-2</c:v>
                </c:pt>
                <c:pt idx="2">
                  <c:v>0.08</c:v>
                </c:pt>
                <c:pt idx="3">
                  <c:v>0.08</c:v>
                </c:pt>
                <c:pt idx="4">
                  <c:v>0.09</c:v>
                </c:pt>
                <c:pt idx="5">
                  <c:v>0.09</c:v>
                </c:pt>
                <c:pt idx="6">
                  <c:v>0.13</c:v>
                </c:pt>
                <c:pt idx="7">
                  <c:v>0.13</c:v>
                </c:pt>
                <c:pt idx="8">
                  <c:v>0.14000000000000001</c:v>
                </c:pt>
              </c:numCache>
            </c:numRef>
          </c:val>
          <c:extLst>
            <c:ext xmlns:c16="http://schemas.microsoft.com/office/drawing/2014/chart" uri="{C3380CC4-5D6E-409C-BE32-E72D297353CC}">
              <c16:uniqueId val="{00000002-A640-46E9-B5C1-B48392D277C4}"/>
            </c:ext>
          </c:extLst>
        </c:ser>
        <c:ser>
          <c:idx val="3"/>
          <c:order val="3"/>
          <c:tx>
            <c:strRef>
              <c:f>Sheet1!$E$1</c:f>
              <c:strCache>
                <c:ptCount val="1"/>
                <c:pt idx="0">
                  <c:v>Wouldn’t invest in it at all</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Century Gothic" panose="020B0502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Leaks from pipes</c:v>
                </c:pt>
                <c:pt idx="1">
                  <c:v>Sewer flooding of streets and gardens</c:v>
                </c:pt>
                <c:pt idx="2">
                  <c:v>Sewer flooding inside properties</c:v>
                </c:pt>
                <c:pt idx="3">
                  <c:v>Being without water</c:v>
                </c:pt>
                <c:pt idx="4">
                  <c:v>Contamination of water from land</c:v>
                </c:pt>
                <c:pt idx="5">
                  <c:v>River water quality</c:v>
                </c:pt>
                <c:pt idx="6">
                  <c:v>Tap water quality</c:v>
                </c:pt>
                <c:pt idx="7">
                  <c:v>Helping customers save water</c:v>
                </c:pt>
                <c:pt idx="8">
                  <c:v>Lead pipes</c:v>
                </c:pt>
              </c:strCache>
            </c:strRef>
          </c:cat>
          <c:val>
            <c:numRef>
              <c:f>Sheet1!$E$2:$E$10</c:f>
              <c:numCache>
                <c:formatCode>0%</c:formatCode>
                <c:ptCount val="9"/>
                <c:pt idx="0">
                  <c:v>0.01</c:v>
                </c:pt>
                <c:pt idx="1">
                  <c:v>0.01</c:v>
                </c:pt>
                <c:pt idx="2">
                  <c:v>0.02</c:v>
                </c:pt>
                <c:pt idx="3">
                  <c:v>0.03</c:v>
                </c:pt>
                <c:pt idx="4">
                  <c:v>0.02</c:v>
                </c:pt>
                <c:pt idx="5">
                  <c:v>0.02</c:v>
                </c:pt>
                <c:pt idx="6">
                  <c:v>0.02</c:v>
                </c:pt>
                <c:pt idx="7">
                  <c:v>0.06</c:v>
                </c:pt>
                <c:pt idx="8">
                  <c:v>0.13</c:v>
                </c:pt>
              </c:numCache>
            </c:numRef>
          </c:val>
          <c:extLst>
            <c:ext xmlns:c16="http://schemas.microsoft.com/office/drawing/2014/chart" uri="{C3380CC4-5D6E-409C-BE32-E72D297353CC}">
              <c16:uniqueId val="{00000003-A640-46E9-B5C1-B48392D277C4}"/>
            </c:ext>
          </c:extLst>
        </c:ser>
        <c:ser>
          <c:idx val="4"/>
          <c:order val="4"/>
          <c:tx>
            <c:strRef>
              <c:f>Sheet1!$F$1</c:f>
              <c:strCache>
                <c:ptCount val="1"/>
                <c:pt idx="0">
                  <c:v>Don’t know</c:v>
                </c:pt>
              </c:strCache>
            </c:strRef>
          </c:tx>
          <c:spPr>
            <a:solidFill>
              <a:schemeClr val="bg1">
                <a:lumMod val="50000"/>
              </a:schemeClr>
            </a:solidFill>
            <a:ln>
              <a:noFill/>
            </a:ln>
            <a:effectLst/>
          </c:spPr>
          <c:invertIfNegative val="0"/>
          <c:dLbls>
            <c:delete val="1"/>
          </c:dLbls>
          <c:cat>
            <c:strRef>
              <c:f>Sheet1!$A$2:$A$10</c:f>
              <c:strCache>
                <c:ptCount val="9"/>
                <c:pt idx="0">
                  <c:v>Leaks from pipes</c:v>
                </c:pt>
                <c:pt idx="1">
                  <c:v>Sewer flooding of streets and gardens</c:v>
                </c:pt>
                <c:pt idx="2">
                  <c:v>Sewer flooding inside properties</c:v>
                </c:pt>
                <c:pt idx="3">
                  <c:v>Being without water</c:v>
                </c:pt>
                <c:pt idx="4">
                  <c:v>Contamination of water from land</c:v>
                </c:pt>
                <c:pt idx="5">
                  <c:v>River water quality</c:v>
                </c:pt>
                <c:pt idx="6">
                  <c:v>Tap water quality</c:v>
                </c:pt>
                <c:pt idx="7">
                  <c:v>Helping customers save water</c:v>
                </c:pt>
                <c:pt idx="8">
                  <c:v>Lead pipes</c:v>
                </c:pt>
              </c:strCache>
            </c:strRef>
          </c:cat>
          <c:val>
            <c:numRef>
              <c:f>Sheet1!$F$2:$F$10</c:f>
              <c:numCache>
                <c:formatCode>0%</c:formatCode>
                <c:ptCount val="9"/>
                <c:pt idx="0">
                  <c:v>0.02</c:v>
                </c:pt>
                <c:pt idx="1">
                  <c:v>0.03</c:v>
                </c:pt>
                <c:pt idx="2">
                  <c:v>0.02</c:v>
                </c:pt>
                <c:pt idx="3">
                  <c:v>0.03</c:v>
                </c:pt>
                <c:pt idx="4">
                  <c:v>0.03</c:v>
                </c:pt>
                <c:pt idx="5">
                  <c:v>0.03</c:v>
                </c:pt>
                <c:pt idx="6">
                  <c:v>0.02</c:v>
                </c:pt>
                <c:pt idx="7">
                  <c:v>0.03</c:v>
                </c:pt>
                <c:pt idx="8">
                  <c:v>0.06</c:v>
                </c:pt>
              </c:numCache>
            </c:numRef>
          </c:val>
          <c:extLst>
            <c:ext xmlns:c16="http://schemas.microsoft.com/office/drawing/2014/chart" uri="{C3380CC4-5D6E-409C-BE32-E72D297353CC}">
              <c16:uniqueId val="{00000004-A640-46E9-B5C1-B48392D277C4}"/>
            </c:ext>
          </c:extLst>
        </c:ser>
        <c:dLbls>
          <c:dLblPos val="ctr"/>
          <c:showLegendKey val="0"/>
          <c:showVal val="1"/>
          <c:showCatName val="0"/>
          <c:showSerName val="0"/>
          <c:showPercent val="0"/>
          <c:showBubbleSize val="0"/>
        </c:dLbls>
        <c:gapWidth val="75"/>
        <c:overlap val="100"/>
        <c:axId val="905362823"/>
        <c:axId val="905360199"/>
      </c:barChart>
      <c:catAx>
        <c:axId val="905362823"/>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0" i="0" u="none" strike="noStrike" kern="1200" baseline="0">
                <a:solidFill>
                  <a:schemeClr val="tx1"/>
                </a:solidFill>
                <a:latin typeface="Century Gothic" panose="020B0502020202020204" pitchFamily="34" charset="0"/>
                <a:ea typeface="+mn-ea"/>
                <a:cs typeface="+mn-cs"/>
              </a:defRPr>
            </a:pPr>
            <a:endParaRPr lang="en-US"/>
          </a:p>
        </c:txPr>
        <c:crossAx val="905360199"/>
        <c:crosses val="autoZero"/>
        <c:auto val="1"/>
        <c:lblAlgn val="ctr"/>
        <c:lblOffset val="100"/>
        <c:noMultiLvlLbl val="0"/>
      </c:catAx>
      <c:valAx>
        <c:axId val="905360199"/>
        <c:scaling>
          <c:orientation val="minMax"/>
        </c:scaling>
        <c:delete val="1"/>
        <c:axPos val="t"/>
        <c:numFmt formatCode="0%" sourceLinked="1"/>
        <c:majorTickMark val="none"/>
        <c:minorTickMark val="none"/>
        <c:tickLblPos val="nextTo"/>
        <c:crossAx val="905362823"/>
        <c:crosses val="autoZero"/>
        <c:crossBetween val="between"/>
      </c:valAx>
      <c:spPr>
        <a:noFill/>
        <a:ln>
          <a:noFill/>
        </a:ln>
        <a:effectLst/>
      </c:spPr>
    </c:plotArea>
    <c:legend>
      <c:legendPos val="b"/>
      <c:layout>
        <c:manualLayout>
          <c:xMode val="edge"/>
          <c:yMode val="edge"/>
          <c:x val="1.1488339742228794E-2"/>
          <c:y val="2.3172355912752336E-3"/>
          <c:w val="0.98709633298527588"/>
          <c:h val="7.9604264833133639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Century Gothic" panose="020B0502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latin typeface="Century Gothic" panose="020B0502020202020204" pitchFamily="34" charset="0"/>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98802629498149"/>
          <c:y val="1.8541103216266199E-2"/>
          <c:w val="0.80813366365654016"/>
          <c:h val="0.48142764703112767"/>
        </c:manualLayout>
      </c:layout>
      <c:barChart>
        <c:barDir val="col"/>
        <c:grouping val="percentStacked"/>
        <c:varyColors val="0"/>
        <c:ser>
          <c:idx val="0"/>
          <c:order val="0"/>
          <c:tx>
            <c:strRef>
              <c:f>Sheet1!$B$1</c:f>
              <c:strCache>
                <c:ptCount val="1"/>
                <c:pt idx="0">
                  <c:v>Should be a lot more ambitious</c:v>
                </c:pt>
              </c:strCache>
            </c:strRef>
          </c:tx>
          <c:spPr>
            <a:solidFill>
              <a:schemeClr val="accent6">
                <a:lumMod val="50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Century Gothic" panose="020B0502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Halve amount of water that leaks from network</c:v>
                </c:pt>
                <c:pt idx="1">
                  <c:v>Reduce number of times sewers overflow outside by 25%</c:v>
                </c:pt>
                <c:pt idx="2">
                  <c:v>Reduce the number of times sewers flood inside properties by 40%</c:v>
                </c:pt>
                <c:pt idx="3">
                  <c:v>Reduce to zero instances where Welsh Water’s handling of sewage causes poor water quality</c:v>
                </c:pt>
                <c:pt idx="4">
                  <c:v>Prevent any significant contamination of water from the land</c:v>
                </c:pt>
                <c:pt idx="5">
                  <c:v>Reduce discolouration or unusual taste by more than half</c:v>
                </c:pt>
                <c:pt idx="6">
                  <c:v>Replace 100,000 lead pipes</c:v>
                </c:pt>
                <c:pt idx="7">
                  <c:v>Reduce interruptions to water supply of 3+ hours by 90%</c:v>
                </c:pt>
                <c:pt idx="8">
                  <c:v>Reduce the amount of water customers use by one third</c:v>
                </c:pt>
              </c:strCache>
            </c:strRef>
          </c:cat>
          <c:val>
            <c:numRef>
              <c:f>Sheet1!$B$2:$B$10</c:f>
              <c:numCache>
                <c:formatCode>0%</c:formatCode>
                <c:ptCount val="9"/>
                <c:pt idx="0">
                  <c:v>0.3</c:v>
                </c:pt>
                <c:pt idx="1">
                  <c:v>0.28000000000000003</c:v>
                </c:pt>
                <c:pt idx="2">
                  <c:v>0.24</c:v>
                </c:pt>
                <c:pt idx="3">
                  <c:v>0.22</c:v>
                </c:pt>
                <c:pt idx="4">
                  <c:v>0.19</c:v>
                </c:pt>
                <c:pt idx="5">
                  <c:v>0.17</c:v>
                </c:pt>
                <c:pt idx="6">
                  <c:v>0.15</c:v>
                </c:pt>
                <c:pt idx="7">
                  <c:v>0.14000000000000001</c:v>
                </c:pt>
                <c:pt idx="8">
                  <c:v>0.1</c:v>
                </c:pt>
              </c:numCache>
            </c:numRef>
          </c:val>
          <c:extLst>
            <c:ext xmlns:c16="http://schemas.microsoft.com/office/drawing/2014/chart" uri="{C3380CC4-5D6E-409C-BE32-E72D297353CC}">
              <c16:uniqueId val="{00000000-A640-46E9-B5C1-B48392D277C4}"/>
            </c:ext>
          </c:extLst>
        </c:ser>
        <c:ser>
          <c:idx val="1"/>
          <c:order val="1"/>
          <c:tx>
            <c:strRef>
              <c:f>Sheet1!$C$1</c:f>
              <c:strCache>
                <c:ptCount val="1"/>
                <c:pt idx="0">
                  <c:v>Should be slightly more ambitious</c:v>
                </c:pt>
              </c:strCache>
            </c:strRef>
          </c:tx>
          <c:spPr>
            <a:solidFill>
              <a:schemeClr val="accent6">
                <a:lumMod val="75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Century Gothic" panose="020B0502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Halve amount of water that leaks from network</c:v>
                </c:pt>
                <c:pt idx="1">
                  <c:v>Reduce number of times sewers overflow outside by 25%</c:v>
                </c:pt>
                <c:pt idx="2">
                  <c:v>Reduce the number of times sewers flood inside properties by 40%</c:v>
                </c:pt>
                <c:pt idx="3">
                  <c:v>Reduce to zero instances where Welsh Water’s handling of sewage causes poor water quality</c:v>
                </c:pt>
                <c:pt idx="4">
                  <c:v>Prevent any significant contamination of water from the land</c:v>
                </c:pt>
                <c:pt idx="5">
                  <c:v>Reduce discolouration or unusual taste by more than half</c:v>
                </c:pt>
                <c:pt idx="6">
                  <c:v>Replace 100,000 lead pipes</c:v>
                </c:pt>
                <c:pt idx="7">
                  <c:v>Reduce interruptions to water supply of 3+ hours by 90%</c:v>
                </c:pt>
                <c:pt idx="8">
                  <c:v>Reduce the amount of water customers use by one third</c:v>
                </c:pt>
              </c:strCache>
            </c:strRef>
          </c:cat>
          <c:val>
            <c:numRef>
              <c:f>Sheet1!$C$2:$C$10</c:f>
              <c:numCache>
                <c:formatCode>0%</c:formatCode>
                <c:ptCount val="9"/>
                <c:pt idx="0">
                  <c:v>0.35</c:v>
                </c:pt>
                <c:pt idx="1">
                  <c:v>0.37</c:v>
                </c:pt>
                <c:pt idx="2">
                  <c:v>0.32</c:v>
                </c:pt>
                <c:pt idx="3">
                  <c:v>0.28000000000000003</c:v>
                </c:pt>
                <c:pt idx="4">
                  <c:v>0.3</c:v>
                </c:pt>
                <c:pt idx="5">
                  <c:v>0.28999999999999998</c:v>
                </c:pt>
                <c:pt idx="6">
                  <c:v>0.21</c:v>
                </c:pt>
                <c:pt idx="7">
                  <c:v>0.23</c:v>
                </c:pt>
                <c:pt idx="8">
                  <c:v>0.27</c:v>
                </c:pt>
              </c:numCache>
            </c:numRef>
          </c:val>
          <c:extLst>
            <c:ext xmlns:c16="http://schemas.microsoft.com/office/drawing/2014/chart" uri="{C3380CC4-5D6E-409C-BE32-E72D297353CC}">
              <c16:uniqueId val="{00000001-A640-46E9-B5C1-B48392D277C4}"/>
            </c:ext>
          </c:extLst>
        </c:ser>
        <c:ser>
          <c:idx val="2"/>
          <c:order val="2"/>
          <c:tx>
            <c:strRef>
              <c:f>Sheet1!$D$1</c:f>
              <c:strCache>
                <c:ptCount val="1"/>
                <c:pt idx="0">
                  <c:v>About the right level of ambition</c:v>
                </c:pt>
              </c:strCache>
            </c:strRef>
          </c:tx>
          <c:spPr>
            <a:solidFill>
              <a:srgbClr val="00B050"/>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Century Gothic" panose="020B0502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Halve amount of water that leaks from network</c:v>
                </c:pt>
                <c:pt idx="1">
                  <c:v>Reduce number of times sewers overflow outside by 25%</c:v>
                </c:pt>
                <c:pt idx="2">
                  <c:v>Reduce the number of times sewers flood inside properties by 40%</c:v>
                </c:pt>
                <c:pt idx="3">
                  <c:v>Reduce to zero instances where Welsh Water’s handling of sewage causes poor water quality</c:v>
                </c:pt>
                <c:pt idx="4">
                  <c:v>Prevent any significant contamination of water from the land</c:v>
                </c:pt>
                <c:pt idx="5">
                  <c:v>Reduce discolouration or unusual taste by more than half</c:v>
                </c:pt>
                <c:pt idx="6">
                  <c:v>Replace 100,000 lead pipes</c:v>
                </c:pt>
                <c:pt idx="7">
                  <c:v>Reduce interruptions to water supply of 3+ hours by 90%</c:v>
                </c:pt>
                <c:pt idx="8">
                  <c:v>Reduce the amount of water customers use by one third</c:v>
                </c:pt>
              </c:strCache>
            </c:strRef>
          </c:cat>
          <c:val>
            <c:numRef>
              <c:f>Sheet1!$D$2:$D$10</c:f>
              <c:numCache>
                <c:formatCode>0%</c:formatCode>
                <c:ptCount val="9"/>
                <c:pt idx="0">
                  <c:v>0.28999999999999998</c:v>
                </c:pt>
                <c:pt idx="1">
                  <c:v>0.28000000000000003</c:v>
                </c:pt>
                <c:pt idx="2">
                  <c:v>0.35</c:v>
                </c:pt>
                <c:pt idx="3">
                  <c:v>0.4</c:v>
                </c:pt>
                <c:pt idx="4">
                  <c:v>0.41</c:v>
                </c:pt>
                <c:pt idx="5">
                  <c:v>0.43</c:v>
                </c:pt>
                <c:pt idx="6">
                  <c:v>0.38</c:v>
                </c:pt>
                <c:pt idx="7">
                  <c:v>0.52</c:v>
                </c:pt>
                <c:pt idx="8">
                  <c:v>0.46</c:v>
                </c:pt>
              </c:numCache>
            </c:numRef>
          </c:val>
          <c:extLst>
            <c:ext xmlns:c16="http://schemas.microsoft.com/office/drawing/2014/chart" uri="{C3380CC4-5D6E-409C-BE32-E72D297353CC}">
              <c16:uniqueId val="{00000002-A640-46E9-B5C1-B48392D277C4}"/>
            </c:ext>
          </c:extLst>
        </c:ser>
        <c:ser>
          <c:idx val="3"/>
          <c:order val="3"/>
          <c:tx>
            <c:strRef>
              <c:f>Sheet1!$E$1</c:f>
              <c:strCache>
                <c:ptCount val="1"/>
                <c:pt idx="0">
                  <c:v>Not necessary to be so ambitious</c:v>
                </c:pt>
              </c:strCache>
            </c:strRef>
          </c:tx>
          <c:spPr>
            <a:solidFill>
              <a:schemeClr val="tx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Century Gothic" panose="020B0502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Halve amount of water that leaks from network</c:v>
                </c:pt>
                <c:pt idx="1">
                  <c:v>Reduce number of times sewers overflow outside by 25%</c:v>
                </c:pt>
                <c:pt idx="2">
                  <c:v>Reduce the number of times sewers flood inside properties by 40%</c:v>
                </c:pt>
                <c:pt idx="3">
                  <c:v>Reduce to zero instances where Welsh Water’s handling of sewage causes poor water quality</c:v>
                </c:pt>
                <c:pt idx="4">
                  <c:v>Prevent any significant contamination of water from the land</c:v>
                </c:pt>
                <c:pt idx="5">
                  <c:v>Reduce discolouration or unusual taste by more than half</c:v>
                </c:pt>
                <c:pt idx="6">
                  <c:v>Replace 100,000 lead pipes</c:v>
                </c:pt>
                <c:pt idx="7">
                  <c:v>Reduce interruptions to water supply of 3+ hours by 90%</c:v>
                </c:pt>
                <c:pt idx="8">
                  <c:v>Reduce the amount of water customers use by one third</c:v>
                </c:pt>
              </c:strCache>
            </c:strRef>
          </c:cat>
          <c:val>
            <c:numRef>
              <c:f>Sheet1!$E$2:$E$10</c:f>
              <c:numCache>
                <c:formatCode>0%</c:formatCode>
                <c:ptCount val="9"/>
                <c:pt idx="0">
                  <c:v>0.02</c:v>
                </c:pt>
                <c:pt idx="1">
                  <c:v>0.02</c:v>
                </c:pt>
                <c:pt idx="2">
                  <c:v>0.04</c:v>
                </c:pt>
                <c:pt idx="3">
                  <c:v>0.04</c:v>
                </c:pt>
                <c:pt idx="4">
                  <c:v>0.05</c:v>
                </c:pt>
                <c:pt idx="5">
                  <c:v>7.0000000000000007E-2</c:v>
                </c:pt>
                <c:pt idx="6">
                  <c:v>0.14000000000000001</c:v>
                </c:pt>
                <c:pt idx="7">
                  <c:v>7.0000000000000007E-2</c:v>
                </c:pt>
                <c:pt idx="8">
                  <c:v>0.11</c:v>
                </c:pt>
              </c:numCache>
            </c:numRef>
          </c:val>
          <c:extLst>
            <c:ext xmlns:c16="http://schemas.microsoft.com/office/drawing/2014/chart" uri="{C3380CC4-5D6E-409C-BE32-E72D297353CC}">
              <c16:uniqueId val="{00000003-A640-46E9-B5C1-B48392D277C4}"/>
            </c:ext>
          </c:extLst>
        </c:ser>
        <c:ser>
          <c:idx val="4"/>
          <c:order val="4"/>
          <c:tx>
            <c:strRef>
              <c:f>Sheet1!$F$1</c:f>
              <c:strCache>
                <c:ptCount val="1"/>
                <c:pt idx="0">
                  <c:v>Should not do this at all </c:v>
                </c:pt>
              </c:strCache>
            </c:strRef>
          </c:tx>
          <c:spPr>
            <a:solidFill>
              <a:schemeClr val="tx2">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Century Gothic" panose="020B0502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Halve amount of water that leaks from network</c:v>
                </c:pt>
                <c:pt idx="1">
                  <c:v>Reduce number of times sewers overflow outside by 25%</c:v>
                </c:pt>
                <c:pt idx="2">
                  <c:v>Reduce the number of times sewers flood inside properties by 40%</c:v>
                </c:pt>
                <c:pt idx="3">
                  <c:v>Reduce to zero instances where Welsh Water’s handling of sewage causes poor water quality</c:v>
                </c:pt>
                <c:pt idx="4">
                  <c:v>Prevent any significant contamination of water from the land</c:v>
                </c:pt>
                <c:pt idx="5">
                  <c:v>Reduce discolouration or unusual taste by more than half</c:v>
                </c:pt>
                <c:pt idx="6">
                  <c:v>Replace 100,000 lead pipes</c:v>
                </c:pt>
                <c:pt idx="7">
                  <c:v>Reduce interruptions to water supply of 3+ hours by 90%</c:v>
                </c:pt>
                <c:pt idx="8">
                  <c:v>Reduce the amount of water customers use by one third</c:v>
                </c:pt>
              </c:strCache>
            </c:strRef>
          </c:cat>
          <c:val>
            <c:numRef>
              <c:f>Sheet1!$F$2:$F$10</c:f>
              <c:numCache>
                <c:formatCode>0%</c:formatCode>
                <c:ptCount val="9"/>
                <c:pt idx="0">
                  <c:v>0.01</c:v>
                </c:pt>
                <c:pt idx="1">
                  <c:v>0</c:v>
                </c:pt>
                <c:pt idx="2">
                  <c:v>0.01</c:v>
                </c:pt>
                <c:pt idx="3">
                  <c:v>0.01</c:v>
                </c:pt>
                <c:pt idx="4">
                  <c:v>0.01</c:v>
                </c:pt>
                <c:pt idx="5">
                  <c:v>0.02</c:v>
                </c:pt>
                <c:pt idx="6">
                  <c:v>0.08</c:v>
                </c:pt>
                <c:pt idx="7">
                  <c:v>0.01</c:v>
                </c:pt>
                <c:pt idx="8">
                  <c:v>0.03</c:v>
                </c:pt>
              </c:numCache>
            </c:numRef>
          </c:val>
          <c:extLst>
            <c:ext xmlns:c16="http://schemas.microsoft.com/office/drawing/2014/chart" uri="{C3380CC4-5D6E-409C-BE32-E72D297353CC}">
              <c16:uniqueId val="{00000004-A640-46E9-B5C1-B48392D277C4}"/>
            </c:ext>
          </c:extLst>
        </c:ser>
        <c:ser>
          <c:idx val="5"/>
          <c:order val="5"/>
          <c:tx>
            <c:strRef>
              <c:f>Sheet1!$G$1</c:f>
              <c:strCache>
                <c:ptCount val="1"/>
                <c:pt idx="0">
                  <c:v>Don’t know</c:v>
                </c:pt>
              </c:strCache>
            </c:strRef>
          </c:tx>
          <c:spPr>
            <a:solidFill>
              <a:schemeClr val="tx1">
                <a:lumMod val="65000"/>
                <a:lumOff val="3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Century Gothic" panose="020B0502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Halve amount of water that leaks from network</c:v>
                </c:pt>
                <c:pt idx="1">
                  <c:v>Reduce number of times sewers overflow outside by 25%</c:v>
                </c:pt>
                <c:pt idx="2">
                  <c:v>Reduce the number of times sewers flood inside properties by 40%</c:v>
                </c:pt>
                <c:pt idx="3">
                  <c:v>Reduce to zero instances where Welsh Water’s handling of sewage causes poor water quality</c:v>
                </c:pt>
                <c:pt idx="4">
                  <c:v>Prevent any significant contamination of water from the land</c:v>
                </c:pt>
                <c:pt idx="5">
                  <c:v>Reduce discolouration or unusual taste by more than half</c:v>
                </c:pt>
                <c:pt idx="6">
                  <c:v>Replace 100,000 lead pipes</c:v>
                </c:pt>
                <c:pt idx="7">
                  <c:v>Reduce interruptions to water supply of 3+ hours by 90%</c:v>
                </c:pt>
                <c:pt idx="8">
                  <c:v>Reduce the amount of water customers use by one third</c:v>
                </c:pt>
              </c:strCache>
            </c:strRef>
          </c:cat>
          <c:val>
            <c:numRef>
              <c:f>Sheet1!$G$2:$G$10</c:f>
              <c:numCache>
                <c:formatCode>0%</c:formatCode>
                <c:ptCount val="9"/>
                <c:pt idx="0">
                  <c:v>0.02</c:v>
                </c:pt>
                <c:pt idx="1">
                  <c:v>0.03</c:v>
                </c:pt>
                <c:pt idx="2">
                  <c:v>0.03</c:v>
                </c:pt>
                <c:pt idx="3">
                  <c:v>0.04</c:v>
                </c:pt>
                <c:pt idx="4">
                  <c:v>0.04</c:v>
                </c:pt>
                <c:pt idx="5">
                  <c:v>0.02</c:v>
                </c:pt>
                <c:pt idx="6">
                  <c:v>0.05</c:v>
                </c:pt>
                <c:pt idx="7">
                  <c:v>0.03</c:v>
                </c:pt>
                <c:pt idx="8">
                  <c:v>0.03</c:v>
                </c:pt>
              </c:numCache>
            </c:numRef>
          </c:val>
          <c:extLst>
            <c:ext xmlns:c16="http://schemas.microsoft.com/office/drawing/2014/chart" uri="{C3380CC4-5D6E-409C-BE32-E72D297353CC}">
              <c16:uniqueId val="{00000000-7DF2-4285-ADB7-27154C39B25D}"/>
            </c:ext>
          </c:extLst>
        </c:ser>
        <c:dLbls>
          <c:dLblPos val="ctr"/>
          <c:showLegendKey val="0"/>
          <c:showVal val="1"/>
          <c:showCatName val="0"/>
          <c:showSerName val="0"/>
          <c:showPercent val="0"/>
          <c:showBubbleSize val="0"/>
        </c:dLbls>
        <c:gapWidth val="75"/>
        <c:overlap val="100"/>
        <c:axId val="905362823"/>
        <c:axId val="905360199"/>
      </c:barChart>
      <c:catAx>
        <c:axId val="905362823"/>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00" b="0" i="0" u="none" strike="noStrike" kern="1200" baseline="0">
                <a:solidFill>
                  <a:schemeClr val="tx1"/>
                </a:solidFill>
                <a:latin typeface="Century Gothic" panose="020B0502020202020204" pitchFamily="34" charset="0"/>
                <a:ea typeface="+mn-ea"/>
                <a:cs typeface="+mn-cs"/>
              </a:defRPr>
            </a:pPr>
            <a:endParaRPr lang="en-US"/>
          </a:p>
        </c:txPr>
        <c:crossAx val="905360199"/>
        <c:crosses val="autoZero"/>
        <c:auto val="1"/>
        <c:lblAlgn val="ctr"/>
        <c:lblOffset val="100"/>
        <c:noMultiLvlLbl val="0"/>
      </c:catAx>
      <c:valAx>
        <c:axId val="905360199"/>
        <c:scaling>
          <c:orientation val="minMax"/>
        </c:scaling>
        <c:delete val="1"/>
        <c:axPos val="l"/>
        <c:numFmt formatCode="0%" sourceLinked="1"/>
        <c:majorTickMark val="none"/>
        <c:minorTickMark val="none"/>
        <c:tickLblPos val="nextTo"/>
        <c:crossAx val="905362823"/>
        <c:crosses val="autoZero"/>
        <c:crossBetween val="between"/>
      </c:valAx>
      <c:spPr>
        <a:noFill/>
        <a:ln>
          <a:noFill/>
        </a:ln>
        <a:effectLst/>
      </c:spPr>
    </c:plotArea>
    <c:legend>
      <c:legendPos val="l"/>
      <c:layout>
        <c:manualLayout>
          <c:xMode val="edge"/>
          <c:yMode val="edge"/>
          <c:x val="3.2463150489963517E-3"/>
          <c:y val="6.0672436343212196E-3"/>
          <c:w val="0.15704019227728064"/>
          <c:h val="0.52679457954291198"/>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Century Gothic" panose="020B0502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latin typeface="Century Gothic" panose="020B0502020202020204" pitchFamily="34" charset="0"/>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013503977319103"/>
          <c:y val="3.5894422385485195E-2"/>
          <c:w val="0.86656866725972581"/>
          <c:h val="0.84109394211866817"/>
        </c:manualLayout>
      </c:layout>
      <c:scatterChart>
        <c:scatterStyle val="lineMarker"/>
        <c:varyColors val="0"/>
        <c:ser>
          <c:idx val="0"/>
          <c:order val="0"/>
          <c:tx>
            <c:strRef>
              <c:f>Sheet1!$B$1</c:f>
              <c:strCache>
                <c:ptCount val="1"/>
                <c:pt idx="0">
                  <c:v>Ambition</c:v>
                </c:pt>
              </c:strCache>
            </c:strRef>
          </c:tx>
          <c:spPr>
            <a:ln w="19050" cap="rnd">
              <a:noFill/>
              <a:round/>
            </a:ln>
            <a:effectLst/>
          </c:spPr>
          <c:marker>
            <c:symbol val="circle"/>
            <c:size val="5"/>
            <c:spPr>
              <a:solidFill>
                <a:srgbClr val="002060"/>
              </a:solidFill>
              <a:ln w="25400">
                <a:solidFill>
                  <a:schemeClr val="accent1"/>
                </a:solidFill>
              </a:ln>
              <a:effectLst/>
            </c:spPr>
          </c:marker>
          <c:dLbls>
            <c:dLbl>
              <c:idx val="0"/>
              <c:layout>
                <c:manualLayout>
                  <c:x val="1.4693877551020407E-2"/>
                  <c:y val="-3.0000000000000001E-3"/>
                </c:manualLayout>
              </c:layout>
              <c:tx>
                <c:rich>
                  <a:bodyPr/>
                  <a:lstStyle/>
                  <a:p>
                    <a:fld id="{CD8E6A97-D1DE-4FFB-AD17-76EC351D58CE}"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layout>
                    <c:manualLayout>
                      <c:w val="0.15837879818594106"/>
                      <c:h val="6.7753909465020579E-2"/>
                    </c:manualLayout>
                  </c15:layout>
                  <c15:dlblFieldTable/>
                  <c15:showDataLabelsRange val="1"/>
                </c:ext>
                <c:ext xmlns:c16="http://schemas.microsoft.com/office/drawing/2014/chart" uri="{C3380CC4-5D6E-409C-BE32-E72D297353CC}">
                  <c16:uniqueId val="{00000000-1E1B-47CE-A33B-7C3B448A5F98}"/>
                </c:ext>
              </c:extLst>
            </c:dLbl>
            <c:dLbl>
              <c:idx val="1"/>
              <c:layout>
                <c:manualLayout>
                  <c:x val="-7.2989410691389173E-2"/>
                  <c:y val="-5.6223861375964926E-2"/>
                </c:manualLayout>
              </c:layout>
              <c:tx>
                <c:rich>
                  <a:bodyPr/>
                  <a:lstStyle/>
                  <a:p>
                    <a:fld id="{5A3371DB-6008-476F-A0E4-9A3C5E089DC1}"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layout>
                    <c:manualLayout>
                      <c:w val="0.13571109754169752"/>
                      <c:h val="0.13515904003489457"/>
                    </c:manualLayout>
                  </c15:layout>
                  <c15:dlblFieldTable/>
                  <c15:showDataLabelsRange val="1"/>
                </c:ext>
                <c:ext xmlns:c16="http://schemas.microsoft.com/office/drawing/2014/chart" uri="{C3380CC4-5D6E-409C-BE32-E72D297353CC}">
                  <c16:uniqueId val="{00000001-1E1B-47CE-A33B-7C3B448A5F98}"/>
                </c:ext>
              </c:extLst>
            </c:dLbl>
            <c:dLbl>
              <c:idx val="2"/>
              <c:layout>
                <c:manualLayout>
                  <c:x val="6.1700680272108845E-3"/>
                  <c:y val="6.1481481481481478E-4"/>
                </c:manualLayout>
              </c:layout>
              <c:tx>
                <c:rich>
                  <a:bodyPr/>
                  <a:lstStyle/>
                  <a:p>
                    <a:fld id="{3D2FE36C-84DC-4BEC-9164-1A728E9FFAFB}"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layout>
                    <c:manualLayout>
                      <c:w val="0.30967766439909294"/>
                      <c:h val="6.6370164609053497E-2"/>
                    </c:manualLayout>
                  </c15:layout>
                  <c15:dlblFieldTable/>
                  <c15:showDataLabelsRange val="1"/>
                </c:ext>
                <c:ext xmlns:c16="http://schemas.microsoft.com/office/drawing/2014/chart" uri="{C3380CC4-5D6E-409C-BE32-E72D297353CC}">
                  <c16:uniqueId val="{00000002-1E1B-47CE-A33B-7C3B448A5F98}"/>
                </c:ext>
              </c:extLst>
            </c:dLbl>
            <c:dLbl>
              <c:idx val="3"/>
              <c:layout>
                <c:manualLayout>
                  <c:x val="1.6402114762108723E-3"/>
                  <c:y val="-1.0850071038287817E-16"/>
                </c:manualLayout>
              </c:layout>
              <c:tx>
                <c:rich>
                  <a:bodyPr/>
                  <a:lstStyle/>
                  <a:p>
                    <a:fld id="{3379526F-C2FE-43B1-A583-595CAF3DBBEA}"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1E1B-47CE-A33B-7C3B448A5F98}"/>
                </c:ext>
              </c:extLst>
            </c:dLbl>
            <c:dLbl>
              <c:idx val="4"/>
              <c:layout>
                <c:manualLayout>
                  <c:x val="1.0880612244897853E-2"/>
                  <c:y val="5.9362139917695476E-3"/>
                </c:manualLayout>
              </c:layout>
              <c:tx>
                <c:rich>
                  <a:bodyPr/>
                  <a:lstStyle/>
                  <a:p>
                    <a:fld id="{DC601DFA-CA53-4B1A-92C8-DE3FFB242790}"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1E1B-47CE-A33B-7C3B448A5F98}"/>
                </c:ext>
              </c:extLst>
            </c:dLbl>
            <c:dLbl>
              <c:idx val="5"/>
              <c:layout>
                <c:manualLayout>
                  <c:x val="5.7596371882086168E-3"/>
                  <c:y val="-9.581507969295047E-17"/>
                </c:manualLayout>
              </c:layout>
              <c:tx>
                <c:rich>
                  <a:bodyPr/>
                  <a:lstStyle/>
                  <a:p>
                    <a:fld id="{45FCB1EE-F34D-4EAA-A0C5-C43870CCDB58}"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1E1B-47CE-A33B-7C3B448A5F98}"/>
                </c:ext>
              </c:extLst>
            </c:dLbl>
            <c:dLbl>
              <c:idx val="6"/>
              <c:layout>
                <c:manualLayout>
                  <c:x val="-0.19119047619047619"/>
                  <c:y val="2.6131687242798352E-3"/>
                </c:manualLayout>
              </c:layout>
              <c:tx>
                <c:rich>
                  <a:bodyPr/>
                  <a:lstStyle/>
                  <a:p>
                    <a:fld id="{78B9E55A-02BD-4871-B755-C5C335192687}"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1E1B-47CE-A33B-7C3B448A5F98}"/>
                </c:ext>
              </c:extLst>
            </c:dLbl>
            <c:dLbl>
              <c:idx val="7"/>
              <c:layout>
                <c:manualLayout>
                  <c:x val="-0.3040002267573696"/>
                  <c:y val="-1.998518518518521E-2"/>
                </c:manualLayout>
              </c:layout>
              <c:tx>
                <c:rich>
                  <a:bodyPr/>
                  <a:lstStyle/>
                  <a:p>
                    <a:fld id="{1F4206ED-A2AF-4296-81D6-369AAD944389}"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layout>
                    <c:manualLayout>
                      <c:w val="0.2901345804988662"/>
                      <c:h val="3.2481687242798353E-2"/>
                    </c:manualLayout>
                  </c15:layout>
                  <c15:dlblFieldTable/>
                  <c15:showDataLabelsRange val="1"/>
                </c:ext>
                <c:ext xmlns:c16="http://schemas.microsoft.com/office/drawing/2014/chart" uri="{C3380CC4-5D6E-409C-BE32-E72D297353CC}">
                  <c16:uniqueId val="{00000007-1E1B-47CE-A33B-7C3B448A5F98}"/>
                </c:ext>
              </c:extLst>
            </c:dLbl>
            <c:dLbl>
              <c:idx val="8"/>
              <c:layout>
                <c:manualLayout>
                  <c:x val="-0.18862811791383224"/>
                  <c:y val="-5.2263374485596705E-3"/>
                </c:manualLayout>
              </c:layout>
              <c:tx>
                <c:rich>
                  <a:bodyPr/>
                  <a:lstStyle/>
                  <a:p>
                    <a:fld id="{D4F0E6D0-1BA9-446D-B7E5-A3A37E50E7FC}"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1E1B-47CE-A33B-7C3B448A5F98}"/>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trendline>
            <c:spPr>
              <a:ln w="28575" cap="rnd">
                <a:solidFill>
                  <a:schemeClr val="accent1"/>
                </a:solidFill>
                <a:prstDash val="sysDot"/>
              </a:ln>
              <a:effectLst/>
            </c:spPr>
            <c:trendlineType val="linear"/>
            <c:dispRSqr val="0"/>
            <c:dispEq val="0"/>
          </c:trendline>
          <c:xVal>
            <c:numRef>
              <c:f>Sheet1!$A$2:$A$10</c:f>
              <c:numCache>
                <c:formatCode>0.00</c:formatCode>
                <c:ptCount val="9"/>
                <c:pt idx="0">
                  <c:v>3.18</c:v>
                </c:pt>
                <c:pt idx="1">
                  <c:v>2.86</c:v>
                </c:pt>
                <c:pt idx="2">
                  <c:v>3.25</c:v>
                </c:pt>
                <c:pt idx="3">
                  <c:v>3.24</c:v>
                </c:pt>
                <c:pt idx="4">
                  <c:v>3.46</c:v>
                </c:pt>
                <c:pt idx="5">
                  <c:v>3.02</c:v>
                </c:pt>
                <c:pt idx="6">
                  <c:v>3.34</c:v>
                </c:pt>
                <c:pt idx="7">
                  <c:v>3.29</c:v>
                </c:pt>
                <c:pt idx="8">
                  <c:v>3.23</c:v>
                </c:pt>
              </c:numCache>
            </c:numRef>
          </c:xVal>
          <c:yVal>
            <c:numRef>
              <c:f>Sheet1!$B$2:$B$10</c:f>
              <c:numCache>
                <c:formatCode>0.00</c:formatCode>
                <c:ptCount val="9"/>
                <c:pt idx="0">
                  <c:v>3.53</c:v>
                </c:pt>
                <c:pt idx="1">
                  <c:v>3.23</c:v>
                </c:pt>
                <c:pt idx="2">
                  <c:v>3.64</c:v>
                </c:pt>
                <c:pt idx="3">
                  <c:v>3.43</c:v>
                </c:pt>
                <c:pt idx="4">
                  <c:v>3.93</c:v>
                </c:pt>
                <c:pt idx="5">
                  <c:v>3.31</c:v>
                </c:pt>
                <c:pt idx="6">
                  <c:v>3.93</c:v>
                </c:pt>
                <c:pt idx="7">
                  <c:v>3.77</c:v>
                </c:pt>
                <c:pt idx="8">
                  <c:v>3.7</c:v>
                </c:pt>
              </c:numCache>
            </c:numRef>
          </c:yVal>
          <c:smooth val="0"/>
          <c:extLst>
            <c:ext xmlns:c15="http://schemas.microsoft.com/office/drawing/2012/chart" uri="{02D57815-91ED-43cb-92C2-25804820EDAC}">
              <c15:datalabelsRange>
                <c15:f>Sheet1!$C$2:$C$10</c15:f>
                <c15:dlblRangeCache>
                  <c:ptCount val="9"/>
                  <c:pt idx="0">
                    <c:v>Tap water quality</c:v>
                  </c:pt>
                  <c:pt idx="1">
                    <c:v>Lead pipes</c:v>
                  </c:pt>
                  <c:pt idx="2">
                    <c:v>Contamination of water from land</c:v>
                  </c:pt>
                  <c:pt idx="3">
                    <c:v>Being without water</c:v>
                  </c:pt>
                  <c:pt idx="4">
                    <c:v>Leaks from pipes</c:v>
                  </c:pt>
                  <c:pt idx="5">
                    <c:v>Helping customers save water</c:v>
                  </c:pt>
                  <c:pt idx="6">
                    <c:v>Sewer flooding of streets and gardens</c:v>
                  </c:pt>
                  <c:pt idx="7">
                    <c:v>Sewer flooding inside properties</c:v>
                  </c:pt>
                  <c:pt idx="8">
                    <c:v>River water quality</c:v>
                  </c:pt>
                </c15:dlblRangeCache>
              </c15:datalabelsRange>
            </c:ext>
            <c:ext xmlns:c16="http://schemas.microsoft.com/office/drawing/2014/chart" uri="{C3380CC4-5D6E-409C-BE32-E72D297353CC}">
              <c16:uniqueId val="{0000000A-1E1B-47CE-A33B-7C3B448A5F98}"/>
            </c:ext>
          </c:extLst>
        </c:ser>
        <c:dLbls>
          <c:showLegendKey val="0"/>
          <c:showVal val="0"/>
          <c:showCatName val="0"/>
          <c:showSerName val="0"/>
          <c:showPercent val="0"/>
          <c:showBubbleSize val="0"/>
        </c:dLbls>
        <c:axId val="388973255"/>
        <c:axId val="388971615"/>
      </c:scatterChart>
      <c:valAx>
        <c:axId val="388973255"/>
        <c:scaling>
          <c:orientation val="minMax"/>
          <c:max val="3.8"/>
          <c:min val="2.4"/>
        </c:scaling>
        <c:delete val="0"/>
        <c:axPos val="b"/>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388971615"/>
        <c:crosses val="autoZero"/>
        <c:crossBetween val="midCat"/>
        <c:majorUnit val="0.2"/>
        <c:minorUnit val="0.2"/>
      </c:valAx>
      <c:valAx>
        <c:axId val="388971615"/>
        <c:scaling>
          <c:orientation val="minMax"/>
          <c:max val="4"/>
          <c:min val="3"/>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388973255"/>
        <c:crossesAt val="2.4"/>
        <c:crossBetween val="midCat"/>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latin typeface="Century Gothic" panose="020B0502020202020204" pitchFamily="34" charset="0"/>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013503977319103"/>
          <c:y val="3.5894422385485195E-2"/>
          <c:w val="0.86656866725972581"/>
          <c:h val="0.84109394211866817"/>
        </c:manualLayout>
      </c:layout>
      <c:scatterChart>
        <c:scatterStyle val="lineMarker"/>
        <c:varyColors val="0"/>
        <c:ser>
          <c:idx val="0"/>
          <c:order val="0"/>
          <c:tx>
            <c:strRef>
              <c:f>Sheet1!$B$1</c:f>
              <c:strCache>
                <c:ptCount val="1"/>
                <c:pt idx="0">
                  <c:v>Ambition</c:v>
                </c:pt>
              </c:strCache>
            </c:strRef>
          </c:tx>
          <c:spPr>
            <a:ln w="19050" cap="rnd">
              <a:noFill/>
              <a:round/>
            </a:ln>
            <a:effectLst/>
          </c:spPr>
          <c:marker>
            <c:symbol val="circle"/>
            <c:size val="5"/>
            <c:spPr>
              <a:solidFill>
                <a:srgbClr val="002060"/>
              </a:solidFill>
              <a:ln w="25400">
                <a:solidFill>
                  <a:schemeClr val="accent1"/>
                </a:solidFill>
              </a:ln>
              <a:effectLst/>
            </c:spPr>
          </c:marker>
          <c:dLbls>
            <c:dLbl>
              <c:idx val="0"/>
              <c:layout>
                <c:manualLayout>
                  <c:x val="1.3253968253968254E-2"/>
                  <c:y val="-9.5328189300412005E-3"/>
                </c:manualLayout>
              </c:layout>
              <c:tx>
                <c:rich>
                  <a:bodyPr/>
                  <a:lstStyle/>
                  <a:p>
                    <a:fld id="{13709F99-4B23-45DD-ABDB-FE3A087F7EA9}"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layout>
                    <c:manualLayout>
                      <c:w val="0.15837879818594106"/>
                      <c:h val="4.9461728395061723E-2"/>
                    </c:manualLayout>
                  </c15:layout>
                  <c15:dlblFieldTable/>
                  <c15:showDataLabelsRange val="1"/>
                </c:ext>
                <c:ext xmlns:c16="http://schemas.microsoft.com/office/drawing/2014/chart" uri="{C3380CC4-5D6E-409C-BE32-E72D297353CC}">
                  <c16:uniqueId val="{00000000-1E1B-47CE-A33B-7C3B448A5F98}"/>
                </c:ext>
              </c:extLst>
            </c:dLbl>
            <c:dLbl>
              <c:idx val="1"/>
              <c:layout>
                <c:manualLayout>
                  <c:x val="-7.2989410691389173E-2"/>
                  <c:y val="-5.6223861375964926E-2"/>
                </c:manualLayout>
              </c:layout>
              <c:tx>
                <c:rich>
                  <a:bodyPr/>
                  <a:lstStyle/>
                  <a:p>
                    <a:fld id="{8C1BD0CB-FF65-40C7-B644-E5D062709383}"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layout>
                    <c:manualLayout>
                      <c:w val="0.13571109754169752"/>
                      <c:h val="0.13515904003489457"/>
                    </c:manualLayout>
                  </c15:layout>
                  <c15:dlblFieldTable/>
                  <c15:showDataLabelsRange val="1"/>
                </c:ext>
                <c:ext xmlns:c16="http://schemas.microsoft.com/office/drawing/2014/chart" uri="{C3380CC4-5D6E-409C-BE32-E72D297353CC}">
                  <c16:uniqueId val="{00000001-1E1B-47CE-A33B-7C3B448A5F98}"/>
                </c:ext>
              </c:extLst>
            </c:dLbl>
            <c:dLbl>
              <c:idx val="2"/>
              <c:layout>
                <c:manualLayout>
                  <c:x val="1.1929705215419396E-2"/>
                  <c:y val="1.1067489711934156E-2"/>
                </c:manualLayout>
              </c:layout>
              <c:tx>
                <c:rich>
                  <a:bodyPr/>
                  <a:lstStyle/>
                  <a:p>
                    <a:fld id="{DA67CC60-2A0B-4505-8BEA-B01BEEC6F57F}"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layout>
                    <c:manualLayout>
                      <c:w val="0.30967766439909294"/>
                      <c:h val="6.6370164609053497E-2"/>
                    </c:manualLayout>
                  </c15:layout>
                  <c15:dlblFieldTable/>
                  <c15:showDataLabelsRange val="1"/>
                </c:ext>
                <c:ext xmlns:c16="http://schemas.microsoft.com/office/drawing/2014/chart" uri="{C3380CC4-5D6E-409C-BE32-E72D297353CC}">
                  <c16:uniqueId val="{00000002-1E1B-47CE-A33B-7C3B448A5F98}"/>
                </c:ext>
              </c:extLst>
            </c:dLbl>
            <c:dLbl>
              <c:idx val="3"/>
              <c:layout>
                <c:manualLayout>
                  <c:x val="1.6402114762108723E-3"/>
                  <c:y val="-1.0850071038287817E-16"/>
                </c:manualLayout>
              </c:layout>
              <c:tx>
                <c:rich>
                  <a:bodyPr/>
                  <a:lstStyle/>
                  <a:p>
                    <a:fld id="{4D11CE67-1C73-47DD-AACE-571A615CEC2C}"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1E1B-47CE-A33B-7C3B448A5F98}"/>
                </c:ext>
              </c:extLst>
            </c:dLbl>
            <c:dLbl>
              <c:idx val="4"/>
              <c:layout>
                <c:manualLayout>
                  <c:x val="1.0880612244897853E-2"/>
                  <c:y val="5.9362139917695476E-3"/>
                </c:manualLayout>
              </c:layout>
              <c:tx>
                <c:rich>
                  <a:bodyPr/>
                  <a:lstStyle/>
                  <a:p>
                    <a:fld id="{CD2BBC8C-F364-4298-85E5-3B74E45EC401}"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1E1B-47CE-A33B-7C3B448A5F98}"/>
                </c:ext>
              </c:extLst>
            </c:dLbl>
            <c:dLbl>
              <c:idx val="5"/>
              <c:layout>
                <c:manualLayout>
                  <c:x val="8.6394557823129253E-3"/>
                  <c:y val="-5.2263374485596705E-3"/>
                </c:manualLayout>
              </c:layout>
              <c:tx>
                <c:rich>
                  <a:bodyPr/>
                  <a:lstStyle/>
                  <a:p>
                    <a:fld id="{36AFE8B5-299E-424B-AE15-569E3C0A0BD4}"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1E1B-47CE-A33B-7C3B448A5F98}"/>
                </c:ext>
              </c:extLst>
            </c:dLbl>
            <c:dLbl>
              <c:idx val="6"/>
              <c:layout>
                <c:manualLayout>
                  <c:x val="-0.20558956916099783"/>
                  <c:y val="-2.6131687242798352E-3"/>
                </c:manualLayout>
              </c:layout>
              <c:tx>
                <c:rich>
                  <a:bodyPr/>
                  <a:lstStyle/>
                  <a:p>
                    <a:fld id="{D1C00A12-18CD-46F5-A3C0-14E95F60DABB}"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1E1B-47CE-A33B-7C3B448A5F98}"/>
                </c:ext>
              </c:extLst>
            </c:dLbl>
            <c:dLbl>
              <c:idx val="7"/>
              <c:layout>
                <c:manualLayout>
                  <c:x val="-0.33495833333333336"/>
                  <c:y val="-1.737211934156381E-2"/>
                </c:manualLayout>
              </c:layout>
              <c:tx>
                <c:rich>
                  <a:bodyPr/>
                  <a:lstStyle/>
                  <a:p>
                    <a:fld id="{EE0FF09B-46B9-4D68-8378-8EF0B6699D43}"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layout>
                    <c:manualLayout>
                      <c:w val="0.32325249433106573"/>
                      <c:h val="4.2934362139917692E-2"/>
                    </c:manualLayout>
                  </c15:layout>
                  <c15:dlblFieldTable/>
                  <c15:showDataLabelsRange val="1"/>
                </c:ext>
                <c:ext xmlns:c16="http://schemas.microsoft.com/office/drawing/2014/chart" uri="{C3380CC4-5D6E-409C-BE32-E72D297353CC}">
                  <c16:uniqueId val="{00000007-1E1B-47CE-A33B-7C3B448A5F98}"/>
                </c:ext>
              </c:extLst>
            </c:dLbl>
            <c:dLbl>
              <c:idx val="8"/>
              <c:layout>
                <c:manualLayout>
                  <c:x val="-0.17566893424036287"/>
                  <c:y val="-1.0452674897119341E-2"/>
                </c:manualLayout>
              </c:layout>
              <c:tx>
                <c:rich>
                  <a:bodyPr/>
                  <a:lstStyle/>
                  <a:p>
                    <a:fld id="{32C069D5-27C2-4028-A92A-D1A3921853CB}"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1E1B-47CE-A33B-7C3B448A5F98}"/>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trendline>
            <c:spPr>
              <a:ln w="28575" cap="rnd">
                <a:solidFill>
                  <a:schemeClr val="accent1"/>
                </a:solidFill>
                <a:prstDash val="sysDot"/>
              </a:ln>
              <a:effectLst/>
            </c:spPr>
            <c:trendlineType val="linear"/>
            <c:dispRSqr val="0"/>
            <c:dispEq val="0"/>
          </c:trendline>
          <c:xVal>
            <c:numRef>
              <c:f>Sheet1!$A$2:$A$10</c:f>
              <c:numCache>
                <c:formatCode>General</c:formatCode>
                <c:ptCount val="9"/>
                <c:pt idx="0">
                  <c:v>3.2</c:v>
                </c:pt>
                <c:pt idx="1">
                  <c:v>2.88</c:v>
                </c:pt>
                <c:pt idx="2">
                  <c:v>3.24</c:v>
                </c:pt>
                <c:pt idx="3">
                  <c:v>3.23</c:v>
                </c:pt>
                <c:pt idx="4">
                  <c:v>3.46</c:v>
                </c:pt>
                <c:pt idx="5">
                  <c:v>3.04</c:v>
                </c:pt>
                <c:pt idx="6">
                  <c:v>3.35</c:v>
                </c:pt>
                <c:pt idx="7">
                  <c:v>3.31</c:v>
                </c:pt>
                <c:pt idx="8">
                  <c:v>3.22</c:v>
                </c:pt>
              </c:numCache>
            </c:numRef>
          </c:xVal>
          <c:yVal>
            <c:numRef>
              <c:f>Sheet1!$B$2:$B$10</c:f>
              <c:numCache>
                <c:formatCode>General</c:formatCode>
                <c:ptCount val="9"/>
                <c:pt idx="0">
                  <c:v>3.54</c:v>
                </c:pt>
                <c:pt idx="1">
                  <c:v>3.23</c:v>
                </c:pt>
                <c:pt idx="2">
                  <c:v>3.65</c:v>
                </c:pt>
                <c:pt idx="3">
                  <c:v>3.43</c:v>
                </c:pt>
                <c:pt idx="4">
                  <c:v>3.92</c:v>
                </c:pt>
                <c:pt idx="5">
                  <c:v>3.31</c:v>
                </c:pt>
                <c:pt idx="6">
                  <c:v>3.93</c:v>
                </c:pt>
                <c:pt idx="7">
                  <c:v>3.78</c:v>
                </c:pt>
                <c:pt idx="8">
                  <c:v>3.69</c:v>
                </c:pt>
              </c:numCache>
            </c:numRef>
          </c:yVal>
          <c:smooth val="0"/>
          <c:extLst>
            <c:ext xmlns:c15="http://schemas.microsoft.com/office/drawing/2012/chart" uri="{02D57815-91ED-43cb-92C2-25804820EDAC}">
              <c15:datalabelsRange>
                <c15:f>Sheet1!$C$2:$C$10</c15:f>
                <c15:dlblRangeCache>
                  <c:ptCount val="9"/>
                  <c:pt idx="0">
                    <c:v>Tap water quality</c:v>
                  </c:pt>
                  <c:pt idx="1">
                    <c:v>Lead pipes</c:v>
                  </c:pt>
                  <c:pt idx="2">
                    <c:v>Contamination of water from land</c:v>
                  </c:pt>
                  <c:pt idx="3">
                    <c:v>Being without water</c:v>
                  </c:pt>
                  <c:pt idx="4">
                    <c:v>Leaks from pipes</c:v>
                  </c:pt>
                  <c:pt idx="5">
                    <c:v>Helping customers save water</c:v>
                  </c:pt>
                  <c:pt idx="6">
                    <c:v>Sewer flooding of streets and gardens</c:v>
                  </c:pt>
                  <c:pt idx="7">
                    <c:v>Sewer flooding inside properties</c:v>
                  </c:pt>
                  <c:pt idx="8">
                    <c:v>River water quality</c:v>
                  </c:pt>
                </c15:dlblRangeCache>
              </c15:datalabelsRange>
            </c:ext>
            <c:ext xmlns:c16="http://schemas.microsoft.com/office/drawing/2014/chart" uri="{C3380CC4-5D6E-409C-BE32-E72D297353CC}">
              <c16:uniqueId val="{0000000A-1E1B-47CE-A33B-7C3B448A5F98}"/>
            </c:ext>
          </c:extLst>
        </c:ser>
        <c:dLbls>
          <c:showLegendKey val="0"/>
          <c:showVal val="0"/>
          <c:showCatName val="0"/>
          <c:showSerName val="0"/>
          <c:showPercent val="0"/>
          <c:showBubbleSize val="0"/>
        </c:dLbls>
        <c:axId val="388973255"/>
        <c:axId val="388971615"/>
      </c:scatterChart>
      <c:valAx>
        <c:axId val="388973255"/>
        <c:scaling>
          <c:orientation val="minMax"/>
          <c:max val="3.8"/>
          <c:min val="2.4"/>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388971615"/>
        <c:crosses val="autoZero"/>
        <c:crossBetween val="midCat"/>
        <c:majorUnit val="0.2"/>
        <c:minorUnit val="0.2"/>
      </c:valAx>
      <c:valAx>
        <c:axId val="388971615"/>
        <c:scaling>
          <c:orientation val="minMax"/>
          <c:max val="4"/>
          <c:min val="3"/>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388973255"/>
        <c:crossesAt val="2.4"/>
        <c:crossBetween val="midCat"/>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latin typeface="Century Gothic" panose="020B0502020202020204" pitchFamily="34" charset="0"/>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013503977319103"/>
          <c:y val="3.5894422385485195E-2"/>
          <c:w val="0.86656866725972581"/>
          <c:h val="0.84109394211866817"/>
        </c:manualLayout>
      </c:layout>
      <c:scatterChart>
        <c:scatterStyle val="lineMarker"/>
        <c:varyColors val="0"/>
        <c:ser>
          <c:idx val="0"/>
          <c:order val="0"/>
          <c:tx>
            <c:strRef>
              <c:f>Sheet1!$B$1</c:f>
              <c:strCache>
                <c:ptCount val="1"/>
                <c:pt idx="0">
                  <c:v>Ambition</c:v>
                </c:pt>
              </c:strCache>
            </c:strRef>
          </c:tx>
          <c:spPr>
            <a:ln w="19050" cap="rnd">
              <a:noFill/>
              <a:round/>
            </a:ln>
            <a:effectLst/>
          </c:spPr>
          <c:marker>
            <c:symbol val="circle"/>
            <c:size val="5"/>
            <c:spPr>
              <a:solidFill>
                <a:srgbClr val="002060"/>
              </a:solidFill>
              <a:ln w="25400">
                <a:solidFill>
                  <a:schemeClr val="accent1"/>
                </a:solidFill>
              </a:ln>
              <a:effectLst/>
            </c:spPr>
          </c:marker>
          <c:dLbls>
            <c:dLbl>
              <c:idx val="0"/>
              <c:layout>
                <c:manualLayout>
                  <c:x val="-8.8979591836734692E-2"/>
                  <c:y val="-7.224897119341564E-2"/>
                </c:manualLayout>
              </c:layout>
              <c:tx>
                <c:rich>
                  <a:bodyPr/>
                  <a:lstStyle/>
                  <a:p>
                    <a:fld id="{D038B8F6-1315-42D6-BB58-59E33B711781}"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layout>
                    <c:manualLayout>
                      <c:w val="0.15837879818594106"/>
                      <c:h val="6.5140740740740735E-2"/>
                    </c:manualLayout>
                  </c15:layout>
                  <c15:dlblFieldTable/>
                  <c15:showDataLabelsRange val="1"/>
                </c:ext>
                <c:ext xmlns:c16="http://schemas.microsoft.com/office/drawing/2014/chart" uri="{C3380CC4-5D6E-409C-BE32-E72D297353CC}">
                  <c16:uniqueId val="{00000000-1E1B-47CE-A33B-7C3B448A5F98}"/>
                </c:ext>
              </c:extLst>
            </c:dLbl>
            <c:dLbl>
              <c:idx val="1"/>
              <c:layout>
                <c:manualLayout>
                  <c:x val="-7.7309183673469381E-2"/>
                  <c:y val="-7.974228395061729E-2"/>
                </c:manualLayout>
              </c:layout>
              <c:tx>
                <c:rich>
                  <a:bodyPr/>
                  <a:lstStyle/>
                  <a:p>
                    <a:fld id="{DC9FC67A-7E00-4002-B3E2-762893B7E5C7}"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layout>
                    <c:manualLayout>
                      <c:w val="0.13571111111111112"/>
                      <c:h val="8.2895679012345666E-2"/>
                    </c:manualLayout>
                  </c15:layout>
                  <c15:dlblFieldTable/>
                  <c15:showDataLabelsRange val="1"/>
                </c:ext>
                <c:ext xmlns:c16="http://schemas.microsoft.com/office/drawing/2014/chart" uri="{C3380CC4-5D6E-409C-BE32-E72D297353CC}">
                  <c16:uniqueId val="{00000001-1E1B-47CE-A33B-7C3B448A5F98}"/>
                </c:ext>
              </c:extLst>
            </c:dLbl>
            <c:dLbl>
              <c:idx val="2"/>
              <c:layout>
                <c:manualLayout>
                  <c:x val="-4.7579365079365079E-3"/>
                  <c:y val="-2.9436625514403292E-2"/>
                </c:manualLayout>
              </c:layout>
              <c:tx>
                <c:rich>
                  <a:bodyPr/>
                  <a:lstStyle/>
                  <a:p>
                    <a:fld id="{E49BEAE9-74BB-4D41-B2F3-5150C306682B}"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layout>
                    <c:manualLayout>
                      <c:w val="0.18296564625850339"/>
                      <c:h val="8.9888683127572019E-2"/>
                    </c:manualLayout>
                  </c15:layout>
                  <c15:dlblFieldTable/>
                  <c15:showDataLabelsRange val="1"/>
                </c:ext>
                <c:ext xmlns:c16="http://schemas.microsoft.com/office/drawing/2014/chart" uri="{C3380CC4-5D6E-409C-BE32-E72D297353CC}">
                  <c16:uniqueId val="{00000002-1E1B-47CE-A33B-7C3B448A5F98}"/>
                </c:ext>
              </c:extLst>
            </c:dLbl>
            <c:dLbl>
              <c:idx val="3"/>
              <c:layout>
                <c:manualLayout>
                  <c:x val="2.8998526077097506E-2"/>
                  <c:y val="-5.2263374485596705E-3"/>
                </c:manualLayout>
              </c:layout>
              <c:tx>
                <c:rich>
                  <a:bodyPr/>
                  <a:lstStyle/>
                  <a:p>
                    <a:fld id="{73C41E3E-A77E-43DB-8077-9414D504374F}"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1E1B-47CE-A33B-7C3B448A5F98}"/>
                </c:ext>
              </c:extLst>
            </c:dLbl>
            <c:dLbl>
              <c:idx val="4"/>
              <c:layout>
                <c:manualLayout>
                  <c:x val="1.2320521541950008E-2"/>
                  <c:y val="3.323045267489712E-3"/>
                </c:manualLayout>
              </c:layout>
              <c:tx>
                <c:rich>
                  <a:bodyPr/>
                  <a:lstStyle/>
                  <a:p>
                    <a:fld id="{C483FE08-6463-4943-B126-64BF1FF2E848}"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1E1B-47CE-A33B-7C3B448A5F98}"/>
                </c:ext>
              </c:extLst>
            </c:dLbl>
            <c:dLbl>
              <c:idx val="5"/>
              <c:layout>
                <c:manualLayout>
                  <c:x val="3.0238095238095238E-2"/>
                  <c:y val="2.6131687242798258E-2"/>
                </c:manualLayout>
              </c:layout>
              <c:tx>
                <c:rich>
                  <a:bodyPr/>
                  <a:lstStyle/>
                  <a:p>
                    <a:fld id="{A46542F2-64CA-41E6-835C-523C5751CAF6}"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1E1B-47CE-A33B-7C3B448A5F98}"/>
                </c:ext>
              </c:extLst>
            </c:dLbl>
            <c:dLbl>
              <c:idx val="6"/>
              <c:layout>
                <c:manualLayout>
                  <c:x val="-0.20126984126984132"/>
                  <c:y val="-2.6131687242798474E-3"/>
                </c:manualLayout>
              </c:layout>
              <c:tx>
                <c:rich>
                  <a:bodyPr/>
                  <a:lstStyle/>
                  <a:p>
                    <a:fld id="{EA2B42E1-7FF0-401F-B385-291FC5297456}"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1E1B-47CE-A33B-7C3B448A5F98}"/>
                </c:ext>
              </c:extLst>
            </c:dLbl>
            <c:dLbl>
              <c:idx val="7"/>
              <c:layout>
                <c:manualLayout>
                  <c:x val="-0.19528713151927438"/>
                  <c:y val="-3.0438065843621447E-2"/>
                </c:manualLayout>
              </c:layout>
              <c:tx>
                <c:rich>
                  <a:bodyPr/>
                  <a:lstStyle/>
                  <a:p>
                    <a:fld id="{F44614F3-1191-4F73-8940-FD88AD135E24}"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layout>
                    <c:manualLayout>
                      <c:w val="0.18502120181405893"/>
                      <c:h val="8.4745061728395063E-2"/>
                    </c:manualLayout>
                  </c15:layout>
                  <c15:dlblFieldTable/>
                  <c15:showDataLabelsRange val="1"/>
                </c:ext>
                <c:ext xmlns:c16="http://schemas.microsoft.com/office/drawing/2014/chart" uri="{C3380CC4-5D6E-409C-BE32-E72D297353CC}">
                  <c16:uniqueId val="{00000007-1E1B-47CE-A33B-7C3B448A5F98}"/>
                </c:ext>
              </c:extLst>
            </c:dLbl>
            <c:dLbl>
              <c:idx val="8"/>
              <c:layout>
                <c:manualLayout>
                  <c:x val="-0.17998866213151926"/>
                  <c:y val="-1.5679012345679012E-2"/>
                </c:manualLayout>
              </c:layout>
              <c:tx>
                <c:rich>
                  <a:bodyPr/>
                  <a:lstStyle/>
                  <a:p>
                    <a:fld id="{F473FF41-B4C1-4D5A-854E-949BF2A54AC6}"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1E1B-47CE-A33B-7C3B448A5F98}"/>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trendline>
            <c:spPr>
              <a:ln w="28575" cap="rnd">
                <a:solidFill>
                  <a:schemeClr val="accent1"/>
                </a:solidFill>
                <a:prstDash val="sysDot"/>
              </a:ln>
              <a:effectLst/>
            </c:spPr>
            <c:trendlineType val="linear"/>
            <c:dispRSqr val="0"/>
            <c:dispEq val="0"/>
          </c:trendline>
          <c:xVal>
            <c:numRef>
              <c:f>Sheet1!$A$2:$A$10</c:f>
              <c:numCache>
                <c:formatCode>General</c:formatCode>
                <c:ptCount val="9"/>
                <c:pt idx="0">
                  <c:v>2.96</c:v>
                </c:pt>
                <c:pt idx="1">
                  <c:v>2.65</c:v>
                </c:pt>
                <c:pt idx="2">
                  <c:v>3.3</c:v>
                </c:pt>
                <c:pt idx="3">
                  <c:v>3.36</c:v>
                </c:pt>
                <c:pt idx="4">
                  <c:v>3.43</c:v>
                </c:pt>
                <c:pt idx="5">
                  <c:v>2.83</c:v>
                </c:pt>
                <c:pt idx="6">
                  <c:v>3.26</c:v>
                </c:pt>
                <c:pt idx="7">
                  <c:v>3.12</c:v>
                </c:pt>
                <c:pt idx="8">
                  <c:v>3.31</c:v>
                </c:pt>
              </c:numCache>
            </c:numRef>
          </c:xVal>
          <c:yVal>
            <c:numRef>
              <c:f>Sheet1!$B$2:$B$10</c:f>
              <c:numCache>
                <c:formatCode>General</c:formatCode>
                <c:ptCount val="9"/>
                <c:pt idx="0">
                  <c:v>3.41</c:v>
                </c:pt>
                <c:pt idx="1">
                  <c:v>3.2</c:v>
                </c:pt>
                <c:pt idx="2">
                  <c:v>3.55</c:v>
                </c:pt>
                <c:pt idx="3">
                  <c:v>3.44</c:v>
                </c:pt>
                <c:pt idx="4">
                  <c:v>4</c:v>
                </c:pt>
                <c:pt idx="5">
                  <c:v>3.3</c:v>
                </c:pt>
                <c:pt idx="6">
                  <c:v>3.91</c:v>
                </c:pt>
                <c:pt idx="7">
                  <c:v>3.61</c:v>
                </c:pt>
                <c:pt idx="8">
                  <c:v>3.75</c:v>
                </c:pt>
              </c:numCache>
            </c:numRef>
          </c:yVal>
          <c:smooth val="0"/>
          <c:extLst>
            <c:ext xmlns:c15="http://schemas.microsoft.com/office/drawing/2012/chart" uri="{02D57815-91ED-43cb-92C2-25804820EDAC}">
              <c15:datalabelsRange>
                <c15:f>Sheet1!$C$2:$C$10</c15:f>
                <c15:dlblRangeCache>
                  <c:ptCount val="9"/>
                  <c:pt idx="0">
                    <c:v>Tap water quality</c:v>
                  </c:pt>
                  <c:pt idx="1">
                    <c:v>Lead pipes</c:v>
                  </c:pt>
                  <c:pt idx="2">
                    <c:v>Contamination of water from land</c:v>
                  </c:pt>
                  <c:pt idx="3">
                    <c:v>Being without water</c:v>
                  </c:pt>
                  <c:pt idx="4">
                    <c:v>Leaks from pipes</c:v>
                  </c:pt>
                  <c:pt idx="5">
                    <c:v>Helping customers save water</c:v>
                  </c:pt>
                  <c:pt idx="6">
                    <c:v>Sewer flooding of streets and gardens</c:v>
                  </c:pt>
                  <c:pt idx="7">
                    <c:v>Sewer flooding inside properties</c:v>
                  </c:pt>
                  <c:pt idx="8">
                    <c:v>River water quality</c:v>
                  </c:pt>
                </c15:dlblRangeCache>
              </c15:datalabelsRange>
            </c:ext>
            <c:ext xmlns:c16="http://schemas.microsoft.com/office/drawing/2014/chart" uri="{C3380CC4-5D6E-409C-BE32-E72D297353CC}">
              <c16:uniqueId val="{0000000A-1E1B-47CE-A33B-7C3B448A5F98}"/>
            </c:ext>
          </c:extLst>
        </c:ser>
        <c:dLbls>
          <c:showLegendKey val="0"/>
          <c:showVal val="0"/>
          <c:showCatName val="0"/>
          <c:showSerName val="0"/>
          <c:showPercent val="0"/>
          <c:showBubbleSize val="0"/>
        </c:dLbls>
        <c:axId val="388973255"/>
        <c:axId val="388971615"/>
      </c:scatterChart>
      <c:valAx>
        <c:axId val="388973255"/>
        <c:scaling>
          <c:orientation val="minMax"/>
          <c:max val="3.8"/>
          <c:min val="2.4"/>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388971615"/>
        <c:crosses val="autoZero"/>
        <c:crossBetween val="midCat"/>
        <c:majorUnit val="0.2"/>
        <c:minorUnit val="0.2"/>
      </c:valAx>
      <c:valAx>
        <c:axId val="388971615"/>
        <c:scaling>
          <c:orientation val="minMax"/>
          <c:max val="4"/>
          <c:min val="3"/>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388973255"/>
        <c:crossesAt val="2.4"/>
        <c:crossBetween val="midCat"/>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latin typeface="Century Gothic" panose="020B0502020202020204" pitchFamily="34" charset="0"/>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013503977319103"/>
          <c:y val="3.5894422385485195E-2"/>
          <c:w val="0.86656866725972581"/>
          <c:h val="0.84109394211866817"/>
        </c:manualLayout>
      </c:layout>
      <c:scatterChart>
        <c:scatterStyle val="lineMarker"/>
        <c:varyColors val="0"/>
        <c:ser>
          <c:idx val="0"/>
          <c:order val="0"/>
          <c:tx>
            <c:strRef>
              <c:f>Sheet1!$B$1</c:f>
              <c:strCache>
                <c:ptCount val="1"/>
                <c:pt idx="0">
                  <c:v>Ambition</c:v>
                </c:pt>
              </c:strCache>
            </c:strRef>
          </c:tx>
          <c:spPr>
            <a:ln w="19050" cap="rnd">
              <a:noFill/>
              <a:round/>
            </a:ln>
            <a:effectLst/>
          </c:spPr>
          <c:marker>
            <c:symbol val="circle"/>
            <c:size val="5"/>
            <c:spPr>
              <a:solidFill>
                <a:srgbClr val="002060"/>
              </a:solidFill>
              <a:ln w="25400">
                <a:solidFill>
                  <a:schemeClr val="accent1"/>
                </a:solidFill>
              </a:ln>
              <a:effectLst/>
            </c:spPr>
          </c:marker>
          <c:dLbls>
            <c:dLbl>
              <c:idx val="0"/>
              <c:layout>
                <c:manualLayout>
                  <c:x val="8.9342403628117906E-3"/>
                  <c:y val="-4.3065843621399175E-3"/>
                </c:manualLayout>
              </c:layout>
              <c:tx>
                <c:rich>
                  <a:bodyPr/>
                  <a:lstStyle/>
                  <a:p>
                    <a:fld id="{A9248C9C-20FD-4305-AEA9-707CF6C795EF}"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layout>
                    <c:manualLayout>
                      <c:w val="0.15837879818594106"/>
                      <c:h val="6.5140740740740735E-2"/>
                    </c:manualLayout>
                  </c15:layout>
                  <c15:dlblFieldTable/>
                  <c15:showDataLabelsRange val="1"/>
                </c:ext>
                <c:ext xmlns:c16="http://schemas.microsoft.com/office/drawing/2014/chart" uri="{C3380CC4-5D6E-409C-BE32-E72D297353CC}">
                  <c16:uniqueId val="{00000000-1E1B-47CE-A33B-7C3B448A5F98}"/>
                </c:ext>
              </c:extLst>
            </c:dLbl>
            <c:dLbl>
              <c:idx val="1"/>
              <c:layout>
                <c:manualLayout>
                  <c:x val="-0.14210510204081639"/>
                  <c:y val="6.4922839506172843E-3"/>
                </c:manualLayout>
              </c:layout>
              <c:tx>
                <c:rich>
                  <a:bodyPr/>
                  <a:lstStyle/>
                  <a:p>
                    <a:fld id="{30519038-C1D5-45E8-A2B3-969629DF1439}"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layout>
                    <c:manualLayout>
                      <c:w val="0.13571111111111112"/>
                      <c:h val="8.2895679012345666E-2"/>
                    </c:manualLayout>
                  </c15:layout>
                  <c15:dlblFieldTable/>
                  <c15:showDataLabelsRange val="1"/>
                </c:ext>
                <c:ext xmlns:c16="http://schemas.microsoft.com/office/drawing/2014/chart" uri="{C3380CC4-5D6E-409C-BE32-E72D297353CC}">
                  <c16:uniqueId val="{00000001-1E1B-47CE-A33B-7C3B448A5F98}"/>
                </c:ext>
              </c:extLst>
            </c:dLbl>
            <c:dLbl>
              <c:idx val="2"/>
              <c:layout>
                <c:manualLayout>
                  <c:x val="-0.196265873015873"/>
                  <c:y val="-6.9176954732510284E-4"/>
                </c:manualLayout>
              </c:layout>
              <c:tx>
                <c:rich>
                  <a:bodyPr/>
                  <a:lstStyle/>
                  <a:p>
                    <a:fld id="{3CAA30DB-9B82-4725-961C-710E5A48D79C}"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layout>
                    <c:manualLayout>
                      <c:w val="0.18296564625850339"/>
                      <c:h val="8.9888683127572019E-2"/>
                    </c:manualLayout>
                  </c15:layout>
                  <c15:dlblFieldTable/>
                  <c15:showDataLabelsRange val="1"/>
                </c:ext>
                <c:ext xmlns:c16="http://schemas.microsoft.com/office/drawing/2014/chart" uri="{C3380CC4-5D6E-409C-BE32-E72D297353CC}">
                  <c16:uniqueId val="{00000002-1E1B-47CE-A33B-7C3B448A5F98}"/>
                </c:ext>
              </c:extLst>
            </c:dLbl>
            <c:dLbl>
              <c:idx val="3"/>
              <c:layout>
                <c:manualLayout>
                  <c:x val="4.5200680272107791E-3"/>
                  <c:y val="0"/>
                </c:manualLayout>
              </c:layout>
              <c:tx>
                <c:rich>
                  <a:bodyPr/>
                  <a:lstStyle/>
                  <a:p>
                    <a:fld id="{160F9577-A347-434C-A51E-24C25D3D0933}"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1E1B-47CE-A33B-7C3B448A5F98}"/>
                </c:ext>
              </c:extLst>
            </c:dLbl>
            <c:dLbl>
              <c:idx val="4"/>
              <c:layout>
                <c:manualLayout>
                  <c:x val="1.2320521541950008E-2"/>
                  <c:y val="3.323045267489712E-3"/>
                </c:manualLayout>
              </c:layout>
              <c:tx>
                <c:rich>
                  <a:bodyPr/>
                  <a:lstStyle/>
                  <a:p>
                    <a:fld id="{71E133E6-9D6D-4323-BE1D-5C9C754EE6CD}"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1E1B-47CE-A33B-7C3B448A5F98}"/>
                </c:ext>
              </c:extLst>
            </c:dLbl>
            <c:dLbl>
              <c:idx val="5"/>
              <c:layout>
                <c:manualLayout>
                  <c:x val="-0.30382086167800459"/>
                  <c:y val="2.6131687242798306E-2"/>
                </c:manualLayout>
              </c:layout>
              <c:tx>
                <c:rich>
                  <a:bodyPr/>
                  <a:lstStyle/>
                  <a:p>
                    <a:fld id="{A8FB1822-0BB0-4EC1-8E99-EBE258B8E66A}"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layout>
                    <c:manualLayout>
                      <c:w val="0.28893219954648525"/>
                      <c:h val="8.4745061728395063E-2"/>
                    </c:manualLayout>
                  </c15:layout>
                  <c15:dlblFieldTable/>
                  <c15:showDataLabelsRange val="1"/>
                </c:ext>
                <c:ext xmlns:c16="http://schemas.microsoft.com/office/drawing/2014/chart" uri="{C3380CC4-5D6E-409C-BE32-E72D297353CC}">
                  <c16:uniqueId val="{00000005-1E1B-47CE-A33B-7C3B448A5F98}"/>
                </c:ext>
              </c:extLst>
            </c:dLbl>
            <c:dLbl>
              <c:idx val="6"/>
              <c:layout>
                <c:manualLayout>
                  <c:x val="1.0396768707482993E-2"/>
                  <c:y val="-1.0915226337448561E-2"/>
                </c:manualLayout>
              </c:layout>
              <c:tx>
                <c:rich>
                  <a:bodyPr/>
                  <a:lstStyle/>
                  <a:p>
                    <a:fld id="{8DDB3305-E8FD-4E4B-B8CD-38BA02AF7BF9}"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layout>
                    <c:manualLayout>
                      <c:w val="0.22594342403628112"/>
                      <c:h val="8.4745061728395063E-2"/>
                    </c:manualLayout>
                  </c15:layout>
                  <c15:dlblFieldTable/>
                  <c15:showDataLabelsRange val="1"/>
                </c:ext>
                <c:ext xmlns:c16="http://schemas.microsoft.com/office/drawing/2014/chart" uri="{C3380CC4-5D6E-409C-BE32-E72D297353CC}">
                  <c16:uniqueId val="{00000006-1E1B-47CE-A33B-7C3B448A5F98}"/>
                </c:ext>
              </c:extLst>
            </c:dLbl>
            <c:dLbl>
              <c:idx val="7"/>
              <c:layout>
                <c:manualLayout>
                  <c:x val="-0.32631882086167802"/>
                  <c:y val="-2.7824897119341569E-2"/>
                </c:manualLayout>
              </c:layout>
              <c:tx>
                <c:rich>
                  <a:bodyPr/>
                  <a:lstStyle/>
                  <a:p>
                    <a:fld id="{FF218277-422D-4C5B-B039-B3054F2A30B2}"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layout>
                    <c:manualLayout>
                      <c:w val="0.32037267573696143"/>
                      <c:h val="5.8613374485596705E-2"/>
                    </c:manualLayout>
                  </c15:layout>
                  <c15:dlblFieldTable/>
                  <c15:showDataLabelsRange val="1"/>
                </c:ext>
                <c:ext xmlns:c16="http://schemas.microsoft.com/office/drawing/2014/chart" uri="{C3380CC4-5D6E-409C-BE32-E72D297353CC}">
                  <c16:uniqueId val="{00000007-1E1B-47CE-A33B-7C3B448A5F98}"/>
                </c:ext>
              </c:extLst>
            </c:dLbl>
            <c:dLbl>
              <c:idx val="8"/>
              <c:layout>
                <c:manualLayout>
                  <c:x val="-0.18574829931972794"/>
                  <c:y val="-1.8292181069958873E-2"/>
                </c:manualLayout>
              </c:layout>
              <c:tx>
                <c:rich>
                  <a:bodyPr/>
                  <a:lstStyle/>
                  <a:p>
                    <a:fld id="{AD36B913-5666-48A9-94C9-B6FC4B211F5B}"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1E1B-47CE-A33B-7C3B448A5F98}"/>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trendline>
            <c:spPr>
              <a:ln w="28575" cap="rnd">
                <a:solidFill>
                  <a:schemeClr val="accent1"/>
                </a:solidFill>
                <a:prstDash val="sysDot"/>
              </a:ln>
              <a:effectLst/>
            </c:spPr>
            <c:trendlineType val="linear"/>
            <c:dispRSqr val="0"/>
            <c:dispEq val="0"/>
          </c:trendline>
          <c:xVal>
            <c:numRef>
              <c:f>Sheet1!$A$2:$A$10</c:f>
              <c:numCache>
                <c:formatCode>General</c:formatCode>
                <c:ptCount val="9"/>
                <c:pt idx="0">
                  <c:v>3.38</c:v>
                </c:pt>
                <c:pt idx="1">
                  <c:v>3.11</c:v>
                </c:pt>
                <c:pt idx="2">
                  <c:v>3.22</c:v>
                </c:pt>
                <c:pt idx="3">
                  <c:v>3.33</c:v>
                </c:pt>
                <c:pt idx="4">
                  <c:v>3.49</c:v>
                </c:pt>
                <c:pt idx="5">
                  <c:v>3.1</c:v>
                </c:pt>
                <c:pt idx="6">
                  <c:v>3.38</c:v>
                </c:pt>
                <c:pt idx="7">
                  <c:v>3.32</c:v>
                </c:pt>
                <c:pt idx="8">
                  <c:v>3.22</c:v>
                </c:pt>
              </c:numCache>
            </c:numRef>
          </c:xVal>
          <c:yVal>
            <c:numRef>
              <c:f>Sheet1!$B$2:$B$10</c:f>
              <c:numCache>
                <c:formatCode>General</c:formatCode>
                <c:ptCount val="9"/>
                <c:pt idx="0">
                  <c:v>3.7</c:v>
                </c:pt>
                <c:pt idx="1">
                  <c:v>3.46</c:v>
                </c:pt>
                <c:pt idx="2">
                  <c:v>3.71</c:v>
                </c:pt>
                <c:pt idx="3">
                  <c:v>3.61</c:v>
                </c:pt>
                <c:pt idx="4">
                  <c:v>3.8</c:v>
                </c:pt>
                <c:pt idx="5">
                  <c:v>3.58</c:v>
                </c:pt>
                <c:pt idx="6">
                  <c:v>3.97</c:v>
                </c:pt>
                <c:pt idx="7">
                  <c:v>3.94</c:v>
                </c:pt>
                <c:pt idx="8">
                  <c:v>3.86</c:v>
                </c:pt>
              </c:numCache>
            </c:numRef>
          </c:yVal>
          <c:smooth val="0"/>
          <c:extLst>
            <c:ext xmlns:c15="http://schemas.microsoft.com/office/drawing/2012/chart" uri="{02D57815-91ED-43cb-92C2-25804820EDAC}">
              <c15:datalabelsRange>
                <c15:f>Sheet1!$C$2:$C$10</c15:f>
                <c15:dlblRangeCache>
                  <c:ptCount val="9"/>
                  <c:pt idx="0">
                    <c:v>Tap water quality</c:v>
                  </c:pt>
                  <c:pt idx="1">
                    <c:v>Lead pipes</c:v>
                  </c:pt>
                  <c:pt idx="2">
                    <c:v>Contamination of water from land</c:v>
                  </c:pt>
                  <c:pt idx="3">
                    <c:v>Being without water</c:v>
                  </c:pt>
                  <c:pt idx="4">
                    <c:v>Leaks from pipes</c:v>
                  </c:pt>
                  <c:pt idx="5">
                    <c:v>Helping customers save water</c:v>
                  </c:pt>
                  <c:pt idx="6">
                    <c:v>Sewer flooding of streets and gardens</c:v>
                  </c:pt>
                  <c:pt idx="7">
                    <c:v>Sewer flooding inside properties</c:v>
                  </c:pt>
                  <c:pt idx="8">
                    <c:v>River water quality</c:v>
                  </c:pt>
                </c15:dlblRangeCache>
              </c15:datalabelsRange>
            </c:ext>
            <c:ext xmlns:c16="http://schemas.microsoft.com/office/drawing/2014/chart" uri="{C3380CC4-5D6E-409C-BE32-E72D297353CC}">
              <c16:uniqueId val="{0000000A-1E1B-47CE-A33B-7C3B448A5F98}"/>
            </c:ext>
          </c:extLst>
        </c:ser>
        <c:dLbls>
          <c:showLegendKey val="0"/>
          <c:showVal val="0"/>
          <c:showCatName val="0"/>
          <c:showSerName val="0"/>
          <c:showPercent val="0"/>
          <c:showBubbleSize val="0"/>
        </c:dLbls>
        <c:axId val="388973255"/>
        <c:axId val="388971615"/>
      </c:scatterChart>
      <c:valAx>
        <c:axId val="388973255"/>
        <c:scaling>
          <c:orientation val="minMax"/>
          <c:max val="3.8"/>
          <c:min val="2.4"/>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388971615"/>
        <c:crosses val="autoZero"/>
        <c:crossBetween val="midCat"/>
        <c:majorUnit val="0.2"/>
        <c:minorUnit val="0.2"/>
      </c:valAx>
      <c:valAx>
        <c:axId val="388971615"/>
        <c:scaling>
          <c:orientation val="minMax"/>
          <c:max val="4"/>
          <c:min val="3"/>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388973255"/>
        <c:crossesAt val="2.4"/>
        <c:crossBetween val="midCat"/>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latin typeface="Century Gothic" panose="020B0502020202020204" pitchFamily="34" charset="0"/>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013503977319103"/>
          <c:y val="3.5894422385485195E-2"/>
          <c:w val="0.86656866725972581"/>
          <c:h val="0.84109394211866817"/>
        </c:manualLayout>
      </c:layout>
      <c:scatterChart>
        <c:scatterStyle val="lineMarker"/>
        <c:varyColors val="0"/>
        <c:ser>
          <c:idx val="0"/>
          <c:order val="0"/>
          <c:tx>
            <c:strRef>
              <c:f>Sheet1!$B$1</c:f>
              <c:strCache>
                <c:ptCount val="1"/>
                <c:pt idx="0">
                  <c:v>Ambition</c:v>
                </c:pt>
              </c:strCache>
            </c:strRef>
          </c:tx>
          <c:spPr>
            <a:ln w="19050" cap="rnd">
              <a:noFill/>
              <a:round/>
            </a:ln>
            <a:effectLst/>
          </c:spPr>
          <c:marker>
            <c:symbol val="circle"/>
            <c:size val="5"/>
            <c:spPr>
              <a:solidFill>
                <a:srgbClr val="002060"/>
              </a:solidFill>
              <a:ln w="25400">
                <a:solidFill>
                  <a:schemeClr val="accent1"/>
                </a:solidFill>
              </a:ln>
              <a:effectLst/>
            </c:spPr>
          </c:marker>
          <c:dLbls>
            <c:dLbl>
              <c:idx val="0"/>
              <c:layout>
                <c:manualLayout>
                  <c:x val="8.9342403628117906E-3"/>
                  <c:y val="-4.3065843621399175E-3"/>
                </c:manualLayout>
              </c:layout>
              <c:tx>
                <c:rich>
                  <a:bodyPr/>
                  <a:lstStyle/>
                  <a:p>
                    <a:fld id="{438C50A2-8C5E-4847-8371-557EEF346E20}"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layout>
                    <c:manualLayout>
                      <c:w val="0.15837879818594106"/>
                      <c:h val="6.5140740740740735E-2"/>
                    </c:manualLayout>
                  </c15:layout>
                  <c15:dlblFieldTable/>
                  <c15:showDataLabelsRange val="1"/>
                </c:ext>
                <c:ext xmlns:c16="http://schemas.microsoft.com/office/drawing/2014/chart" uri="{C3380CC4-5D6E-409C-BE32-E72D297353CC}">
                  <c16:uniqueId val="{00000000-1E1B-47CE-A33B-7C3B448A5F98}"/>
                </c:ext>
              </c:extLst>
            </c:dLbl>
            <c:dLbl>
              <c:idx val="1"/>
              <c:layout>
                <c:manualLayout>
                  <c:x val="-0.1565041950113378"/>
                  <c:y val="6.4922839506172843E-3"/>
                </c:manualLayout>
              </c:layout>
              <c:tx>
                <c:rich>
                  <a:bodyPr/>
                  <a:lstStyle/>
                  <a:p>
                    <a:fld id="{3D84DBBB-57E9-4689-BC1E-F7C5624280F5}"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layout>
                    <c:manualLayout>
                      <c:w val="0.13571111111111112"/>
                      <c:h val="8.2895679012345666E-2"/>
                    </c:manualLayout>
                  </c15:layout>
                  <c15:dlblFieldTable/>
                  <c15:showDataLabelsRange val="1"/>
                </c:ext>
                <c:ext xmlns:c16="http://schemas.microsoft.com/office/drawing/2014/chart" uri="{C3380CC4-5D6E-409C-BE32-E72D297353CC}">
                  <c16:uniqueId val="{00000001-1E1B-47CE-A33B-7C3B448A5F98}"/>
                </c:ext>
              </c:extLst>
            </c:dLbl>
            <c:dLbl>
              <c:idx val="2"/>
              <c:layout>
                <c:manualLayout>
                  <c:x val="-0.23658333333333334"/>
                  <c:y val="4.895843621399177E-2"/>
                </c:manualLayout>
              </c:layout>
              <c:tx>
                <c:rich>
                  <a:bodyPr/>
                  <a:lstStyle/>
                  <a:p>
                    <a:fld id="{813D0FC4-E9FB-4FE1-8336-38E775DEDC23}"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layout>
                    <c:manualLayout>
                      <c:w val="0.18296564625850339"/>
                      <c:h val="8.9888683127572019E-2"/>
                    </c:manualLayout>
                  </c15:layout>
                  <c15:dlblFieldTable/>
                  <c15:showDataLabelsRange val="1"/>
                </c:ext>
                <c:ext xmlns:c16="http://schemas.microsoft.com/office/drawing/2014/chart" uri="{C3380CC4-5D6E-409C-BE32-E72D297353CC}">
                  <c16:uniqueId val="{00000002-1E1B-47CE-A33B-7C3B448A5F98}"/>
                </c:ext>
              </c:extLst>
            </c:dLbl>
            <c:dLbl>
              <c:idx val="3"/>
              <c:layout>
                <c:manualLayout>
                  <c:x val="4.5200680272107791E-3"/>
                  <c:y val="0"/>
                </c:manualLayout>
              </c:layout>
              <c:tx>
                <c:rich>
                  <a:bodyPr/>
                  <a:lstStyle/>
                  <a:p>
                    <a:fld id="{AEC8E598-F0CC-4732-93C3-FD60DC2CAFB3}"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1E1B-47CE-A33B-7C3B448A5F98}"/>
                </c:ext>
              </c:extLst>
            </c:dLbl>
            <c:dLbl>
              <c:idx val="4"/>
              <c:layout>
                <c:manualLayout>
                  <c:x val="1.2320521541950008E-2"/>
                  <c:y val="3.323045267489712E-3"/>
                </c:manualLayout>
              </c:layout>
              <c:tx>
                <c:rich>
                  <a:bodyPr/>
                  <a:lstStyle/>
                  <a:p>
                    <a:fld id="{7E59DC57-4847-440E-9A2E-570BB0D1207B}"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1E1B-47CE-A33B-7C3B448A5F98}"/>
                </c:ext>
              </c:extLst>
            </c:dLbl>
            <c:dLbl>
              <c:idx val="5"/>
              <c:layout>
                <c:manualLayout>
                  <c:x val="1.4399092970521436E-2"/>
                  <c:y val="3.3971193415637764E-2"/>
                </c:manualLayout>
              </c:layout>
              <c:tx>
                <c:rich>
                  <a:bodyPr/>
                  <a:lstStyle/>
                  <a:p>
                    <a:fld id="{BB4C0C7B-5ED9-46B5-8F35-D886BD72BB49}"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1E1B-47CE-A33B-7C3B448A5F98}"/>
                </c:ext>
              </c:extLst>
            </c:dLbl>
            <c:dLbl>
              <c:idx val="6"/>
              <c:layout>
                <c:manualLayout>
                  <c:x val="-0.20414965986394557"/>
                  <c:y val="-3.3971193415637861E-2"/>
                </c:manualLayout>
              </c:layout>
              <c:tx>
                <c:rich>
                  <a:bodyPr/>
                  <a:lstStyle/>
                  <a:p>
                    <a:fld id="{8D977704-A652-45F8-8646-D282723B1944}"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1E1B-47CE-A33B-7C3B448A5F98}"/>
                </c:ext>
              </c:extLst>
            </c:dLbl>
            <c:dLbl>
              <c:idx val="7"/>
              <c:layout>
                <c:manualLayout>
                  <c:x val="-0.2039265873015873"/>
                  <c:y val="-2.2598559670781893E-2"/>
                </c:manualLayout>
              </c:layout>
              <c:tx>
                <c:rich>
                  <a:bodyPr/>
                  <a:lstStyle/>
                  <a:p>
                    <a:fld id="{F6BB798C-E51B-4B85-8CDC-1907B92051B2}"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layout>
                    <c:manualLayout>
                      <c:w val="0.18502120181405893"/>
                      <c:h val="8.4745061728395063E-2"/>
                    </c:manualLayout>
                  </c15:layout>
                  <c15:dlblFieldTable/>
                  <c15:showDataLabelsRange val="1"/>
                </c:ext>
                <c:ext xmlns:c16="http://schemas.microsoft.com/office/drawing/2014/chart" uri="{C3380CC4-5D6E-409C-BE32-E72D297353CC}">
                  <c16:uniqueId val="{00000007-1E1B-47CE-A33B-7C3B448A5F98}"/>
                </c:ext>
              </c:extLst>
            </c:dLbl>
            <c:dLbl>
              <c:idx val="8"/>
              <c:layout>
                <c:manualLayout>
                  <c:x val="-0.19294784580498867"/>
                  <c:y val="-2.3518518518518518E-2"/>
                </c:manualLayout>
              </c:layout>
              <c:tx>
                <c:rich>
                  <a:bodyPr/>
                  <a:lstStyle/>
                  <a:p>
                    <a:fld id="{E6B1D3E3-BA04-4A5E-B8C1-BA2052C37144}"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1E1B-47CE-A33B-7C3B448A5F98}"/>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trendline>
            <c:spPr>
              <a:ln w="28575" cap="rnd">
                <a:solidFill>
                  <a:schemeClr val="accent1"/>
                </a:solidFill>
                <a:prstDash val="sysDot"/>
              </a:ln>
              <a:effectLst/>
            </c:spPr>
            <c:trendlineType val="linear"/>
            <c:dispRSqr val="0"/>
            <c:dispEq val="0"/>
          </c:trendline>
          <c:xVal>
            <c:numRef>
              <c:f>Sheet1!$A$2:$A$10</c:f>
              <c:numCache>
                <c:formatCode>0.00</c:formatCode>
                <c:ptCount val="9"/>
                <c:pt idx="0" formatCode="General">
                  <c:v>3.22</c:v>
                </c:pt>
                <c:pt idx="1">
                  <c:v>2.95</c:v>
                </c:pt>
                <c:pt idx="2">
                  <c:v>3.23</c:v>
                </c:pt>
                <c:pt idx="3">
                  <c:v>3.22</c:v>
                </c:pt>
                <c:pt idx="4">
                  <c:v>3.4</c:v>
                </c:pt>
                <c:pt idx="5">
                  <c:v>3.03</c:v>
                </c:pt>
                <c:pt idx="6">
                  <c:v>3.35</c:v>
                </c:pt>
                <c:pt idx="7">
                  <c:v>3.32</c:v>
                </c:pt>
                <c:pt idx="8">
                  <c:v>3.2</c:v>
                </c:pt>
              </c:numCache>
            </c:numRef>
          </c:xVal>
          <c:yVal>
            <c:numRef>
              <c:f>Sheet1!$B$2:$B$10</c:f>
              <c:numCache>
                <c:formatCode>0.00</c:formatCode>
                <c:ptCount val="9"/>
                <c:pt idx="0">
                  <c:v>3.58</c:v>
                </c:pt>
                <c:pt idx="1">
                  <c:v>3.32</c:v>
                </c:pt>
                <c:pt idx="2">
                  <c:v>3.7</c:v>
                </c:pt>
                <c:pt idx="3">
                  <c:v>3.48</c:v>
                </c:pt>
                <c:pt idx="4">
                  <c:v>3.85</c:v>
                </c:pt>
                <c:pt idx="5">
                  <c:v>3.35</c:v>
                </c:pt>
                <c:pt idx="6">
                  <c:v>3.91</c:v>
                </c:pt>
                <c:pt idx="7">
                  <c:v>3.81</c:v>
                </c:pt>
                <c:pt idx="8">
                  <c:v>3.71</c:v>
                </c:pt>
              </c:numCache>
            </c:numRef>
          </c:yVal>
          <c:smooth val="0"/>
          <c:extLst>
            <c:ext xmlns:c15="http://schemas.microsoft.com/office/drawing/2012/chart" uri="{02D57815-91ED-43cb-92C2-25804820EDAC}">
              <c15:datalabelsRange>
                <c15:f>Sheet1!$C$2:$C$10</c15:f>
                <c15:dlblRangeCache>
                  <c:ptCount val="9"/>
                  <c:pt idx="0">
                    <c:v>Tap water quality</c:v>
                  </c:pt>
                  <c:pt idx="1">
                    <c:v>Lead pipes</c:v>
                  </c:pt>
                  <c:pt idx="2">
                    <c:v>Contamination of water from land</c:v>
                  </c:pt>
                  <c:pt idx="3">
                    <c:v>Being without water</c:v>
                  </c:pt>
                  <c:pt idx="4">
                    <c:v>Leaks from pipes</c:v>
                  </c:pt>
                  <c:pt idx="5">
                    <c:v>Helping customers save water</c:v>
                  </c:pt>
                  <c:pt idx="6">
                    <c:v>Sewer flooding of streets and gardens</c:v>
                  </c:pt>
                  <c:pt idx="7">
                    <c:v>Sewer flooding inside properties</c:v>
                  </c:pt>
                  <c:pt idx="8">
                    <c:v>River water quality</c:v>
                  </c:pt>
                </c15:dlblRangeCache>
              </c15:datalabelsRange>
            </c:ext>
            <c:ext xmlns:c16="http://schemas.microsoft.com/office/drawing/2014/chart" uri="{C3380CC4-5D6E-409C-BE32-E72D297353CC}">
              <c16:uniqueId val="{0000000A-1E1B-47CE-A33B-7C3B448A5F98}"/>
            </c:ext>
          </c:extLst>
        </c:ser>
        <c:dLbls>
          <c:showLegendKey val="0"/>
          <c:showVal val="0"/>
          <c:showCatName val="0"/>
          <c:showSerName val="0"/>
          <c:showPercent val="0"/>
          <c:showBubbleSize val="0"/>
        </c:dLbls>
        <c:axId val="388973255"/>
        <c:axId val="388971615"/>
      </c:scatterChart>
      <c:valAx>
        <c:axId val="388973255"/>
        <c:scaling>
          <c:orientation val="minMax"/>
          <c:max val="3.8"/>
          <c:min val="2.4"/>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388971615"/>
        <c:crosses val="autoZero"/>
        <c:crossBetween val="midCat"/>
        <c:majorUnit val="0.2"/>
        <c:minorUnit val="0.2"/>
      </c:valAx>
      <c:valAx>
        <c:axId val="388971615"/>
        <c:scaling>
          <c:orientation val="minMax"/>
          <c:max val="4"/>
          <c:min val="3"/>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388973255"/>
        <c:crossesAt val="2.4"/>
        <c:crossBetween val="midCat"/>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latin typeface="Century Gothic" panose="020B0502020202020204" pitchFamily="34" charset="0"/>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013503977319103"/>
          <c:y val="3.5894422385485195E-2"/>
          <c:w val="0.86656866725972581"/>
          <c:h val="0.84109394211866817"/>
        </c:manualLayout>
      </c:layout>
      <c:scatterChart>
        <c:scatterStyle val="lineMarker"/>
        <c:varyColors val="0"/>
        <c:ser>
          <c:idx val="0"/>
          <c:order val="0"/>
          <c:tx>
            <c:strRef>
              <c:f>Sheet1!$B$1</c:f>
              <c:strCache>
                <c:ptCount val="1"/>
                <c:pt idx="0">
                  <c:v>Ambition</c:v>
                </c:pt>
              </c:strCache>
            </c:strRef>
          </c:tx>
          <c:spPr>
            <a:ln w="19050" cap="rnd">
              <a:noFill/>
              <a:round/>
            </a:ln>
            <a:effectLst/>
          </c:spPr>
          <c:marker>
            <c:symbol val="circle"/>
            <c:size val="5"/>
            <c:spPr>
              <a:solidFill>
                <a:srgbClr val="002060"/>
              </a:solidFill>
              <a:ln w="25400">
                <a:solidFill>
                  <a:schemeClr val="accent1"/>
                </a:solidFill>
              </a:ln>
              <a:effectLst/>
            </c:spPr>
          </c:marker>
          <c:dLbls>
            <c:dLbl>
              <c:idx val="0"/>
              <c:layout>
                <c:manualLayout>
                  <c:x val="8.9342403628117906E-3"/>
                  <c:y val="-4.3065843621399175E-3"/>
                </c:manualLayout>
              </c:layout>
              <c:tx>
                <c:rich>
                  <a:bodyPr/>
                  <a:lstStyle/>
                  <a:p>
                    <a:fld id="{6FBDF000-B4A4-4994-B203-C1A65229B5B0}"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layout>
                    <c:manualLayout>
                      <c:w val="0.15837879818594106"/>
                      <c:h val="6.5140740740740735E-2"/>
                    </c:manualLayout>
                  </c15:layout>
                  <c15:dlblFieldTable/>
                  <c15:showDataLabelsRange val="1"/>
                </c:ext>
                <c:ext xmlns:c16="http://schemas.microsoft.com/office/drawing/2014/chart" uri="{C3380CC4-5D6E-409C-BE32-E72D297353CC}">
                  <c16:uniqueId val="{00000000-1E1B-47CE-A33B-7C3B448A5F98}"/>
                </c:ext>
              </c:extLst>
            </c:dLbl>
            <c:dLbl>
              <c:idx val="1"/>
              <c:layout>
                <c:manualLayout>
                  <c:x val="-0.1565041950113378"/>
                  <c:y val="6.4922839506172843E-3"/>
                </c:manualLayout>
              </c:layout>
              <c:tx>
                <c:rich>
                  <a:bodyPr/>
                  <a:lstStyle/>
                  <a:p>
                    <a:fld id="{90B9F3AD-3185-4020-93F0-184E74FF0217}"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layout>
                    <c:manualLayout>
                      <c:w val="0.13571111111111112"/>
                      <c:h val="8.2895679012345666E-2"/>
                    </c:manualLayout>
                  </c15:layout>
                  <c15:dlblFieldTable/>
                  <c15:showDataLabelsRange val="1"/>
                </c:ext>
                <c:ext xmlns:c16="http://schemas.microsoft.com/office/drawing/2014/chart" uri="{C3380CC4-5D6E-409C-BE32-E72D297353CC}">
                  <c16:uniqueId val="{00000001-1E1B-47CE-A33B-7C3B448A5F98}"/>
                </c:ext>
              </c:extLst>
            </c:dLbl>
            <c:dLbl>
              <c:idx val="2"/>
              <c:layout>
                <c:manualLayout>
                  <c:x val="-0.22218424036281179"/>
                  <c:y val="4.6345267489711933E-2"/>
                </c:manualLayout>
              </c:layout>
              <c:tx>
                <c:rich>
                  <a:bodyPr/>
                  <a:lstStyle/>
                  <a:p>
                    <a:fld id="{8A52C5CB-4525-4356-B479-7E90869A897E}"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layout>
                    <c:manualLayout>
                      <c:w val="0.18296564625850339"/>
                      <c:h val="8.9888683127572019E-2"/>
                    </c:manualLayout>
                  </c15:layout>
                  <c15:dlblFieldTable/>
                  <c15:showDataLabelsRange val="1"/>
                </c:ext>
                <c:ext xmlns:c16="http://schemas.microsoft.com/office/drawing/2014/chart" uri="{C3380CC4-5D6E-409C-BE32-E72D297353CC}">
                  <c16:uniqueId val="{00000002-1E1B-47CE-A33B-7C3B448A5F98}"/>
                </c:ext>
              </c:extLst>
            </c:dLbl>
            <c:dLbl>
              <c:idx val="3"/>
              <c:layout>
                <c:manualLayout>
                  <c:x val="4.5200680272107791E-3"/>
                  <c:y val="0"/>
                </c:manualLayout>
              </c:layout>
              <c:tx>
                <c:rich>
                  <a:bodyPr/>
                  <a:lstStyle/>
                  <a:p>
                    <a:fld id="{7920AD2A-24C5-43F0-8C60-80F6BD1EDC5C}"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1E1B-47CE-A33B-7C3B448A5F98}"/>
                </c:ext>
              </c:extLst>
            </c:dLbl>
            <c:dLbl>
              <c:idx val="4"/>
              <c:layout>
                <c:manualLayout>
                  <c:x val="1.2320521541950008E-2"/>
                  <c:y val="3.323045267489712E-3"/>
                </c:manualLayout>
              </c:layout>
              <c:tx>
                <c:rich>
                  <a:bodyPr/>
                  <a:lstStyle/>
                  <a:p>
                    <a:fld id="{B590C682-B98D-4E98-8FAC-09B4574CFB31}"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1E1B-47CE-A33B-7C3B448A5F98}"/>
                </c:ext>
              </c:extLst>
            </c:dLbl>
            <c:dLbl>
              <c:idx val="5"/>
              <c:layout>
                <c:manualLayout>
                  <c:x val="1.4399092970521436E-2"/>
                  <c:y val="3.3971193415637764E-2"/>
                </c:manualLayout>
              </c:layout>
              <c:tx>
                <c:rich>
                  <a:bodyPr/>
                  <a:lstStyle/>
                  <a:p>
                    <a:fld id="{6A03206A-6C59-499B-A993-88B20BD0809E}"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1E1B-47CE-A33B-7C3B448A5F98}"/>
                </c:ext>
              </c:extLst>
            </c:dLbl>
            <c:dLbl>
              <c:idx val="6"/>
              <c:layout>
                <c:manualLayout>
                  <c:x val="-0.20414965986394557"/>
                  <c:y val="-3.3971193415637861E-2"/>
                </c:manualLayout>
              </c:layout>
              <c:tx>
                <c:rich>
                  <a:bodyPr/>
                  <a:lstStyle/>
                  <a:p>
                    <a:fld id="{55869034-6A0F-4CF1-AC8D-12E4E93C2E85}"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1E1B-47CE-A33B-7C3B448A5F98}"/>
                </c:ext>
              </c:extLst>
            </c:dLbl>
            <c:dLbl>
              <c:idx val="7"/>
              <c:layout>
                <c:manualLayout>
                  <c:x val="-0.2039265873015873"/>
                  <c:y val="-2.2598559670781893E-2"/>
                </c:manualLayout>
              </c:layout>
              <c:tx>
                <c:rich>
                  <a:bodyPr/>
                  <a:lstStyle/>
                  <a:p>
                    <a:fld id="{C0EFA872-2CFD-4C66-9A86-00B840102449}"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layout>
                    <c:manualLayout>
                      <c:w val="0.18502120181405893"/>
                      <c:h val="8.4745061728395063E-2"/>
                    </c:manualLayout>
                  </c15:layout>
                  <c15:dlblFieldTable/>
                  <c15:showDataLabelsRange val="1"/>
                </c:ext>
                <c:ext xmlns:c16="http://schemas.microsoft.com/office/drawing/2014/chart" uri="{C3380CC4-5D6E-409C-BE32-E72D297353CC}">
                  <c16:uniqueId val="{00000007-1E1B-47CE-A33B-7C3B448A5F98}"/>
                </c:ext>
              </c:extLst>
            </c:dLbl>
            <c:dLbl>
              <c:idx val="8"/>
              <c:layout>
                <c:manualLayout>
                  <c:x val="-0.19294784580498867"/>
                  <c:y val="-2.3518518518518518E-2"/>
                </c:manualLayout>
              </c:layout>
              <c:tx>
                <c:rich>
                  <a:bodyPr/>
                  <a:lstStyle/>
                  <a:p>
                    <a:fld id="{F4E38D8C-FB8A-468C-949F-4C61A022CE45}"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1E1B-47CE-A33B-7C3B448A5F98}"/>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trendline>
            <c:spPr>
              <a:ln w="28575" cap="rnd">
                <a:solidFill>
                  <a:schemeClr val="accent1"/>
                </a:solidFill>
                <a:prstDash val="sysDot"/>
              </a:ln>
              <a:effectLst/>
            </c:spPr>
            <c:trendlineType val="linear"/>
            <c:dispRSqr val="0"/>
            <c:dispEq val="0"/>
          </c:trendline>
          <c:xVal>
            <c:numRef>
              <c:f>Sheet1!$A$2:$A$10</c:f>
              <c:numCache>
                <c:formatCode>0.00</c:formatCode>
                <c:ptCount val="9"/>
                <c:pt idx="0" formatCode="General">
                  <c:v>3.21</c:v>
                </c:pt>
                <c:pt idx="1">
                  <c:v>2.94</c:v>
                </c:pt>
                <c:pt idx="2">
                  <c:v>3.24</c:v>
                </c:pt>
                <c:pt idx="3">
                  <c:v>3.26</c:v>
                </c:pt>
                <c:pt idx="4">
                  <c:v>3.38</c:v>
                </c:pt>
                <c:pt idx="5">
                  <c:v>2.96</c:v>
                </c:pt>
                <c:pt idx="6">
                  <c:v>3.28</c:v>
                </c:pt>
                <c:pt idx="7">
                  <c:v>3.29</c:v>
                </c:pt>
                <c:pt idx="8">
                  <c:v>3.22</c:v>
                </c:pt>
              </c:numCache>
            </c:numRef>
          </c:xVal>
          <c:yVal>
            <c:numRef>
              <c:f>Sheet1!$B$2:$B$10</c:f>
              <c:numCache>
                <c:formatCode>0.00</c:formatCode>
                <c:ptCount val="9"/>
                <c:pt idx="0">
                  <c:v>3.53</c:v>
                </c:pt>
                <c:pt idx="1">
                  <c:v>3.27</c:v>
                </c:pt>
                <c:pt idx="2">
                  <c:v>3.67</c:v>
                </c:pt>
                <c:pt idx="3">
                  <c:v>3.45</c:v>
                </c:pt>
                <c:pt idx="4">
                  <c:v>3.91</c:v>
                </c:pt>
                <c:pt idx="5">
                  <c:v>3.27</c:v>
                </c:pt>
                <c:pt idx="6">
                  <c:v>3.88</c:v>
                </c:pt>
                <c:pt idx="7">
                  <c:v>3.77</c:v>
                </c:pt>
                <c:pt idx="8">
                  <c:v>3.69</c:v>
                </c:pt>
              </c:numCache>
            </c:numRef>
          </c:yVal>
          <c:smooth val="0"/>
          <c:extLst>
            <c:ext xmlns:c15="http://schemas.microsoft.com/office/drawing/2012/chart" uri="{02D57815-91ED-43cb-92C2-25804820EDAC}">
              <c15:datalabelsRange>
                <c15:f>Sheet1!$C$2:$C$10</c15:f>
                <c15:dlblRangeCache>
                  <c:ptCount val="9"/>
                  <c:pt idx="0">
                    <c:v>Tap water quality</c:v>
                  </c:pt>
                  <c:pt idx="1">
                    <c:v>Lead pipes</c:v>
                  </c:pt>
                  <c:pt idx="2">
                    <c:v>Contamination of water from land</c:v>
                  </c:pt>
                  <c:pt idx="3">
                    <c:v>Being without water</c:v>
                  </c:pt>
                  <c:pt idx="4">
                    <c:v>Leaks from pipes</c:v>
                  </c:pt>
                  <c:pt idx="5">
                    <c:v>Helping customers save water</c:v>
                  </c:pt>
                  <c:pt idx="6">
                    <c:v>Sewer flooding of streets and gardens</c:v>
                  </c:pt>
                  <c:pt idx="7">
                    <c:v>Sewer flooding inside properties</c:v>
                  </c:pt>
                  <c:pt idx="8">
                    <c:v>River water quality</c:v>
                  </c:pt>
                </c15:dlblRangeCache>
              </c15:datalabelsRange>
            </c:ext>
            <c:ext xmlns:c16="http://schemas.microsoft.com/office/drawing/2014/chart" uri="{C3380CC4-5D6E-409C-BE32-E72D297353CC}">
              <c16:uniqueId val="{0000000A-1E1B-47CE-A33B-7C3B448A5F98}"/>
            </c:ext>
          </c:extLst>
        </c:ser>
        <c:dLbls>
          <c:showLegendKey val="0"/>
          <c:showVal val="0"/>
          <c:showCatName val="0"/>
          <c:showSerName val="0"/>
          <c:showPercent val="0"/>
          <c:showBubbleSize val="0"/>
        </c:dLbls>
        <c:axId val="388973255"/>
        <c:axId val="388971615"/>
      </c:scatterChart>
      <c:valAx>
        <c:axId val="388973255"/>
        <c:scaling>
          <c:orientation val="minMax"/>
          <c:max val="3.8"/>
          <c:min val="2.4"/>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388971615"/>
        <c:crosses val="autoZero"/>
        <c:crossBetween val="midCat"/>
        <c:majorUnit val="0.2"/>
        <c:minorUnit val="0.2"/>
      </c:valAx>
      <c:valAx>
        <c:axId val="388971615"/>
        <c:scaling>
          <c:orientation val="minMax"/>
          <c:max val="4"/>
          <c:min val="3"/>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388973255"/>
        <c:crossesAt val="2.4"/>
        <c:crossBetween val="midCat"/>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latin typeface="Century Gothic" panose="020B050202020202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Investment should wait until the economy gets back to normal and prices stabilise</c:v>
                </c:pt>
              </c:strCache>
            </c:strRef>
          </c:tx>
          <c:dPt>
            <c:idx val="0"/>
            <c:bubble3D val="0"/>
            <c:spPr>
              <a:solidFill>
                <a:srgbClr val="448424"/>
              </a:solidFill>
              <a:ln w="19050">
                <a:solidFill>
                  <a:schemeClr val="lt1"/>
                </a:solidFill>
              </a:ln>
              <a:effectLst/>
            </c:spPr>
            <c:extLst>
              <c:ext xmlns:c16="http://schemas.microsoft.com/office/drawing/2014/chart" uri="{C3380CC4-5D6E-409C-BE32-E72D297353CC}">
                <c16:uniqueId val="{00000001-2221-41DD-B8DF-49D03907002B}"/>
              </c:ext>
            </c:extLst>
          </c:dPt>
          <c:dPt>
            <c:idx val="1"/>
            <c:bubble3D val="0"/>
            <c:spPr>
              <a:solidFill>
                <a:srgbClr val="7F7F7F"/>
              </a:solidFill>
              <a:ln w="19050">
                <a:solidFill>
                  <a:schemeClr val="lt1"/>
                </a:solidFill>
              </a:ln>
              <a:effectLst/>
            </c:spPr>
            <c:extLst>
              <c:ext xmlns:c16="http://schemas.microsoft.com/office/drawing/2014/chart" uri="{C3380CC4-5D6E-409C-BE32-E72D297353CC}">
                <c16:uniqueId val="{00000003-2221-41DD-B8DF-49D03907002B}"/>
              </c:ext>
            </c:extLst>
          </c:dPt>
          <c:dPt>
            <c:idx val="2"/>
            <c:bubble3D val="0"/>
            <c:spPr>
              <a:solidFill>
                <a:srgbClr val="FC6E42"/>
              </a:solidFill>
              <a:ln w="19050">
                <a:solidFill>
                  <a:schemeClr val="lt1"/>
                </a:solidFill>
              </a:ln>
              <a:effectLst/>
            </c:spPr>
            <c:extLst>
              <c:ext xmlns:c16="http://schemas.microsoft.com/office/drawing/2014/chart" uri="{C3380CC4-5D6E-409C-BE32-E72D297353CC}">
                <c16:uniqueId val="{00000005-2221-41DD-B8DF-49D03907002B}"/>
              </c:ext>
            </c:extLst>
          </c:dPt>
          <c:dPt>
            <c:idx val="3"/>
            <c:bubble3D val="0"/>
            <c:spPr>
              <a:solidFill>
                <a:srgbClr val="7F7F7F">
                  <a:lumMod val="40000"/>
                  <a:lumOff val="60000"/>
                </a:srgbClr>
              </a:solidFill>
              <a:ln w="19050">
                <a:solidFill>
                  <a:schemeClr val="lt1"/>
                </a:solidFill>
              </a:ln>
              <a:effectLst/>
            </c:spPr>
            <c:extLst>
              <c:ext xmlns:c16="http://schemas.microsoft.com/office/drawing/2014/chart" uri="{C3380CC4-5D6E-409C-BE32-E72D297353CC}">
                <c16:uniqueId val="{00000007-2221-41DD-B8DF-49D03907002B}"/>
              </c:ext>
            </c:extLst>
          </c:dPt>
          <c:dPt>
            <c:idx val="4"/>
            <c:bubble3D val="0"/>
            <c:spPr>
              <a:solidFill>
                <a:srgbClr val="FC6E42"/>
              </a:solidFill>
              <a:ln w="19050">
                <a:solidFill>
                  <a:schemeClr val="lt1"/>
                </a:solidFill>
              </a:ln>
              <a:effectLst/>
            </c:spPr>
            <c:extLst>
              <c:ext xmlns:c16="http://schemas.microsoft.com/office/drawing/2014/chart" uri="{C3380CC4-5D6E-409C-BE32-E72D297353CC}">
                <c16:uniqueId val="{00000009-2221-41DD-B8DF-49D03907002B}"/>
              </c:ext>
            </c:extLst>
          </c:dPt>
          <c:dPt>
            <c:idx val="5"/>
            <c:bubble3D val="0"/>
            <c:spPr>
              <a:solidFill>
                <a:srgbClr val="000000"/>
              </a:solidFill>
              <a:ln w="19050">
                <a:solidFill>
                  <a:schemeClr val="lt1"/>
                </a:solidFill>
              </a:ln>
              <a:effectLst/>
            </c:spPr>
            <c:extLst>
              <c:ext xmlns:c16="http://schemas.microsoft.com/office/drawing/2014/chart" uri="{C3380CC4-5D6E-409C-BE32-E72D297353CC}">
                <c16:uniqueId val="{0000000B-2221-41DD-B8DF-49D03907002B}"/>
              </c:ext>
            </c:extLst>
          </c:dPt>
          <c:dLbls>
            <c:dLbl>
              <c:idx val="3"/>
              <c:delete val="1"/>
              <c:extLst>
                <c:ext xmlns:c15="http://schemas.microsoft.com/office/drawing/2012/chart" uri="{CE6537A1-D6FC-4f65-9D91-7224C49458BB}"/>
                <c:ext xmlns:c16="http://schemas.microsoft.com/office/drawing/2014/chart" uri="{C3380CC4-5D6E-409C-BE32-E72D297353CC}">
                  <c16:uniqueId val="{00000007-2221-41DD-B8DF-49D03907002B}"/>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Agree</c:v>
                </c:pt>
                <c:pt idx="1">
                  <c:v>Neither agree nor disagree</c:v>
                </c:pt>
                <c:pt idx="2">
                  <c:v>Disagree</c:v>
                </c:pt>
                <c:pt idx="3">
                  <c:v>Don't know</c:v>
                </c:pt>
              </c:strCache>
            </c:strRef>
          </c:cat>
          <c:val>
            <c:numRef>
              <c:f>Sheet1!$B$2:$B$5</c:f>
              <c:numCache>
                <c:formatCode>0%</c:formatCode>
                <c:ptCount val="4"/>
                <c:pt idx="0">
                  <c:v>0.5</c:v>
                </c:pt>
                <c:pt idx="1">
                  <c:v>0.21</c:v>
                </c:pt>
                <c:pt idx="2">
                  <c:v>0.26</c:v>
                </c:pt>
                <c:pt idx="3">
                  <c:v>0.02</c:v>
                </c:pt>
              </c:numCache>
            </c:numRef>
          </c:val>
          <c:extLst>
            <c:ext xmlns:c16="http://schemas.microsoft.com/office/drawing/2014/chart" uri="{C3380CC4-5D6E-409C-BE32-E72D297353CC}">
              <c16:uniqueId val="{0000000C-2221-41DD-B8DF-49D03907002B}"/>
            </c:ext>
          </c:extLst>
        </c:ser>
        <c:dLbls>
          <c:showLegendKey val="0"/>
          <c:showVal val="0"/>
          <c:showCatName val="0"/>
          <c:showSerName val="0"/>
          <c:showPercent val="0"/>
          <c:showBubbleSize val="0"/>
          <c:showLeaderLines val="1"/>
        </c:dLbls>
        <c:firstSliceAng val="0"/>
        <c:holeSize val="6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013503977319103"/>
          <c:y val="3.5894422385485195E-2"/>
          <c:w val="0.86656866725972581"/>
          <c:h val="0.84109394211866817"/>
        </c:manualLayout>
      </c:layout>
      <c:scatterChart>
        <c:scatterStyle val="lineMarker"/>
        <c:varyColors val="0"/>
        <c:ser>
          <c:idx val="0"/>
          <c:order val="0"/>
          <c:tx>
            <c:strRef>
              <c:f>Sheet1!$B$1</c:f>
              <c:strCache>
                <c:ptCount val="1"/>
                <c:pt idx="0">
                  <c:v>Ambition</c:v>
                </c:pt>
              </c:strCache>
            </c:strRef>
          </c:tx>
          <c:spPr>
            <a:ln w="19050" cap="rnd">
              <a:noFill/>
              <a:round/>
            </a:ln>
            <a:effectLst/>
          </c:spPr>
          <c:marker>
            <c:symbol val="circle"/>
            <c:size val="5"/>
            <c:spPr>
              <a:solidFill>
                <a:srgbClr val="002060"/>
              </a:solidFill>
              <a:ln w="25400">
                <a:solidFill>
                  <a:schemeClr val="accent1"/>
                </a:solidFill>
              </a:ln>
              <a:effectLst/>
            </c:spPr>
          </c:marker>
          <c:dLbls>
            <c:dLbl>
              <c:idx val="0"/>
              <c:layout>
                <c:manualLayout>
                  <c:x val="-0.22433106575963724"/>
                  <c:y val="-1.998559670781893E-2"/>
                </c:manualLayout>
              </c:layout>
              <c:tx>
                <c:rich>
                  <a:bodyPr/>
                  <a:lstStyle/>
                  <a:p>
                    <a:fld id="{D1BF1DCE-A060-4A3C-8B65-5017ACA06D45}"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layout>
                    <c:manualLayout>
                      <c:w val="0.15837879818594106"/>
                      <c:h val="6.5140740740740735E-2"/>
                    </c:manualLayout>
                  </c15:layout>
                  <c15:dlblFieldTable/>
                  <c15:showDataLabelsRange val="1"/>
                </c:ext>
                <c:ext xmlns:c16="http://schemas.microsoft.com/office/drawing/2014/chart" uri="{C3380CC4-5D6E-409C-BE32-E72D297353CC}">
                  <c16:uniqueId val="{00000000-1E1B-47CE-A33B-7C3B448A5F98}"/>
                </c:ext>
              </c:extLst>
            </c:dLbl>
            <c:dLbl>
              <c:idx val="1"/>
              <c:layout>
                <c:manualLayout>
                  <c:x val="-0.1565041950113378"/>
                  <c:y val="6.4922839506172843E-3"/>
                </c:manualLayout>
              </c:layout>
              <c:tx>
                <c:rich>
                  <a:bodyPr/>
                  <a:lstStyle/>
                  <a:p>
                    <a:fld id="{B8A0B058-EE60-47AD-8B95-AC686F1003F8}"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layout>
                    <c:manualLayout>
                      <c:w val="0.13571111111111112"/>
                      <c:h val="8.2895679012345666E-2"/>
                    </c:manualLayout>
                  </c15:layout>
                  <c15:dlblFieldTable/>
                  <c15:showDataLabelsRange val="1"/>
                </c:ext>
                <c:ext xmlns:c16="http://schemas.microsoft.com/office/drawing/2014/chart" uri="{C3380CC4-5D6E-409C-BE32-E72D297353CC}">
                  <c16:uniqueId val="{00000001-1E1B-47CE-A33B-7C3B448A5F98}"/>
                </c:ext>
              </c:extLst>
            </c:dLbl>
            <c:dLbl>
              <c:idx val="2"/>
              <c:layout>
                <c:manualLayout>
                  <c:x val="-0.20202551020408169"/>
                  <c:y val="-8.5312757201646099E-3"/>
                </c:manualLayout>
              </c:layout>
              <c:tx>
                <c:rich>
                  <a:bodyPr/>
                  <a:lstStyle/>
                  <a:p>
                    <a:fld id="{54EC34CF-2AAA-47BC-B44D-72A8879DB181}"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layout>
                    <c:manualLayout>
                      <c:w val="0.18296564625850339"/>
                      <c:h val="8.9888683127572019E-2"/>
                    </c:manualLayout>
                  </c15:layout>
                  <c15:dlblFieldTable/>
                  <c15:showDataLabelsRange val="1"/>
                </c:ext>
                <c:ext xmlns:c16="http://schemas.microsoft.com/office/drawing/2014/chart" uri="{C3380CC4-5D6E-409C-BE32-E72D297353CC}">
                  <c16:uniqueId val="{00000002-1E1B-47CE-A33B-7C3B448A5F98}"/>
                </c:ext>
              </c:extLst>
            </c:dLbl>
            <c:dLbl>
              <c:idx val="3"/>
              <c:layout>
                <c:manualLayout>
                  <c:x val="3.0801587301587303E-3"/>
                  <c:y val="4.44238683127572E-2"/>
                </c:manualLayout>
              </c:layout>
              <c:tx>
                <c:rich>
                  <a:bodyPr/>
                  <a:lstStyle/>
                  <a:p>
                    <a:fld id="{33188147-75B5-4458-8F90-7C26BBF1B7C1}"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1E1B-47CE-A33B-7C3B448A5F98}"/>
                </c:ext>
              </c:extLst>
            </c:dLbl>
            <c:dLbl>
              <c:idx val="4"/>
              <c:layout>
                <c:manualLayout>
                  <c:x val="1.0160657596371777E-2"/>
                  <c:y val="2.6841563786008181E-2"/>
                </c:manualLayout>
              </c:layout>
              <c:tx>
                <c:rich>
                  <a:bodyPr/>
                  <a:lstStyle/>
                  <a:p>
                    <a:fld id="{D0105367-FA96-4804-8F4F-32529276BBC4}"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layout>
                    <c:manualLayout>
                      <c:w val="0.10019603174603174"/>
                      <c:h val="9.8555761316872437E-2"/>
                    </c:manualLayout>
                  </c15:layout>
                  <c15:dlblFieldTable/>
                  <c15:showDataLabelsRange val="1"/>
                </c:ext>
                <c:ext xmlns:c16="http://schemas.microsoft.com/office/drawing/2014/chart" uri="{C3380CC4-5D6E-409C-BE32-E72D297353CC}">
                  <c16:uniqueId val="{00000004-1E1B-47CE-A33B-7C3B448A5F98}"/>
                </c:ext>
              </c:extLst>
            </c:dLbl>
            <c:dLbl>
              <c:idx val="5"/>
              <c:layout>
                <c:manualLayout>
                  <c:x val="8.6394557823129253E-3"/>
                  <c:y val="3.6584362139917601E-2"/>
                </c:manualLayout>
              </c:layout>
              <c:tx>
                <c:rich>
                  <a:bodyPr/>
                  <a:lstStyle/>
                  <a:p>
                    <a:fld id="{6200A8CE-31A9-418F-8162-984F5F6E0671}"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1E1B-47CE-A33B-7C3B448A5F98}"/>
                </c:ext>
              </c:extLst>
            </c:dLbl>
            <c:dLbl>
              <c:idx val="6"/>
              <c:layout>
                <c:manualLayout>
                  <c:x val="-0.10047619047619048"/>
                  <c:y val="-7.8395061728395068E-2"/>
                </c:manualLayout>
              </c:layout>
              <c:tx>
                <c:rich>
                  <a:bodyPr/>
                  <a:lstStyle/>
                  <a:p>
                    <a:fld id="{37360079-0859-4A44-9B26-CDD172C7FB2F}"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1E1B-47CE-A33B-7C3B448A5F98}"/>
                </c:ext>
              </c:extLst>
            </c:dLbl>
            <c:dLbl>
              <c:idx val="7"/>
              <c:layout>
                <c:manualLayout>
                  <c:x val="1.0619897959183567E-2"/>
                  <c:y val="-4.0890740740740741E-2"/>
                </c:manualLayout>
              </c:layout>
              <c:tx>
                <c:rich>
                  <a:bodyPr/>
                  <a:lstStyle/>
                  <a:p>
                    <a:fld id="{142553DA-8630-491F-8942-D4F4786A8B1C}"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layout>
                    <c:manualLayout>
                      <c:w val="0.18502120181405893"/>
                      <c:h val="8.4745061728395063E-2"/>
                    </c:manualLayout>
                  </c15:layout>
                  <c15:dlblFieldTable/>
                  <c15:showDataLabelsRange val="1"/>
                </c:ext>
                <c:ext xmlns:c16="http://schemas.microsoft.com/office/drawing/2014/chart" uri="{C3380CC4-5D6E-409C-BE32-E72D297353CC}">
                  <c16:uniqueId val="{00000007-1E1B-47CE-A33B-7C3B448A5F98}"/>
                </c:ext>
              </c:extLst>
            </c:dLbl>
            <c:dLbl>
              <c:idx val="8"/>
              <c:layout>
                <c:manualLayout>
                  <c:x val="-0.21886621315192745"/>
                  <c:y val="2.8744855967078143E-2"/>
                </c:manualLayout>
              </c:layout>
              <c:tx>
                <c:rich>
                  <a:bodyPr/>
                  <a:lstStyle/>
                  <a:p>
                    <a:fld id="{96D83726-2BFF-48D4-B0CF-7D32368CCCD4}"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1E1B-47CE-A33B-7C3B448A5F98}"/>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trendline>
            <c:spPr>
              <a:ln w="28575" cap="rnd">
                <a:solidFill>
                  <a:schemeClr val="accent1"/>
                </a:solidFill>
                <a:prstDash val="sysDot"/>
              </a:ln>
              <a:effectLst/>
            </c:spPr>
            <c:trendlineType val="linear"/>
            <c:dispRSqr val="0"/>
            <c:dispEq val="0"/>
          </c:trendline>
          <c:xVal>
            <c:numRef>
              <c:f>Sheet1!$A$2:$A$10</c:f>
              <c:numCache>
                <c:formatCode>0.00</c:formatCode>
                <c:ptCount val="9"/>
                <c:pt idx="0">
                  <c:v>3.15</c:v>
                </c:pt>
                <c:pt idx="1">
                  <c:v>3.02</c:v>
                </c:pt>
                <c:pt idx="2">
                  <c:v>3.16</c:v>
                </c:pt>
                <c:pt idx="3">
                  <c:v>3.27</c:v>
                </c:pt>
                <c:pt idx="4">
                  <c:v>3.23</c:v>
                </c:pt>
                <c:pt idx="5">
                  <c:v>3.03</c:v>
                </c:pt>
                <c:pt idx="6">
                  <c:v>3.23</c:v>
                </c:pt>
                <c:pt idx="7">
                  <c:v>3.44</c:v>
                </c:pt>
                <c:pt idx="8">
                  <c:v>3.1</c:v>
                </c:pt>
              </c:numCache>
            </c:numRef>
          </c:xVal>
          <c:yVal>
            <c:numRef>
              <c:f>Sheet1!$B$2:$B$10</c:f>
              <c:numCache>
                <c:formatCode>0.00</c:formatCode>
                <c:ptCount val="9"/>
                <c:pt idx="0">
                  <c:v>3.55</c:v>
                </c:pt>
                <c:pt idx="1">
                  <c:v>3.36</c:v>
                </c:pt>
                <c:pt idx="2">
                  <c:v>3.64</c:v>
                </c:pt>
                <c:pt idx="3">
                  <c:v>3.49</c:v>
                </c:pt>
                <c:pt idx="4">
                  <c:v>3.59</c:v>
                </c:pt>
                <c:pt idx="5">
                  <c:v>3.3</c:v>
                </c:pt>
                <c:pt idx="6">
                  <c:v>3.67</c:v>
                </c:pt>
                <c:pt idx="7">
                  <c:v>3.62</c:v>
                </c:pt>
                <c:pt idx="8">
                  <c:v>3.54</c:v>
                </c:pt>
              </c:numCache>
            </c:numRef>
          </c:yVal>
          <c:smooth val="0"/>
          <c:extLst>
            <c:ext xmlns:c15="http://schemas.microsoft.com/office/drawing/2012/chart" uri="{02D57815-91ED-43cb-92C2-25804820EDAC}">
              <c15:datalabelsRange>
                <c15:f>Sheet1!$C$2:$C$10</c15:f>
                <c15:dlblRangeCache>
                  <c:ptCount val="9"/>
                  <c:pt idx="0">
                    <c:v>Tap water quality</c:v>
                  </c:pt>
                  <c:pt idx="1">
                    <c:v>Lead pipes</c:v>
                  </c:pt>
                  <c:pt idx="2">
                    <c:v>Contamination of water from land</c:v>
                  </c:pt>
                  <c:pt idx="3">
                    <c:v>Being without water</c:v>
                  </c:pt>
                  <c:pt idx="4">
                    <c:v>Leaks from pipes</c:v>
                  </c:pt>
                  <c:pt idx="5">
                    <c:v>Helping customers save water</c:v>
                  </c:pt>
                  <c:pt idx="6">
                    <c:v>Sewer flooding of streets and gardens</c:v>
                  </c:pt>
                  <c:pt idx="7">
                    <c:v>Sewer flooding inside properties</c:v>
                  </c:pt>
                  <c:pt idx="8">
                    <c:v>River water quality</c:v>
                  </c:pt>
                </c15:dlblRangeCache>
              </c15:datalabelsRange>
            </c:ext>
            <c:ext xmlns:c16="http://schemas.microsoft.com/office/drawing/2014/chart" uri="{C3380CC4-5D6E-409C-BE32-E72D297353CC}">
              <c16:uniqueId val="{0000000A-1E1B-47CE-A33B-7C3B448A5F98}"/>
            </c:ext>
          </c:extLst>
        </c:ser>
        <c:dLbls>
          <c:showLegendKey val="0"/>
          <c:showVal val="0"/>
          <c:showCatName val="0"/>
          <c:showSerName val="0"/>
          <c:showPercent val="0"/>
          <c:showBubbleSize val="0"/>
        </c:dLbls>
        <c:axId val="388973255"/>
        <c:axId val="388971615"/>
      </c:scatterChart>
      <c:valAx>
        <c:axId val="388973255"/>
        <c:scaling>
          <c:orientation val="minMax"/>
          <c:max val="3.8"/>
          <c:min val="2.4"/>
        </c:scaling>
        <c:delete val="0"/>
        <c:axPos val="b"/>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388971615"/>
        <c:crosses val="autoZero"/>
        <c:crossBetween val="midCat"/>
        <c:majorUnit val="0.2"/>
        <c:minorUnit val="0.2"/>
      </c:valAx>
      <c:valAx>
        <c:axId val="388971615"/>
        <c:scaling>
          <c:orientation val="minMax"/>
          <c:max val="4"/>
          <c:min val="3"/>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388973255"/>
        <c:crossesAt val="2.4"/>
        <c:crossBetween val="midCat"/>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latin typeface="Century Gothic" panose="020B0502020202020204" pitchFamily="34" charset="0"/>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013503977319103"/>
          <c:y val="1.8684156378600825E-2"/>
          <c:w val="0.86656866725972581"/>
          <c:h val="0.87506522633744854"/>
        </c:manualLayout>
      </c:layout>
      <c:scatterChart>
        <c:scatterStyle val="lineMarker"/>
        <c:varyColors val="0"/>
        <c:ser>
          <c:idx val="0"/>
          <c:order val="0"/>
          <c:tx>
            <c:strRef>
              <c:f>Sheet1!$B$1</c:f>
              <c:strCache>
                <c:ptCount val="1"/>
                <c:pt idx="0">
                  <c:v>Ambition</c:v>
                </c:pt>
              </c:strCache>
            </c:strRef>
          </c:tx>
          <c:spPr>
            <a:ln w="19050" cap="rnd">
              <a:noFill/>
              <a:round/>
            </a:ln>
            <a:effectLst/>
          </c:spPr>
          <c:marker>
            <c:symbol val="circle"/>
            <c:size val="5"/>
            <c:spPr>
              <a:solidFill>
                <a:srgbClr val="002060"/>
              </a:solidFill>
              <a:ln w="25400">
                <a:solidFill>
                  <a:schemeClr val="accent1"/>
                </a:solidFill>
              </a:ln>
              <a:effectLst/>
            </c:spPr>
          </c:marker>
          <c:dLbls>
            <c:dLbl>
              <c:idx val="0"/>
              <c:layout>
                <c:manualLayout>
                  <c:x val="8.9342403628117906E-3"/>
                  <c:y val="9.197530864197052E-4"/>
                </c:manualLayout>
              </c:layout>
              <c:tx>
                <c:rich>
                  <a:bodyPr/>
                  <a:lstStyle/>
                  <a:p>
                    <a:fld id="{4C5C1DA2-1D9C-4F0E-8814-9342580899D8}"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layout>
                    <c:manualLayout>
                      <c:w val="0.15837879818594106"/>
                      <c:h val="6.5140740740740735E-2"/>
                    </c:manualLayout>
                  </c15:layout>
                  <c15:dlblFieldTable/>
                  <c15:showDataLabelsRange val="1"/>
                </c:ext>
                <c:ext xmlns:c16="http://schemas.microsoft.com/office/drawing/2014/chart" uri="{C3380CC4-5D6E-409C-BE32-E72D297353CC}">
                  <c16:uniqueId val="{00000000-1E1B-47CE-A33B-7C3B448A5F98}"/>
                </c:ext>
              </c:extLst>
            </c:dLbl>
            <c:dLbl>
              <c:idx val="1"/>
              <c:layout>
                <c:manualLayout>
                  <c:x val="-0.1565041950113378"/>
                  <c:y val="6.4922839506172843E-3"/>
                </c:manualLayout>
              </c:layout>
              <c:tx>
                <c:rich>
                  <a:bodyPr/>
                  <a:lstStyle/>
                  <a:p>
                    <a:fld id="{707D7537-705A-4CE5-AD4C-5F47A716DE83}"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layout>
                    <c:manualLayout>
                      <c:w val="0.13571111111111112"/>
                      <c:h val="8.2895679012345666E-2"/>
                    </c:manualLayout>
                  </c15:layout>
                  <c15:dlblFieldTable/>
                  <c15:showDataLabelsRange val="1"/>
                </c:ext>
                <c:ext xmlns:c16="http://schemas.microsoft.com/office/drawing/2014/chart" uri="{C3380CC4-5D6E-409C-BE32-E72D297353CC}">
                  <c16:uniqueId val="{00000001-1E1B-47CE-A33B-7C3B448A5F98}"/>
                </c:ext>
              </c:extLst>
            </c:dLbl>
            <c:dLbl>
              <c:idx val="2"/>
              <c:layout>
                <c:manualLayout>
                  <c:x val="-0.20778514739229026"/>
                  <c:y val="2.8053086419753088E-2"/>
                </c:manualLayout>
              </c:layout>
              <c:tx>
                <c:rich>
                  <a:bodyPr/>
                  <a:lstStyle/>
                  <a:p>
                    <a:fld id="{6B5B894B-C3C4-470F-BBD0-6D7FD90418AE}"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layout>
                    <c:manualLayout>
                      <c:w val="0.18296564625850339"/>
                      <c:h val="8.9888683127572019E-2"/>
                    </c:manualLayout>
                  </c15:layout>
                  <c15:dlblFieldTable/>
                  <c15:showDataLabelsRange val="1"/>
                </c:ext>
                <c:ext xmlns:c16="http://schemas.microsoft.com/office/drawing/2014/chart" uri="{C3380CC4-5D6E-409C-BE32-E72D297353CC}">
                  <c16:uniqueId val="{00000002-1E1B-47CE-A33B-7C3B448A5F98}"/>
                </c:ext>
              </c:extLst>
            </c:dLbl>
            <c:dLbl>
              <c:idx val="3"/>
              <c:layout>
                <c:manualLayout>
                  <c:x val="4.5200680272107791E-3"/>
                  <c:y val="0"/>
                </c:manualLayout>
              </c:layout>
              <c:tx>
                <c:rich>
                  <a:bodyPr/>
                  <a:lstStyle/>
                  <a:p>
                    <a:fld id="{14759C02-565C-4E1F-92B6-89D53976DB0F}"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1E1B-47CE-A33B-7C3B448A5F98}"/>
                </c:ext>
              </c:extLst>
            </c:dLbl>
            <c:dLbl>
              <c:idx val="4"/>
              <c:layout>
                <c:manualLayout>
                  <c:x val="1.5212018140588427E-3"/>
                  <c:y val="3.5424531852140423E-2"/>
                </c:manualLayout>
              </c:layout>
              <c:tx>
                <c:rich>
                  <a:bodyPr/>
                  <a:lstStyle/>
                  <a:p>
                    <a:fld id="{9C68F3E6-6F4F-4A7F-A9D2-F0EAEFC30996}"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layout>
                    <c:manualLayout>
                      <c:w val="0.12611439909297051"/>
                      <c:h val="0.10794751922200463"/>
                    </c:manualLayout>
                  </c15:layout>
                  <c15:dlblFieldTable/>
                  <c15:showDataLabelsRange val="1"/>
                </c:ext>
                <c:ext xmlns:c16="http://schemas.microsoft.com/office/drawing/2014/chart" uri="{C3380CC4-5D6E-409C-BE32-E72D297353CC}">
                  <c16:uniqueId val="{00000004-1E1B-47CE-A33B-7C3B448A5F98}"/>
                </c:ext>
              </c:extLst>
            </c:dLbl>
            <c:dLbl>
              <c:idx val="5"/>
              <c:layout>
                <c:manualLayout>
                  <c:x val="-2.8798185941043084E-3"/>
                  <c:y val="3.3971193415637764E-2"/>
                </c:manualLayout>
              </c:layout>
              <c:tx>
                <c:rich>
                  <a:bodyPr/>
                  <a:lstStyle/>
                  <a:p>
                    <a:fld id="{296051AA-1AEF-4CB6-A72C-0DF4CFABAE3C}"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1E1B-47CE-A33B-7C3B448A5F98}"/>
                </c:ext>
              </c:extLst>
            </c:dLbl>
            <c:dLbl>
              <c:idx val="6"/>
              <c:layout>
                <c:manualLayout>
                  <c:x val="-0.28278344671201816"/>
                  <c:y val="-1.6074279835390948E-2"/>
                </c:manualLayout>
              </c:layout>
              <c:tx>
                <c:rich>
                  <a:bodyPr/>
                  <a:lstStyle/>
                  <a:p>
                    <a:fld id="{BCD902F9-918E-46E2-B4F5-D7574BF7B12B}"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layout>
                    <c:manualLayout>
                      <c:w val="0.32497959183673469"/>
                      <c:h val="8.4745061728395063E-2"/>
                    </c:manualLayout>
                  </c15:layout>
                  <c15:dlblFieldTable/>
                  <c15:showDataLabelsRange val="1"/>
                </c:ext>
                <c:ext xmlns:c16="http://schemas.microsoft.com/office/drawing/2014/chart" uri="{C3380CC4-5D6E-409C-BE32-E72D297353CC}">
                  <c16:uniqueId val="{00000006-1E1B-47CE-A33B-7C3B448A5F98}"/>
                </c:ext>
              </c:extLst>
            </c:dLbl>
            <c:dLbl>
              <c:idx val="7"/>
              <c:layout>
                <c:manualLayout>
                  <c:x val="-0.27232233560090702"/>
                  <c:y val="-2.9995884773662551E-3"/>
                </c:manualLayout>
              </c:layout>
              <c:tx>
                <c:rich>
                  <a:bodyPr/>
                  <a:lstStyle/>
                  <a:p>
                    <a:fld id="{46F1A3D5-F1A1-4383-9C00-A04AA9FF1653}"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layout>
                    <c:manualLayout>
                      <c:w val="0.30569478458049887"/>
                      <c:h val="4.0321193415637863E-2"/>
                    </c:manualLayout>
                  </c15:layout>
                  <c15:dlblFieldTable/>
                  <c15:showDataLabelsRange val="1"/>
                </c:ext>
                <c:ext xmlns:c16="http://schemas.microsoft.com/office/drawing/2014/chart" uri="{C3380CC4-5D6E-409C-BE32-E72D297353CC}">
                  <c16:uniqueId val="{00000007-1E1B-47CE-A33B-7C3B448A5F98}"/>
                </c:ext>
              </c:extLst>
            </c:dLbl>
            <c:dLbl>
              <c:idx val="8"/>
              <c:layout>
                <c:manualLayout>
                  <c:x val="-0.19294784580498867"/>
                  <c:y val="2.6131687242798352E-3"/>
                </c:manualLayout>
              </c:layout>
              <c:tx>
                <c:rich>
                  <a:bodyPr/>
                  <a:lstStyle/>
                  <a:p>
                    <a:fld id="{E7BE9757-F12F-4772-8C1A-CA948881B08E}"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1E1B-47CE-A33B-7C3B448A5F98}"/>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trendline>
            <c:spPr>
              <a:ln w="28575" cap="rnd">
                <a:solidFill>
                  <a:schemeClr val="accent1"/>
                </a:solidFill>
                <a:prstDash val="sysDot"/>
              </a:ln>
              <a:effectLst/>
            </c:spPr>
            <c:trendlineType val="linear"/>
            <c:dispRSqr val="0"/>
            <c:dispEq val="0"/>
          </c:trendline>
          <c:xVal>
            <c:numRef>
              <c:f>Sheet1!$A$2:$A$10</c:f>
              <c:numCache>
                <c:formatCode>0.00</c:formatCode>
                <c:ptCount val="9"/>
                <c:pt idx="0">
                  <c:v>3.32</c:v>
                </c:pt>
                <c:pt idx="1">
                  <c:v>2.81</c:v>
                </c:pt>
                <c:pt idx="2">
                  <c:v>3.34</c:v>
                </c:pt>
                <c:pt idx="3">
                  <c:v>3.27</c:v>
                </c:pt>
                <c:pt idx="4">
                  <c:v>3.6</c:v>
                </c:pt>
                <c:pt idx="5">
                  <c:v>3.08</c:v>
                </c:pt>
                <c:pt idx="6">
                  <c:v>3.44</c:v>
                </c:pt>
                <c:pt idx="7">
                  <c:v>3.43</c:v>
                </c:pt>
                <c:pt idx="8">
                  <c:v>3.3</c:v>
                </c:pt>
              </c:numCache>
            </c:numRef>
          </c:xVal>
          <c:yVal>
            <c:numRef>
              <c:f>Sheet1!$B$2:$B$10</c:f>
              <c:numCache>
                <c:formatCode>0.00</c:formatCode>
                <c:ptCount val="9"/>
                <c:pt idx="0">
                  <c:v>3.57</c:v>
                </c:pt>
                <c:pt idx="1">
                  <c:v>3.18</c:v>
                </c:pt>
                <c:pt idx="2">
                  <c:v>3.79</c:v>
                </c:pt>
                <c:pt idx="3">
                  <c:v>3.44</c:v>
                </c:pt>
                <c:pt idx="4">
                  <c:v>4.05</c:v>
                </c:pt>
                <c:pt idx="5">
                  <c:v>3.35</c:v>
                </c:pt>
                <c:pt idx="6">
                  <c:v>4.05</c:v>
                </c:pt>
                <c:pt idx="7">
                  <c:v>3.91</c:v>
                </c:pt>
                <c:pt idx="8">
                  <c:v>3.85</c:v>
                </c:pt>
              </c:numCache>
            </c:numRef>
          </c:yVal>
          <c:smooth val="0"/>
          <c:extLst>
            <c:ext xmlns:c15="http://schemas.microsoft.com/office/drawing/2012/chart" uri="{02D57815-91ED-43cb-92C2-25804820EDAC}">
              <c15:datalabelsRange>
                <c15:f>Sheet1!$C$2:$C$10</c15:f>
                <c15:dlblRangeCache>
                  <c:ptCount val="9"/>
                  <c:pt idx="0">
                    <c:v>Tap water quality</c:v>
                  </c:pt>
                  <c:pt idx="1">
                    <c:v>Lead pipes</c:v>
                  </c:pt>
                  <c:pt idx="2">
                    <c:v>Contamination of water from land</c:v>
                  </c:pt>
                  <c:pt idx="3">
                    <c:v>Being without water</c:v>
                  </c:pt>
                  <c:pt idx="4">
                    <c:v>Leaks from pipes</c:v>
                  </c:pt>
                  <c:pt idx="5">
                    <c:v>Helping customers save water</c:v>
                  </c:pt>
                  <c:pt idx="6">
                    <c:v>Sewer flooding of streets and gardens</c:v>
                  </c:pt>
                  <c:pt idx="7">
                    <c:v>Sewer flooding inside properties</c:v>
                  </c:pt>
                  <c:pt idx="8">
                    <c:v>River water quality</c:v>
                  </c:pt>
                </c15:dlblRangeCache>
              </c15:datalabelsRange>
            </c:ext>
            <c:ext xmlns:c16="http://schemas.microsoft.com/office/drawing/2014/chart" uri="{C3380CC4-5D6E-409C-BE32-E72D297353CC}">
              <c16:uniqueId val="{0000000A-1E1B-47CE-A33B-7C3B448A5F98}"/>
            </c:ext>
          </c:extLst>
        </c:ser>
        <c:dLbls>
          <c:showLegendKey val="0"/>
          <c:showVal val="0"/>
          <c:showCatName val="0"/>
          <c:showSerName val="0"/>
          <c:showPercent val="0"/>
          <c:showBubbleSize val="0"/>
        </c:dLbls>
        <c:axId val="388973255"/>
        <c:axId val="388971615"/>
      </c:scatterChart>
      <c:valAx>
        <c:axId val="388973255"/>
        <c:scaling>
          <c:orientation val="minMax"/>
          <c:max val="3.8"/>
          <c:min val="2.4"/>
        </c:scaling>
        <c:delete val="0"/>
        <c:axPos val="b"/>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388971615"/>
        <c:crosses val="autoZero"/>
        <c:crossBetween val="midCat"/>
        <c:majorUnit val="0.2"/>
        <c:minorUnit val="0.2"/>
      </c:valAx>
      <c:valAx>
        <c:axId val="388971615"/>
        <c:scaling>
          <c:orientation val="minMax"/>
          <c:max val="4.0999999999999996"/>
          <c:min val="3"/>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388973255"/>
        <c:crossesAt val="2.4"/>
        <c:crossBetween val="midCat"/>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latin typeface="Century Gothic" panose="020B0502020202020204" pitchFamily="34" charset="0"/>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Very fair</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Century Gothic" panose="020B0502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Investment delayed until the medium term</c:v>
                </c:pt>
                <c:pt idx="1">
                  <c:v>Gradual investment over 25 years</c:v>
                </c:pt>
                <c:pt idx="2">
                  <c:v>Investment sooner rather than later</c:v>
                </c:pt>
              </c:strCache>
            </c:strRef>
          </c:cat>
          <c:val>
            <c:numRef>
              <c:f>Sheet1!$B$2:$B$4</c:f>
              <c:numCache>
                <c:formatCode>0%</c:formatCode>
                <c:ptCount val="3"/>
                <c:pt idx="0">
                  <c:v>0.06</c:v>
                </c:pt>
                <c:pt idx="1">
                  <c:v>0.18</c:v>
                </c:pt>
                <c:pt idx="2">
                  <c:v>0.14000000000000001</c:v>
                </c:pt>
              </c:numCache>
            </c:numRef>
          </c:val>
          <c:extLst>
            <c:ext xmlns:c16="http://schemas.microsoft.com/office/drawing/2014/chart" uri="{C3380CC4-5D6E-409C-BE32-E72D297353CC}">
              <c16:uniqueId val="{00000000-751A-4C61-81E2-DBF9CD967716}"/>
            </c:ext>
          </c:extLst>
        </c:ser>
        <c:ser>
          <c:idx val="1"/>
          <c:order val="1"/>
          <c:tx>
            <c:strRef>
              <c:f>Sheet1!$C$1</c:f>
              <c:strCache>
                <c:ptCount val="1"/>
                <c:pt idx="0">
                  <c:v>Fair</c:v>
                </c:pt>
              </c:strCache>
            </c:strRef>
          </c:tx>
          <c:spPr>
            <a:solidFill>
              <a:schemeClr val="accent2">
                <a:lumMod val="60000"/>
                <a:lumOff val="40000"/>
              </a:schemeClr>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Century Gothic" panose="020B0502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Investment delayed until the medium term</c:v>
                </c:pt>
                <c:pt idx="1">
                  <c:v>Gradual investment over 25 years</c:v>
                </c:pt>
                <c:pt idx="2">
                  <c:v>Investment sooner rather than later</c:v>
                </c:pt>
              </c:strCache>
            </c:strRef>
          </c:cat>
          <c:val>
            <c:numRef>
              <c:f>Sheet1!$C$2:$C$4</c:f>
              <c:numCache>
                <c:formatCode>0%</c:formatCode>
                <c:ptCount val="3"/>
                <c:pt idx="0">
                  <c:v>0.44</c:v>
                </c:pt>
                <c:pt idx="1">
                  <c:v>0.54</c:v>
                </c:pt>
                <c:pt idx="2">
                  <c:v>0.54</c:v>
                </c:pt>
              </c:numCache>
            </c:numRef>
          </c:val>
          <c:extLst>
            <c:ext xmlns:c16="http://schemas.microsoft.com/office/drawing/2014/chart" uri="{C3380CC4-5D6E-409C-BE32-E72D297353CC}">
              <c16:uniqueId val="{00000001-751A-4C61-81E2-DBF9CD967716}"/>
            </c:ext>
          </c:extLst>
        </c:ser>
        <c:ser>
          <c:idx val="2"/>
          <c:order val="2"/>
          <c:tx>
            <c:strRef>
              <c:f>Sheet1!$D$1</c:f>
              <c:strCache>
                <c:ptCount val="1"/>
                <c:pt idx="0">
                  <c:v>Unfair</c:v>
                </c:pt>
              </c:strCache>
            </c:strRef>
          </c:tx>
          <c:spPr>
            <a:solidFill>
              <a:schemeClr val="accent6">
                <a:lumMod val="60000"/>
                <a:lumOff val="40000"/>
              </a:schemeClr>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Century Gothic" panose="020B0502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Investment delayed until the medium term</c:v>
                </c:pt>
                <c:pt idx="1">
                  <c:v>Gradual investment over 25 years</c:v>
                </c:pt>
                <c:pt idx="2">
                  <c:v>Investment sooner rather than later</c:v>
                </c:pt>
              </c:strCache>
            </c:strRef>
          </c:cat>
          <c:val>
            <c:numRef>
              <c:f>Sheet1!$D$2:$D$4</c:f>
              <c:numCache>
                <c:formatCode>0%</c:formatCode>
                <c:ptCount val="3"/>
                <c:pt idx="0">
                  <c:v>0.32</c:v>
                </c:pt>
                <c:pt idx="1">
                  <c:v>0.18</c:v>
                </c:pt>
                <c:pt idx="2">
                  <c:v>0.18</c:v>
                </c:pt>
              </c:numCache>
            </c:numRef>
          </c:val>
          <c:extLst>
            <c:ext xmlns:c16="http://schemas.microsoft.com/office/drawing/2014/chart" uri="{C3380CC4-5D6E-409C-BE32-E72D297353CC}">
              <c16:uniqueId val="{00000002-751A-4C61-81E2-DBF9CD967716}"/>
            </c:ext>
          </c:extLst>
        </c:ser>
        <c:ser>
          <c:idx val="3"/>
          <c:order val="3"/>
          <c:tx>
            <c:strRef>
              <c:f>Sheet1!$E$1</c:f>
              <c:strCache>
                <c:ptCount val="1"/>
                <c:pt idx="0">
                  <c:v>Very unfair</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Century Gothic" panose="020B0502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Investment delayed until the medium term</c:v>
                </c:pt>
                <c:pt idx="1">
                  <c:v>Gradual investment over 25 years</c:v>
                </c:pt>
                <c:pt idx="2">
                  <c:v>Investment sooner rather than later</c:v>
                </c:pt>
              </c:strCache>
            </c:strRef>
          </c:cat>
          <c:val>
            <c:numRef>
              <c:f>Sheet1!$E$2:$E$4</c:f>
              <c:numCache>
                <c:formatCode>0%</c:formatCode>
                <c:ptCount val="3"/>
                <c:pt idx="0">
                  <c:v>0.1</c:v>
                </c:pt>
                <c:pt idx="1">
                  <c:v>0.04</c:v>
                </c:pt>
                <c:pt idx="2">
                  <c:v>0.06</c:v>
                </c:pt>
              </c:numCache>
            </c:numRef>
          </c:val>
          <c:extLst>
            <c:ext xmlns:c16="http://schemas.microsoft.com/office/drawing/2014/chart" uri="{C3380CC4-5D6E-409C-BE32-E72D297353CC}">
              <c16:uniqueId val="{00000005-751A-4C61-81E2-DBF9CD967716}"/>
            </c:ext>
          </c:extLst>
        </c:ser>
        <c:ser>
          <c:idx val="4"/>
          <c:order val="4"/>
          <c:tx>
            <c:strRef>
              <c:f>Sheet1!$F$1</c:f>
              <c:strCache>
                <c:ptCount val="1"/>
                <c:pt idx="0">
                  <c:v>Don’t know</c:v>
                </c:pt>
              </c:strCache>
            </c:strRef>
          </c:tx>
          <c:spPr>
            <a:solidFill>
              <a:schemeClr val="bg2"/>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Century Gothic" panose="020B0502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Investment delayed until the medium term</c:v>
                </c:pt>
                <c:pt idx="1">
                  <c:v>Gradual investment over 25 years</c:v>
                </c:pt>
                <c:pt idx="2">
                  <c:v>Investment sooner rather than later</c:v>
                </c:pt>
              </c:strCache>
            </c:strRef>
          </c:cat>
          <c:val>
            <c:numRef>
              <c:f>Sheet1!$F$2:$F$4</c:f>
              <c:numCache>
                <c:formatCode>0%</c:formatCode>
                <c:ptCount val="3"/>
                <c:pt idx="0">
                  <c:v>0.09</c:v>
                </c:pt>
                <c:pt idx="1">
                  <c:v>0.05</c:v>
                </c:pt>
                <c:pt idx="2">
                  <c:v>0.08</c:v>
                </c:pt>
              </c:numCache>
            </c:numRef>
          </c:val>
          <c:extLst>
            <c:ext xmlns:c16="http://schemas.microsoft.com/office/drawing/2014/chart" uri="{C3380CC4-5D6E-409C-BE32-E72D297353CC}">
              <c16:uniqueId val="{00000006-751A-4C61-81E2-DBF9CD967716}"/>
            </c:ext>
          </c:extLst>
        </c:ser>
        <c:dLbls>
          <c:dLblPos val="ctr"/>
          <c:showLegendKey val="0"/>
          <c:showVal val="1"/>
          <c:showCatName val="0"/>
          <c:showSerName val="0"/>
          <c:showPercent val="0"/>
          <c:showBubbleSize val="0"/>
        </c:dLbls>
        <c:gapWidth val="150"/>
        <c:overlap val="100"/>
        <c:axId val="865072559"/>
        <c:axId val="865070591"/>
      </c:barChart>
      <c:catAx>
        <c:axId val="865072559"/>
        <c:scaling>
          <c:orientation val="minMax"/>
        </c:scaling>
        <c:delete val="1"/>
        <c:axPos val="l"/>
        <c:numFmt formatCode="General" sourceLinked="1"/>
        <c:majorTickMark val="none"/>
        <c:minorTickMark val="none"/>
        <c:tickLblPos val="nextTo"/>
        <c:crossAx val="865070591"/>
        <c:crosses val="autoZero"/>
        <c:auto val="1"/>
        <c:lblAlgn val="ctr"/>
        <c:lblOffset val="100"/>
        <c:noMultiLvlLbl val="0"/>
      </c:catAx>
      <c:valAx>
        <c:axId val="865070591"/>
        <c:scaling>
          <c:orientation val="minMax"/>
        </c:scaling>
        <c:delete val="1"/>
        <c:axPos val="b"/>
        <c:numFmt formatCode="0%" sourceLinked="1"/>
        <c:majorTickMark val="none"/>
        <c:minorTickMark val="none"/>
        <c:tickLblPos val="nextTo"/>
        <c:crossAx val="865072559"/>
        <c:crosses val="autoZero"/>
        <c:crossBetween val="between"/>
      </c:valAx>
      <c:spPr>
        <a:noFill/>
        <a:ln>
          <a:noFill/>
        </a:ln>
        <a:effectLst/>
      </c:spPr>
    </c:plotArea>
    <c:legend>
      <c:legendPos val="b"/>
      <c:layout>
        <c:manualLayout>
          <c:xMode val="edge"/>
          <c:yMode val="edge"/>
          <c:x val="5.6253675665478745E-2"/>
          <c:y val="1.2323164896819332E-2"/>
          <c:w val="0.89119825928653096"/>
          <c:h val="5.4076211519815461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latin typeface="Century Gothic" panose="020B0502020202020204" pitchFamily="34" charset="0"/>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934905738765135"/>
          <c:y val="0.26341249800338484"/>
          <c:w val="0.84773205191474388"/>
          <c:h val="0.5640366982356203"/>
        </c:manualLayout>
      </c:layout>
      <c:barChart>
        <c:barDir val="col"/>
        <c:grouping val="clustered"/>
        <c:varyColors val="0"/>
        <c:ser>
          <c:idx val="0"/>
          <c:order val="0"/>
          <c:tx>
            <c:strRef>
              <c:f>Sheet1!$B$1</c:f>
              <c:strCache>
                <c:ptCount val="1"/>
                <c:pt idx="0">
                  <c:v>Investment sooner rather than later</c:v>
                </c:pt>
              </c:strCache>
            </c:strRef>
          </c:tx>
          <c:spPr>
            <a:solidFill>
              <a:schemeClr val="accent2">
                <a:lumMod val="60000"/>
                <a:lumOff val="40000"/>
              </a:schemeClr>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Total HH</c:v>
                </c:pt>
                <c:pt idx="2">
                  <c:v>Total NHH</c:v>
                </c:pt>
                <c:pt idx="4">
                  <c:v>18 - 29</c:v>
                </c:pt>
                <c:pt idx="5">
                  <c:v>30 - 44</c:v>
                </c:pt>
                <c:pt idx="6">
                  <c:v>45 - 59</c:v>
                </c:pt>
                <c:pt idx="7">
                  <c:v>60+</c:v>
                </c:pt>
                <c:pt idx="9">
                  <c:v>Any indicator of vulnerability</c:v>
                </c:pt>
              </c:strCache>
            </c:strRef>
          </c:cat>
          <c:val>
            <c:numRef>
              <c:f>Sheet1!$B$2:$B$11</c:f>
              <c:numCache>
                <c:formatCode>General</c:formatCode>
                <c:ptCount val="10"/>
                <c:pt idx="0" formatCode="0%">
                  <c:v>0.36</c:v>
                </c:pt>
                <c:pt idx="2" formatCode="0%">
                  <c:v>0.37</c:v>
                </c:pt>
                <c:pt idx="4" formatCode="0%">
                  <c:v>0.47</c:v>
                </c:pt>
                <c:pt idx="5" formatCode="0%">
                  <c:v>0.33</c:v>
                </c:pt>
                <c:pt idx="6" formatCode="0%">
                  <c:v>0.39</c:v>
                </c:pt>
                <c:pt idx="7" formatCode="0%">
                  <c:v>0.35</c:v>
                </c:pt>
                <c:pt idx="9" formatCode="0%">
                  <c:v>0.39</c:v>
                </c:pt>
              </c:numCache>
            </c:numRef>
          </c:val>
          <c:extLst>
            <c:ext xmlns:c16="http://schemas.microsoft.com/office/drawing/2014/chart" uri="{C3380CC4-5D6E-409C-BE32-E72D297353CC}">
              <c16:uniqueId val="{00000000-B735-4BE2-90E3-E8744731F1B5}"/>
            </c:ext>
          </c:extLst>
        </c:ser>
        <c:ser>
          <c:idx val="1"/>
          <c:order val="1"/>
          <c:tx>
            <c:strRef>
              <c:f>Sheet1!$C$1</c:f>
              <c:strCache>
                <c:ptCount val="1"/>
                <c:pt idx="0">
                  <c:v>Gradual investment over 25 years</c:v>
                </c:pt>
              </c:strCache>
            </c:strRef>
          </c:tx>
          <c:spPr>
            <a:solidFill>
              <a:schemeClr val="accent1">
                <a:lumMod val="60000"/>
                <a:lumOff val="40000"/>
              </a:schemeClr>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Total HH</c:v>
                </c:pt>
                <c:pt idx="2">
                  <c:v>Total NHH</c:v>
                </c:pt>
                <c:pt idx="4">
                  <c:v>18 - 29</c:v>
                </c:pt>
                <c:pt idx="5">
                  <c:v>30 - 44</c:v>
                </c:pt>
                <c:pt idx="6">
                  <c:v>45 - 59</c:v>
                </c:pt>
                <c:pt idx="7">
                  <c:v>60+</c:v>
                </c:pt>
                <c:pt idx="9">
                  <c:v>Any indicator of vulnerability</c:v>
                </c:pt>
              </c:strCache>
            </c:strRef>
          </c:cat>
          <c:val>
            <c:numRef>
              <c:f>Sheet1!$C$2:$C$11</c:f>
              <c:numCache>
                <c:formatCode>General</c:formatCode>
                <c:ptCount val="10"/>
                <c:pt idx="0" formatCode="0%">
                  <c:v>0.47</c:v>
                </c:pt>
                <c:pt idx="2" formatCode="0%">
                  <c:v>0.42</c:v>
                </c:pt>
                <c:pt idx="4" formatCode="0%">
                  <c:v>0.43</c:v>
                </c:pt>
                <c:pt idx="5" formatCode="0%">
                  <c:v>0.45</c:v>
                </c:pt>
                <c:pt idx="6" formatCode="0%">
                  <c:v>0.47</c:v>
                </c:pt>
                <c:pt idx="7" formatCode="0%">
                  <c:v>0.49</c:v>
                </c:pt>
                <c:pt idx="9" formatCode="0%">
                  <c:v>0.44</c:v>
                </c:pt>
              </c:numCache>
            </c:numRef>
          </c:val>
          <c:extLst>
            <c:ext xmlns:c16="http://schemas.microsoft.com/office/drawing/2014/chart" uri="{C3380CC4-5D6E-409C-BE32-E72D297353CC}">
              <c16:uniqueId val="{00000001-B735-4BE2-90E3-E8744731F1B5}"/>
            </c:ext>
          </c:extLst>
        </c:ser>
        <c:ser>
          <c:idx val="2"/>
          <c:order val="2"/>
          <c:tx>
            <c:strRef>
              <c:f>Sheet1!$D$1</c:f>
              <c:strCache>
                <c:ptCount val="1"/>
                <c:pt idx="0">
                  <c:v>Investment delayed until the medium term</c:v>
                </c:pt>
              </c:strCache>
            </c:strRef>
          </c:tx>
          <c:spPr>
            <a:solidFill>
              <a:schemeClr val="accent6">
                <a:lumMod val="60000"/>
                <a:lumOff val="40000"/>
              </a:schemeClr>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Total HH</c:v>
                </c:pt>
                <c:pt idx="2">
                  <c:v>Total NHH</c:v>
                </c:pt>
                <c:pt idx="4">
                  <c:v>18 - 29</c:v>
                </c:pt>
                <c:pt idx="5">
                  <c:v>30 - 44</c:v>
                </c:pt>
                <c:pt idx="6">
                  <c:v>45 - 59</c:v>
                </c:pt>
                <c:pt idx="7">
                  <c:v>60+</c:v>
                </c:pt>
                <c:pt idx="9">
                  <c:v>Any indicator of vulnerability</c:v>
                </c:pt>
              </c:strCache>
            </c:strRef>
          </c:cat>
          <c:val>
            <c:numRef>
              <c:f>Sheet1!$D$2:$D$11</c:f>
              <c:numCache>
                <c:formatCode>General</c:formatCode>
                <c:ptCount val="10"/>
                <c:pt idx="0" formatCode="0%">
                  <c:v>0.06</c:v>
                </c:pt>
                <c:pt idx="2" formatCode="0%">
                  <c:v>0.1</c:v>
                </c:pt>
                <c:pt idx="4" formatCode="0%">
                  <c:v>7.0000000000000007E-2</c:v>
                </c:pt>
                <c:pt idx="5" formatCode="0%">
                  <c:v>0.06</c:v>
                </c:pt>
                <c:pt idx="6" formatCode="0%">
                  <c:v>7.0000000000000007E-2</c:v>
                </c:pt>
                <c:pt idx="7" formatCode="0%">
                  <c:v>0.05</c:v>
                </c:pt>
                <c:pt idx="9" formatCode="0%">
                  <c:v>0.06</c:v>
                </c:pt>
              </c:numCache>
            </c:numRef>
          </c:val>
          <c:extLst>
            <c:ext xmlns:c16="http://schemas.microsoft.com/office/drawing/2014/chart" uri="{C3380CC4-5D6E-409C-BE32-E72D297353CC}">
              <c16:uniqueId val="{00000002-B735-4BE2-90E3-E8744731F1B5}"/>
            </c:ext>
          </c:extLst>
        </c:ser>
        <c:ser>
          <c:idx val="3"/>
          <c:order val="3"/>
          <c:tx>
            <c:strRef>
              <c:f>Sheet1!$E$1</c:f>
              <c:strCache>
                <c:ptCount val="1"/>
                <c:pt idx="0">
                  <c:v>Cannot Say</c:v>
                </c:pt>
              </c:strCache>
            </c:strRef>
          </c:tx>
          <c:spPr>
            <a:solidFill>
              <a:schemeClr val="bg2">
                <a:lumMod val="40000"/>
                <a:lumOff val="60000"/>
              </a:schemeClr>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Total HH</c:v>
                </c:pt>
                <c:pt idx="2">
                  <c:v>Total NHH</c:v>
                </c:pt>
                <c:pt idx="4">
                  <c:v>18 - 29</c:v>
                </c:pt>
                <c:pt idx="5">
                  <c:v>30 - 44</c:v>
                </c:pt>
                <c:pt idx="6">
                  <c:v>45 - 59</c:v>
                </c:pt>
                <c:pt idx="7">
                  <c:v>60+</c:v>
                </c:pt>
                <c:pt idx="9">
                  <c:v>Any indicator of vulnerability</c:v>
                </c:pt>
              </c:strCache>
            </c:strRef>
          </c:cat>
          <c:val>
            <c:numRef>
              <c:f>Sheet1!$E$2:$E$11</c:f>
              <c:numCache>
                <c:formatCode>General</c:formatCode>
                <c:ptCount val="10"/>
                <c:pt idx="0" formatCode="0%">
                  <c:v>0.11</c:v>
                </c:pt>
                <c:pt idx="2" formatCode="0%">
                  <c:v>0.1</c:v>
                </c:pt>
                <c:pt idx="4" formatCode="0%">
                  <c:v>0.03</c:v>
                </c:pt>
                <c:pt idx="5" formatCode="0%">
                  <c:v>0.16</c:v>
                </c:pt>
                <c:pt idx="6" formatCode="0%">
                  <c:v>0.08</c:v>
                </c:pt>
                <c:pt idx="7" formatCode="0%">
                  <c:v>0.12</c:v>
                </c:pt>
                <c:pt idx="9" formatCode="0%">
                  <c:v>0.12</c:v>
                </c:pt>
              </c:numCache>
            </c:numRef>
          </c:val>
          <c:extLst>
            <c:ext xmlns:c16="http://schemas.microsoft.com/office/drawing/2014/chart" uri="{C3380CC4-5D6E-409C-BE32-E72D297353CC}">
              <c16:uniqueId val="{00000005-B735-4BE2-90E3-E8744731F1B5}"/>
            </c:ext>
          </c:extLst>
        </c:ser>
        <c:dLbls>
          <c:dLblPos val="outEnd"/>
          <c:showLegendKey val="0"/>
          <c:showVal val="1"/>
          <c:showCatName val="0"/>
          <c:showSerName val="0"/>
          <c:showPercent val="0"/>
          <c:showBubbleSize val="0"/>
        </c:dLbls>
        <c:gapWidth val="20"/>
        <c:axId val="865072559"/>
        <c:axId val="865070591"/>
      </c:barChart>
      <c:catAx>
        <c:axId val="8650725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865070591"/>
        <c:crosses val="autoZero"/>
        <c:auto val="1"/>
        <c:lblAlgn val="ctr"/>
        <c:lblOffset val="100"/>
        <c:noMultiLvlLbl val="0"/>
      </c:catAx>
      <c:valAx>
        <c:axId val="865070591"/>
        <c:scaling>
          <c:orientation val="minMax"/>
        </c:scaling>
        <c:delete val="1"/>
        <c:axPos val="l"/>
        <c:numFmt formatCode="0%" sourceLinked="1"/>
        <c:majorTickMark val="none"/>
        <c:minorTickMark val="none"/>
        <c:tickLblPos val="nextTo"/>
        <c:crossAx val="865072559"/>
        <c:crosses val="autoZero"/>
        <c:crossBetween val="between"/>
      </c:valAx>
      <c:spPr>
        <a:noFill/>
        <a:ln>
          <a:noFill/>
        </a:ln>
        <a:effectLst/>
      </c:spPr>
    </c:plotArea>
    <c:legend>
      <c:legendPos val="b"/>
      <c:layout>
        <c:manualLayout>
          <c:xMode val="edge"/>
          <c:yMode val="edge"/>
          <c:x val="7.2114276756408352E-3"/>
          <c:y val="0.24465131471500898"/>
          <c:w val="0.11631576062293654"/>
          <c:h val="0.71389578777322327"/>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latin typeface="Century Gothic" panose="020B050202020202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Water companies are just using long-term investment as an excuse to put up bills</c:v>
                </c:pt>
              </c:strCache>
            </c:strRef>
          </c:tx>
          <c:dPt>
            <c:idx val="0"/>
            <c:bubble3D val="0"/>
            <c:spPr>
              <a:solidFill>
                <a:srgbClr val="448424"/>
              </a:solidFill>
              <a:ln w="19050">
                <a:solidFill>
                  <a:schemeClr val="lt1"/>
                </a:solidFill>
              </a:ln>
              <a:effectLst/>
            </c:spPr>
            <c:extLst>
              <c:ext xmlns:c16="http://schemas.microsoft.com/office/drawing/2014/chart" uri="{C3380CC4-5D6E-409C-BE32-E72D297353CC}">
                <c16:uniqueId val="{00000001-8D5F-48D1-8FBB-2CF2A9C05A81}"/>
              </c:ext>
            </c:extLst>
          </c:dPt>
          <c:dPt>
            <c:idx val="1"/>
            <c:bubble3D val="0"/>
            <c:spPr>
              <a:solidFill>
                <a:srgbClr val="7F7F7F"/>
              </a:solidFill>
              <a:ln w="19050">
                <a:solidFill>
                  <a:schemeClr val="lt1"/>
                </a:solidFill>
              </a:ln>
              <a:effectLst/>
            </c:spPr>
            <c:extLst>
              <c:ext xmlns:c16="http://schemas.microsoft.com/office/drawing/2014/chart" uri="{C3380CC4-5D6E-409C-BE32-E72D297353CC}">
                <c16:uniqueId val="{00000003-8D5F-48D1-8FBB-2CF2A9C05A81}"/>
              </c:ext>
            </c:extLst>
          </c:dPt>
          <c:dPt>
            <c:idx val="2"/>
            <c:bubble3D val="0"/>
            <c:spPr>
              <a:solidFill>
                <a:srgbClr val="FC6E42"/>
              </a:solidFill>
              <a:ln w="19050">
                <a:solidFill>
                  <a:schemeClr val="lt1"/>
                </a:solidFill>
              </a:ln>
              <a:effectLst/>
            </c:spPr>
            <c:extLst>
              <c:ext xmlns:c16="http://schemas.microsoft.com/office/drawing/2014/chart" uri="{C3380CC4-5D6E-409C-BE32-E72D297353CC}">
                <c16:uniqueId val="{00000005-8D5F-48D1-8FBB-2CF2A9C05A81}"/>
              </c:ext>
            </c:extLst>
          </c:dPt>
          <c:dPt>
            <c:idx val="3"/>
            <c:bubble3D val="0"/>
            <c:spPr>
              <a:solidFill>
                <a:srgbClr val="7F7F7F">
                  <a:lumMod val="40000"/>
                  <a:lumOff val="60000"/>
                </a:srgbClr>
              </a:solidFill>
              <a:ln w="19050">
                <a:solidFill>
                  <a:schemeClr val="lt1"/>
                </a:solidFill>
              </a:ln>
              <a:effectLst/>
            </c:spPr>
            <c:extLst>
              <c:ext xmlns:c16="http://schemas.microsoft.com/office/drawing/2014/chart" uri="{C3380CC4-5D6E-409C-BE32-E72D297353CC}">
                <c16:uniqueId val="{00000007-8D5F-48D1-8FBB-2CF2A9C05A81}"/>
              </c:ext>
            </c:extLst>
          </c:dPt>
          <c:dPt>
            <c:idx val="4"/>
            <c:bubble3D val="0"/>
            <c:spPr>
              <a:solidFill>
                <a:srgbClr val="FC6E42"/>
              </a:solidFill>
              <a:ln w="19050">
                <a:solidFill>
                  <a:schemeClr val="lt1"/>
                </a:solidFill>
              </a:ln>
              <a:effectLst/>
            </c:spPr>
            <c:extLst>
              <c:ext xmlns:c16="http://schemas.microsoft.com/office/drawing/2014/chart" uri="{C3380CC4-5D6E-409C-BE32-E72D297353CC}">
                <c16:uniqueId val="{00000009-8D5F-48D1-8FBB-2CF2A9C05A81}"/>
              </c:ext>
            </c:extLst>
          </c:dPt>
          <c:dPt>
            <c:idx val="5"/>
            <c:bubble3D val="0"/>
            <c:spPr>
              <a:solidFill>
                <a:srgbClr val="000000"/>
              </a:solidFill>
              <a:ln w="19050">
                <a:solidFill>
                  <a:schemeClr val="lt1"/>
                </a:solidFill>
              </a:ln>
              <a:effectLst/>
            </c:spPr>
            <c:extLst>
              <c:ext xmlns:c16="http://schemas.microsoft.com/office/drawing/2014/chart" uri="{C3380CC4-5D6E-409C-BE32-E72D297353CC}">
                <c16:uniqueId val="{0000000B-8D5F-48D1-8FBB-2CF2A9C05A81}"/>
              </c:ext>
            </c:extLst>
          </c:dPt>
          <c:dLbls>
            <c:dLbl>
              <c:idx val="3"/>
              <c:delete val="1"/>
              <c:extLst>
                <c:ext xmlns:c15="http://schemas.microsoft.com/office/drawing/2012/chart" uri="{CE6537A1-D6FC-4f65-9D91-7224C49458BB}"/>
                <c:ext xmlns:c16="http://schemas.microsoft.com/office/drawing/2014/chart" uri="{C3380CC4-5D6E-409C-BE32-E72D297353CC}">
                  <c16:uniqueId val="{00000007-8D5F-48D1-8FBB-2CF2A9C05A81}"/>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Agree</c:v>
                </c:pt>
                <c:pt idx="1">
                  <c:v>Neither agree nor disagree</c:v>
                </c:pt>
                <c:pt idx="2">
                  <c:v>Disagree</c:v>
                </c:pt>
                <c:pt idx="3">
                  <c:v>Don't know</c:v>
                </c:pt>
              </c:strCache>
            </c:strRef>
          </c:cat>
          <c:val>
            <c:numRef>
              <c:f>Sheet1!$B$2:$B$5</c:f>
              <c:numCache>
                <c:formatCode>0%</c:formatCode>
                <c:ptCount val="4"/>
                <c:pt idx="0">
                  <c:v>0.33</c:v>
                </c:pt>
                <c:pt idx="1">
                  <c:v>0.32</c:v>
                </c:pt>
                <c:pt idx="2">
                  <c:v>0.31</c:v>
                </c:pt>
                <c:pt idx="3">
                  <c:v>0.04</c:v>
                </c:pt>
              </c:numCache>
            </c:numRef>
          </c:val>
          <c:extLst>
            <c:ext xmlns:c16="http://schemas.microsoft.com/office/drawing/2014/chart" uri="{C3380CC4-5D6E-409C-BE32-E72D297353CC}">
              <c16:uniqueId val="{0000000A-8D5F-48D1-8FBB-2CF2A9C05A81}"/>
            </c:ext>
          </c:extLst>
        </c:ser>
        <c:dLbls>
          <c:showLegendKey val="0"/>
          <c:showVal val="0"/>
          <c:showCatName val="0"/>
          <c:showSerName val="0"/>
          <c:showPercent val="0"/>
          <c:showBubbleSize val="0"/>
          <c:showLeaderLines val="1"/>
        </c:dLbls>
        <c:firstSliceAng val="0"/>
        <c:holeSize val="6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7615894517311715E-2"/>
          <c:y val="0.68590246262971466"/>
          <c:w val="3.2735099070305432E-2"/>
          <c:h val="3.1697445755739684E-2"/>
        </c:manualLayout>
      </c:layout>
      <c:doughnutChart>
        <c:varyColors val="1"/>
        <c:ser>
          <c:idx val="0"/>
          <c:order val="0"/>
          <c:tx>
            <c:strRef>
              <c:f>Sheet1!$B$1</c:f>
              <c:strCache>
                <c:ptCount val="1"/>
                <c:pt idx="0">
                  <c:v>Water companies are just using long-term investment as an excuse to put up bills</c:v>
                </c:pt>
              </c:strCache>
            </c:strRef>
          </c:tx>
          <c:dPt>
            <c:idx val="0"/>
            <c:bubble3D val="0"/>
            <c:spPr>
              <a:solidFill>
                <a:srgbClr val="448424"/>
              </a:solidFill>
              <a:ln w="19050">
                <a:solidFill>
                  <a:schemeClr val="lt1"/>
                </a:solidFill>
              </a:ln>
              <a:effectLst/>
            </c:spPr>
            <c:extLst>
              <c:ext xmlns:c16="http://schemas.microsoft.com/office/drawing/2014/chart" uri="{C3380CC4-5D6E-409C-BE32-E72D297353CC}">
                <c16:uniqueId val="{00000001-4C2F-4ED7-AA4E-27EB1B7ECE77}"/>
              </c:ext>
            </c:extLst>
          </c:dPt>
          <c:dPt>
            <c:idx val="1"/>
            <c:bubble3D val="0"/>
            <c:spPr>
              <a:solidFill>
                <a:srgbClr val="7F7F7F"/>
              </a:solidFill>
              <a:ln w="19050">
                <a:solidFill>
                  <a:schemeClr val="lt1"/>
                </a:solidFill>
              </a:ln>
              <a:effectLst/>
            </c:spPr>
            <c:extLst>
              <c:ext xmlns:c16="http://schemas.microsoft.com/office/drawing/2014/chart" uri="{C3380CC4-5D6E-409C-BE32-E72D297353CC}">
                <c16:uniqueId val="{00000003-4C2F-4ED7-AA4E-27EB1B7ECE77}"/>
              </c:ext>
            </c:extLst>
          </c:dPt>
          <c:dPt>
            <c:idx val="2"/>
            <c:bubble3D val="0"/>
            <c:spPr>
              <a:solidFill>
                <a:srgbClr val="FC6E42"/>
              </a:solidFill>
              <a:ln w="19050">
                <a:solidFill>
                  <a:schemeClr val="lt1"/>
                </a:solidFill>
              </a:ln>
              <a:effectLst/>
            </c:spPr>
            <c:extLst>
              <c:ext xmlns:c16="http://schemas.microsoft.com/office/drawing/2014/chart" uri="{C3380CC4-5D6E-409C-BE32-E72D297353CC}">
                <c16:uniqueId val="{00000005-4C2F-4ED7-AA4E-27EB1B7ECE77}"/>
              </c:ext>
            </c:extLst>
          </c:dPt>
          <c:dPt>
            <c:idx val="3"/>
            <c:bubble3D val="0"/>
            <c:spPr>
              <a:solidFill>
                <a:srgbClr val="7F7F7F">
                  <a:lumMod val="40000"/>
                  <a:lumOff val="60000"/>
                </a:srgbClr>
              </a:solidFill>
              <a:ln w="19050">
                <a:solidFill>
                  <a:schemeClr val="lt1"/>
                </a:solidFill>
              </a:ln>
              <a:effectLst/>
            </c:spPr>
            <c:extLst>
              <c:ext xmlns:c16="http://schemas.microsoft.com/office/drawing/2014/chart" uri="{C3380CC4-5D6E-409C-BE32-E72D297353CC}">
                <c16:uniqueId val="{00000007-4C2F-4ED7-AA4E-27EB1B7ECE77}"/>
              </c:ext>
            </c:extLst>
          </c:dPt>
          <c:dPt>
            <c:idx val="4"/>
            <c:bubble3D val="0"/>
            <c:spPr>
              <a:solidFill>
                <a:srgbClr val="FC6E42"/>
              </a:solidFill>
              <a:ln w="19050">
                <a:solidFill>
                  <a:schemeClr val="lt1"/>
                </a:solidFill>
              </a:ln>
              <a:effectLst/>
            </c:spPr>
            <c:extLst>
              <c:ext xmlns:c16="http://schemas.microsoft.com/office/drawing/2014/chart" uri="{C3380CC4-5D6E-409C-BE32-E72D297353CC}">
                <c16:uniqueId val="{00000009-4C2F-4ED7-AA4E-27EB1B7ECE77}"/>
              </c:ext>
            </c:extLst>
          </c:dPt>
          <c:dPt>
            <c:idx val="5"/>
            <c:bubble3D val="0"/>
            <c:spPr>
              <a:solidFill>
                <a:srgbClr val="000000"/>
              </a:solidFill>
              <a:ln w="19050">
                <a:solidFill>
                  <a:schemeClr val="lt1"/>
                </a:solidFill>
              </a:ln>
              <a:effectLst/>
            </c:spPr>
            <c:extLst>
              <c:ext xmlns:c16="http://schemas.microsoft.com/office/drawing/2014/chart" uri="{C3380CC4-5D6E-409C-BE32-E72D297353CC}">
                <c16:uniqueId val="{0000000B-4C2F-4ED7-AA4E-27EB1B7ECE77}"/>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Agree</c:v>
                </c:pt>
                <c:pt idx="1">
                  <c:v>Neither agree nor disagree</c:v>
                </c:pt>
                <c:pt idx="2">
                  <c:v>Disagree</c:v>
                </c:pt>
                <c:pt idx="3">
                  <c:v>Don't know</c:v>
                </c:pt>
              </c:strCache>
            </c:strRef>
          </c:cat>
          <c:val>
            <c:numRef>
              <c:f>Sheet1!$B$2:$B$5</c:f>
              <c:numCache>
                <c:formatCode>0%</c:formatCode>
                <c:ptCount val="4"/>
                <c:pt idx="0">
                  <c:v>0.33</c:v>
                </c:pt>
                <c:pt idx="1">
                  <c:v>0.31</c:v>
                </c:pt>
                <c:pt idx="2">
                  <c:v>0.32</c:v>
                </c:pt>
                <c:pt idx="3">
                  <c:v>0.04</c:v>
                </c:pt>
              </c:numCache>
            </c:numRef>
          </c:val>
          <c:extLst>
            <c:ext xmlns:c16="http://schemas.microsoft.com/office/drawing/2014/chart" uri="{C3380CC4-5D6E-409C-BE32-E72D297353CC}">
              <c16:uniqueId val="{0000000C-4C2F-4ED7-AA4E-27EB1B7ECE77}"/>
            </c:ext>
          </c:extLst>
        </c:ser>
        <c:dLbls>
          <c:showLegendKey val="0"/>
          <c:showVal val="0"/>
          <c:showCatName val="0"/>
          <c:showSerName val="0"/>
          <c:showPercent val="0"/>
          <c:showBubbleSize val="0"/>
          <c:showLeaderLines val="1"/>
        </c:dLbls>
        <c:firstSliceAng val="0"/>
        <c:holeSize val="65"/>
      </c:doughnutChart>
      <c:spPr>
        <a:noFill/>
        <a:ln>
          <a:noFill/>
        </a:ln>
        <a:effectLst/>
      </c:spPr>
    </c:plotArea>
    <c:legend>
      <c:legendPos val="r"/>
      <c:layout>
        <c:manualLayout>
          <c:xMode val="edge"/>
          <c:yMode val="edge"/>
          <c:x val="2.5497327892462476E-2"/>
          <c:y val="0.15645454311825768"/>
          <c:w val="0.95922223562739317"/>
          <c:h val="0.68709145682942074"/>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Water services seem fine to me, I don’t see why that should change in the next 25 years</c:v>
                </c:pt>
              </c:strCache>
            </c:strRef>
          </c:tx>
          <c:dPt>
            <c:idx val="0"/>
            <c:bubble3D val="0"/>
            <c:spPr>
              <a:solidFill>
                <a:srgbClr val="448424"/>
              </a:solidFill>
              <a:ln w="19050">
                <a:solidFill>
                  <a:schemeClr val="lt1"/>
                </a:solidFill>
              </a:ln>
              <a:effectLst/>
            </c:spPr>
            <c:extLst>
              <c:ext xmlns:c16="http://schemas.microsoft.com/office/drawing/2014/chart" uri="{C3380CC4-5D6E-409C-BE32-E72D297353CC}">
                <c16:uniqueId val="{00000001-C1A0-4DE9-8ED9-B0CB0F7061AF}"/>
              </c:ext>
            </c:extLst>
          </c:dPt>
          <c:dPt>
            <c:idx val="1"/>
            <c:bubble3D val="0"/>
            <c:spPr>
              <a:solidFill>
                <a:srgbClr val="7F7F7F"/>
              </a:solidFill>
              <a:ln w="19050">
                <a:solidFill>
                  <a:schemeClr val="lt1"/>
                </a:solidFill>
              </a:ln>
              <a:effectLst/>
            </c:spPr>
            <c:extLst>
              <c:ext xmlns:c16="http://schemas.microsoft.com/office/drawing/2014/chart" uri="{C3380CC4-5D6E-409C-BE32-E72D297353CC}">
                <c16:uniqueId val="{00000003-C1A0-4DE9-8ED9-B0CB0F7061AF}"/>
              </c:ext>
            </c:extLst>
          </c:dPt>
          <c:dPt>
            <c:idx val="2"/>
            <c:bubble3D val="0"/>
            <c:spPr>
              <a:solidFill>
                <a:srgbClr val="FC6E42"/>
              </a:solidFill>
              <a:ln w="19050">
                <a:solidFill>
                  <a:schemeClr val="lt1"/>
                </a:solidFill>
              </a:ln>
              <a:effectLst/>
            </c:spPr>
            <c:extLst>
              <c:ext xmlns:c16="http://schemas.microsoft.com/office/drawing/2014/chart" uri="{C3380CC4-5D6E-409C-BE32-E72D297353CC}">
                <c16:uniqueId val="{00000005-C1A0-4DE9-8ED9-B0CB0F7061AF}"/>
              </c:ext>
            </c:extLst>
          </c:dPt>
          <c:dPt>
            <c:idx val="3"/>
            <c:bubble3D val="0"/>
            <c:spPr>
              <a:solidFill>
                <a:srgbClr val="7F7F7F">
                  <a:lumMod val="40000"/>
                  <a:lumOff val="60000"/>
                </a:srgbClr>
              </a:solidFill>
              <a:ln w="19050">
                <a:solidFill>
                  <a:schemeClr val="lt1"/>
                </a:solidFill>
              </a:ln>
              <a:effectLst/>
            </c:spPr>
            <c:extLst>
              <c:ext xmlns:c16="http://schemas.microsoft.com/office/drawing/2014/chart" uri="{C3380CC4-5D6E-409C-BE32-E72D297353CC}">
                <c16:uniqueId val="{00000007-C1A0-4DE9-8ED9-B0CB0F7061AF}"/>
              </c:ext>
            </c:extLst>
          </c:dPt>
          <c:dPt>
            <c:idx val="4"/>
            <c:bubble3D val="0"/>
            <c:spPr>
              <a:solidFill>
                <a:srgbClr val="FC6E42"/>
              </a:solidFill>
              <a:ln w="19050">
                <a:solidFill>
                  <a:schemeClr val="lt1"/>
                </a:solidFill>
              </a:ln>
              <a:effectLst/>
            </c:spPr>
            <c:extLst>
              <c:ext xmlns:c16="http://schemas.microsoft.com/office/drawing/2014/chart" uri="{C3380CC4-5D6E-409C-BE32-E72D297353CC}">
                <c16:uniqueId val="{00000009-C1A0-4DE9-8ED9-B0CB0F7061AF}"/>
              </c:ext>
            </c:extLst>
          </c:dPt>
          <c:dPt>
            <c:idx val="5"/>
            <c:bubble3D val="0"/>
            <c:spPr>
              <a:solidFill>
                <a:srgbClr val="000000"/>
              </a:solidFill>
              <a:ln w="19050">
                <a:solidFill>
                  <a:schemeClr val="lt1"/>
                </a:solidFill>
              </a:ln>
              <a:effectLst/>
            </c:spPr>
            <c:extLst>
              <c:ext xmlns:c16="http://schemas.microsoft.com/office/drawing/2014/chart" uri="{C3380CC4-5D6E-409C-BE32-E72D297353CC}">
                <c16:uniqueId val="{0000000B-C1A0-4DE9-8ED9-B0CB0F7061AF}"/>
              </c:ext>
            </c:extLst>
          </c:dPt>
          <c:dLbls>
            <c:dLbl>
              <c:idx val="3"/>
              <c:delete val="1"/>
              <c:extLst>
                <c:ext xmlns:c15="http://schemas.microsoft.com/office/drawing/2012/chart" uri="{CE6537A1-D6FC-4f65-9D91-7224C49458BB}"/>
                <c:ext xmlns:c16="http://schemas.microsoft.com/office/drawing/2014/chart" uri="{C3380CC4-5D6E-409C-BE32-E72D297353CC}">
                  <c16:uniqueId val="{00000007-C1A0-4DE9-8ED9-B0CB0F7061AF}"/>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Agree</c:v>
                </c:pt>
                <c:pt idx="1">
                  <c:v>Neither agree nor disagree</c:v>
                </c:pt>
                <c:pt idx="2">
                  <c:v>Disagree</c:v>
                </c:pt>
                <c:pt idx="3">
                  <c:v>Don't know</c:v>
                </c:pt>
              </c:strCache>
            </c:strRef>
          </c:cat>
          <c:val>
            <c:numRef>
              <c:f>Sheet1!$B$2:$B$5</c:f>
              <c:numCache>
                <c:formatCode>0%</c:formatCode>
                <c:ptCount val="4"/>
                <c:pt idx="0">
                  <c:v>0.27</c:v>
                </c:pt>
                <c:pt idx="1">
                  <c:v>0.27</c:v>
                </c:pt>
                <c:pt idx="2">
                  <c:v>0.44</c:v>
                </c:pt>
                <c:pt idx="3">
                  <c:v>0.03</c:v>
                </c:pt>
              </c:numCache>
            </c:numRef>
          </c:val>
          <c:extLst>
            <c:ext xmlns:c16="http://schemas.microsoft.com/office/drawing/2014/chart" uri="{C3380CC4-5D6E-409C-BE32-E72D297353CC}">
              <c16:uniqueId val="{0000000C-C1A0-4DE9-8ED9-B0CB0F7061AF}"/>
            </c:ext>
          </c:extLst>
        </c:ser>
        <c:dLbls>
          <c:showLegendKey val="0"/>
          <c:showVal val="0"/>
          <c:showCatName val="0"/>
          <c:showSerName val="0"/>
          <c:showPercent val="0"/>
          <c:showBubbleSize val="0"/>
          <c:showLeaderLines val="1"/>
        </c:dLbls>
        <c:firstSliceAng val="0"/>
        <c:holeSize val="6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Right now I just can’t deal with the idea of any more bill increases</c:v>
                </c:pt>
              </c:strCache>
            </c:strRef>
          </c:tx>
          <c:dPt>
            <c:idx val="0"/>
            <c:bubble3D val="0"/>
            <c:spPr>
              <a:solidFill>
                <a:srgbClr val="448424"/>
              </a:solidFill>
              <a:ln w="19050">
                <a:solidFill>
                  <a:schemeClr val="lt1"/>
                </a:solidFill>
              </a:ln>
              <a:effectLst/>
            </c:spPr>
            <c:extLst>
              <c:ext xmlns:c16="http://schemas.microsoft.com/office/drawing/2014/chart" uri="{C3380CC4-5D6E-409C-BE32-E72D297353CC}">
                <c16:uniqueId val="{00000001-ACE9-4BA7-8E23-6F846350A47D}"/>
              </c:ext>
            </c:extLst>
          </c:dPt>
          <c:dPt>
            <c:idx val="1"/>
            <c:bubble3D val="0"/>
            <c:spPr>
              <a:solidFill>
                <a:srgbClr val="7F7F7F"/>
              </a:solidFill>
              <a:ln w="19050">
                <a:solidFill>
                  <a:schemeClr val="lt1"/>
                </a:solidFill>
              </a:ln>
              <a:effectLst/>
            </c:spPr>
            <c:extLst>
              <c:ext xmlns:c16="http://schemas.microsoft.com/office/drawing/2014/chart" uri="{C3380CC4-5D6E-409C-BE32-E72D297353CC}">
                <c16:uniqueId val="{00000003-ACE9-4BA7-8E23-6F846350A47D}"/>
              </c:ext>
            </c:extLst>
          </c:dPt>
          <c:dPt>
            <c:idx val="2"/>
            <c:bubble3D val="0"/>
            <c:spPr>
              <a:solidFill>
                <a:srgbClr val="FC6E42"/>
              </a:solidFill>
              <a:ln w="19050">
                <a:solidFill>
                  <a:schemeClr val="lt1"/>
                </a:solidFill>
              </a:ln>
              <a:effectLst/>
            </c:spPr>
            <c:extLst>
              <c:ext xmlns:c16="http://schemas.microsoft.com/office/drawing/2014/chart" uri="{C3380CC4-5D6E-409C-BE32-E72D297353CC}">
                <c16:uniqueId val="{00000005-ACE9-4BA7-8E23-6F846350A47D}"/>
              </c:ext>
            </c:extLst>
          </c:dPt>
          <c:dPt>
            <c:idx val="3"/>
            <c:bubble3D val="0"/>
            <c:spPr>
              <a:solidFill>
                <a:srgbClr val="7F7F7F">
                  <a:lumMod val="40000"/>
                  <a:lumOff val="60000"/>
                </a:srgbClr>
              </a:solidFill>
              <a:ln w="19050">
                <a:solidFill>
                  <a:schemeClr val="lt1"/>
                </a:solidFill>
              </a:ln>
              <a:effectLst/>
            </c:spPr>
            <c:extLst>
              <c:ext xmlns:c16="http://schemas.microsoft.com/office/drawing/2014/chart" uri="{C3380CC4-5D6E-409C-BE32-E72D297353CC}">
                <c16:uniqueId val="{00000007-ACE9-4BA7-8E23-6F846350A47D}"/>
              </c:ext>
            </c:extLst>
          </c:dPt>
          <c:dPt>
            <c:idx val="4"/>
            <c:bubble3D val="0"/>
            <c:spPr>
              <a:solidFill>
                <a:srgbClr val="FC6E42"/>
              </a:solidFill>
              <a:ln w="19050">
                <a:solidFill>
                  <a:schemeClr val="lt1"/>
                </a:solidFill>
              </a:ln>
              <a:effectLst/>
            </c:spPr>
            <c:extLst>
              <c:ext xmlns:c16="http://schemas.microsoft.com/office/drawing/2014/chart" uri="{C3380CC4-5D6E-409C-BE32-E72D297353CC}">
                <c16:uniqueId val="{00000009-ACE9-4BA7-8E23-6F846350A47D}"/>
              </c:ext>
            </c:extLst>
          </c:dPt>
          <c:dPt>
            <c:idx val="5"/>
            <c:bubble3D val="0"/>
            <c:spPr>
              <a:solidFill>
                <a:srgbClr val="000000"/>
              </a:solidFill>
              <a:ln w="19050">
                <a:solidFill>
                  <a:schemeClr val="lt1"/>
                </a:solidFill>
              </a:ln>
              <a:effectLst/>
            </c:spPr>
            <c:extLst>
              <c:ext xmlns:c16="http://schemas.microsoft.com/office/drawing/2014/chart" uri="{C3380CC4-5D6E-409C-BE32-E72D297353CC}">
                <c16:uniqueId val="{0000000B-ACE9-4BA7-8E23-6F846350A47D}"/>
              </c:ext>
            </c:extLst>
          </c:dPt>
          <c:dLbls>
            <c:dLbl>
              <c:idx val="3"/>
              <c:delete val="1"/>
              <c:extLst>
                <c:ext xmlns:c15="http://schemas.microsoft.com/office/drawing/2012/chart" uri="{CE6537A1-D6FC-4f65-9D91-7224C49458BB}"/>
                <c:ext xmlns:c16="http://schemas.microsoft.com/office/drawing/2014/chart" uri="{C3380CC4-5D6E-409C-BE32-E72D297353CC}">
                  <c16:uniqueId val="{00000007-ACE9-4BA7-8E23-6F846350A47D}"/>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Agree</c:v>
                </c:pt>
                <c:pt idx="1">
                  <c:v>Neither agree nor disagree</c:v>
                </c:pt>
                <c:pt idx="2">
                  <c:v>Disagree</c:v>
                </c:pt>
                <c:pt idx="3">
                  <c:v>Don't know</c:v>
                </c:pt>
              </c:strCache>
            </c:strRef>
          </c:cat>
          <c:val>
            <c:numRef>
              <c:f>Sheet1!$B$2:$B$5</c:f>
              <c:numCache>
                <c:formatCode>0%</c:formatCode>
                <c:ptCount val="4"/>
                <c:pt idx="0">
                  <c:v>0.7</c:v>
                </c:pt>
                <c:pt idx="1">
                  <c:v>0.19</c:v>
                </c:pt>
                <c:pt idx="2">
                  <c:v>0.1</c:v>
                </c:pt>
                <c:pt idx="3">
                  <c:v>0.02</c:v>
                </c:pt>
              </c:numCache>
            </c:numRef>
          </c:val>
          <c:extLst>
            <c:ext xmlns:c16="http://schemas.microsoft.com/office/drawing/2014/chart" uri="{C3380CC4-5D6E-409C-BE32-E72D297353CC}">
              <c16:uniqueId val="{0000000C-ACE9-4BA7-8E23-6F846350A47D}"/>
            </c:ext>
          </c:extLst>
        </c:ser>
        <c:dLbls>
          <c:showLegendKey val="0"/>
          <c:showVal val="0"/>
          <c:showCatName val="0"/>
          <c:showSerName val="0"/>
          <c:showPercent val="0"/>
          <c:showBubbleSize val="0"/>
          <c:showLeaderLines val="1"/>
        </c:dLbls>
        <c:firstSliceAng val="0"/>
        <c:holeSize val="6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Investment should wait until the economy gets back to normal and prices stabilise</c:v>
                </c:pt>
              </c:strCache>
            </c:strRef>
          </c:tx>
          <c:dPt>
            <c:idx val="0"/>
            <c:bubble3D val="0"/>
            <c:spPr>
              <a:solidFill>
                <a:srgbClr val="448424"/>
              </a:solidFill>
              <a:ln w="19050">
                <a:solidFill>
                  <a:schemeClr val="lt1"/>
                </a:solidFill>
              </a:ln>
              <a:effectLst/>
            </c:spPr>
            <c:extLst>
              <c:ext xmlns:c16="http://schemas.microsoft.com/office/drawing/2014/chart" uri="{C3380CC4-5D6E-409C-BE32-E72D297353CC}">
                <c16:uniqueId val="{00000001-D3FD-40E4-B76D-30EADFBD0CD1}"/>
              </c:ext>
            </c:extLst>
          </c:dPt>
          <c:dPt>
            <c:idx val="1"/>
            <c:bubble3D val="0"/>
            <c:spPr>
              <a:solidFill>
                <a:srgbClr val="7F7F7F"/>
              </a:solidFill>
              <a:ln w="19050">
                <a:solidFill>
                  <a:schemeClr val="lt1"/>
                </a:solidFill>
              </a:ln>
              <a:effectLst/>
            </c:spPr>
            <c:extLst>
              <c:ext xmlns:c16="http://schemas.microsoft.com/office/drawing/2014/chart" uri="{C3380CC4-5D6E-409C-BE32-E72D297353CC}">
                <c16:uniqueId val="{00000003-D3FD-40E4-B76D-30EADFBD0CD1}"/>
              </c:ext>
            </c:extLst>
          </c:dPt>
          <c:dPt>
            <c:idx val="2"/>
            <c:bubble3D val="0"/>
            <c:spPr>
              <a:solidFill>
                <a:srgbClr val="FC6E42"/>
              </a:solidFill>
              <a:ln w="19050">
                <a:solidFill>
                  <a:schemeClr val="lt1"/>
                </a:solidFill>
              </a:ln>
              <a:effectLst/>
            </c:spPr>
            <c:extLst>
              <c:ext xmlns:c16="http://schemas.microsoft.com/office/drawing/2014/chart" uri="{C3380CC4-5D6E-409C-BE32-E72D297353CC}">
                <c16:uniqueId val="{00000005-D3FD-40E4-B76D-30EADFBD0CD1}"/>
              </c:ext>
            </c:extLst>
          </c:dPt>
          <c:dPt>
            <c:idx val="3"/>
            <c:bubble3D val="0"/>
            <c:spPr>
              <a:solidFill>
                <a:srgbClr val="7F7F7F">
                  <a:lumMod val="40000"/>
                  <a:lumOff val="60000"/>
                </a:srgbClr>
              </a:solidFill>
              <a:ln w="19050">
                <a:solidFill>
                  <a:schemeClr val="lt1"/>
                </a:solidFill>
              </a:ln>
              <a:effectLst/>
            </c:spPr>
            <c:extLst>
              <c:ext xmlns:c16="http://schemas.microsoft.com/office/drawing/2014/chart" uri="{C3380CC4-5D6E-409C-BE32-E72D297353CC}">
                <c16:uniqueId val="{00000007-D3FD-40E4-B76D-30EADFBD0CD1}"/>
              </c:ext>
            </c:extLst>
          </c:dPt>
          <c:dPt>
            <c:idx val="4"/>
            <c:bubble3D val="0"/>
            <c:spPr>
              <a:solidFill>
                <a:srgbClr val="FC6E42"/>
              </a:solidFill>
              <a:ln w="19050">
                <a:solidFill>
                  <a:schemeClr val="lt1"/>
                </a:solidFill>
              </a:ln>
              <a:effectLst/>
            </c:spPr>
            <c:extLst>
              <c:ext xmlns:c16="http://schemas.microsoft.com/office/drawing/2014/chart" uri="{C3380CC4-5D6E-409C-BE32-E72D297353CC}">
                <c16:uniqueId val="{00000009-D3FD-40E4-B76D-30EADFBD0CD1}"/>
              </c:ext>
            </c:extLst>
          </c:dPt>
          <c:dPt>
            <c:idx val="5"/>
            <c:bubble3D val="0"/>
            <c:spPr>
              <a:solidFill>
                <a:srgbClr val="000000"/>
              </a:solidFill>
              <a:ln w="19050">
                <a:solidFill>
                  <a:schemeClr val="lt1"/>
                </a:solidFill>
              </a:ln>
              <a:effectLst/>
            </c:spPr>
            <c:extLst>
              <c:ext xmlns:c16="http://schemas.microsoft.com/office/drawing/2014/chart" uri="{C3380CC4-5D6E-409C-BE32-E72D297353CC}">
                <c16:uniqueId val="{0000000B-D3FD-40E4-B76D-30EADFBD0CD1}"/>
              </c:ext>
            </c:extLst>
          </c:dPt>
          <c:dLbls>
            <c:dLbl>
              <c:idx val="3"/>
              <c:delete val="1"/>
              <c:extLst>
                <c:ext xmlns:c15="http://schemas.microsoft.com/office/drawing/2012/chart" uri="{CE6537A1-D6FC-4f65-9D91-7224C49458BB}"/>
                <c:ext xmlns:c16="http://schemas.microsoft.com/office/drawing/2014/chart" uri="{C3380CC4-5D6E-409C-BE32-E72D297353CC}">
                  <c16:uniqueId val="{00000007-D3FD-40E4-B76D-30EADFBD0CD1}"/>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Agree</c:v>
                </c:pt>
                <c:pt idx="1">
                  <c:v>Neither agree nor disagree</c:v>
                </c:pt>
                <c:pt idx="2">
                  <c:v>Disagree</c:v>
                </c:pt>
                <c:pt idx="3">
                  <c:v>Don't know</c:v>
                </c:pt>
              </c:strCache>
            </c:strRef>
          </c:cat>
          <c:val>
            <c:numRef>
              <c:f>Sheet1!$B$2:$B$5</c:f>
              <c:numCache>
                <c:formatCode>0%</c:formatCode>
                <c:ptCount val="4"/>
                <c:pt idx="0">
                  <c:v>0.5</c:v>
                </c:pt>
                <c:pt idx="1">
                  <c:v>0.21</c:v>
                </c:pt>
                <c:pt idx="2">
                  <c:v>0.26</c:v>
                </c:pt>
                <c:pt idx="3">
                  <c:v>0.02</c:v>
                </c:pt>
              </c:numCache>
            </c:numRef>
          </c:val>
          <c:extLst>
            <c:ext xmlns:c16="http://schemas.microsoft.com/office/drawing/2014/chart" uri="{C3380CC4-5D6E-409C-BE32-E72D297353CC}">
              <c16:uniqueId val="{0000000C-D3FD-40E4-B76D-30EADFBD0CD1}"/>
            </c:ext>
          </c:extLst>
        </c:ser>
        <c:dLbls>
          <c:showLegendKey val="0"/>
          <c:showVal val="0"/>
          <c:showCatName val="0"/>
          <c:showSerName val="0"/>
          <c:showPercent val="0"/>
          <c:showBubbleSize val="0"/>
          <c:showLeaderLines val="1"/>
        </c:dLbls>
        <c:firstSliceAng val="0"/>
        <c:holeSize val="6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Water companies are just using long-term investment as an excuse to put up bills</c:v>
                </c:pt>
              </c:strCache>
            </c:strRef>
          </c:tx>
          <c:dPt>
            <c:idx val="0"/>
            <c:bubble3D val="0"/>
            <c:spPr>
              <a:solidFill>
                <a:srgbClr val="448424"/>
              </a:solidFill>
              <a:ln w="19050">
                <a:solidFill>
                  <a:schemeClr val="lt1"/>
                </a:solidFill>
              </a:ln>
              <a:effectLst/>
            </c:spPr>
            <c:extLst>
              <c:ext xmlns:c16="http://schemas.microsoft.com/office/drawing/2014/chart" uri="{C3380CC4-5D6E-409C-BE32-E72D297353CC}">
                <c16:uniqueId val="{00000001-3FD9-4FEC-BED0-203A3444C363}"/>
              </c:ext>
            </c:extLst>
          </c:dPt>
          <c:dPt>
            <c:idx val="1"/>
            <c:bubble3D val="0"/>
            <c:spPr>
              <a:solidFill>
                <a:srgbClr val="7F7F7F"/>
              </a:solidFill>
              <a:ln w="19050">
                <a:solidFill>
                  <a:schemeClr val="lt1"/>
                </a:solidFill>
              </a:ln>
              <a:effectLst/>
            </c:spPr>
            <c:extLst>
              <c:ext xmlns:c16="http://schemas.microsoft.com/office/drawing/2014/chart" uri="{C3380CC4-5D6E-409C-BE32-E72D297353CC}">
                <c16:uniqueId val="{00000003-3FD9-4FEC-BED0-203A3444C363}"/>
              </c:ext>
            </c:extLst>
          </c:dPt>
          <c:dPt>
            <c:idx val="2"/>
            <c:bubble3D val="0"/>
            <c:spPr>
              <a:solidFill>
                <a:srgbClr val="FC6E42"/>
              </a:solidFill>
              <a:ln w="19050">
                <a:solidFill>
                  <a:schemeClr val="lt1"/>
                </a:solidFill>
              </a:ln>
              <a:effectLst/>
            </c:spPr>
            <c:extLst>
              <c:ext xmlns:c16="http://schemas.microsoft.com/office/drawing/2014/chart" uri="{C3380CC4-5D6E-409C-BE32-E72D297353CC}">
                <c16:uniqueId val="{00000005-3FD9-4FEC-BED0-203A3444C363}"/>
              </c:ext>
            </c:extLst>
          </c:dPt>
          <c:dPt>
            <c:idx val="3"/>
            <c:bubble3D val="0"/>
            <c:spPr>
              <a:solidFill>
                <a:srgbClr val="7F7F7F">
                  <a:lumMod val="40000"/>
                  <a:lumOff val="60000"/>
                </a:srgbClr>
              </a:solidFill>
              <a:ln w="19050">
                <a:solidFill>
                  <a:schemeClr val="lt1"/>
                </a:solidFill>
              </a:ln>
              <a:effectLst/>
            </c:spPr>
            <c:extLst>
              <c:ext xmlns:c16="http://schemas.microsoft.com/office/drawing/2014/chart" uri="{C3380CC4-5D6E-409C-BE32-E72D297353CC}">
                <c16:uniqueId val="{00000007-3FD9-4FEC-BED0-203A3444C363}"/>
              </c:ext>
            </c:extLst>
          </c:dPt>
          <c:dPt>
            <c:idx val="4"/>
            <c:bubble3D val="0"/>
            <c:spPr>
              <a:solidFill>
                <a:srgbClr val="FC6E42"/>
              </a:solidFill>
              <a:ln w="19050">
                <a:solidFill>
                  <a:schemeClr val="lt1"/>
                </a:solidFill>
              </a:ln>
              <a:effectLst/>
            </c:spPr>
            <c:extLst>
              <c:ext xmlns:c16="http://schemas.microsoft.com/office/drawing/2014/chart" uri="{C3380CC4-5D6E-409C-BE32-E72D297353CC}">
                <c16:uniqueId val="{00000009-3FD9-4FEC-BED0-203A3444C363}"/>
              </c:ext>
            </c:extLst>
          </c:dPt>
          <c:dPt>
            <c:idx val="5"/>
            <c:bubble3D val="0"/>
            <c:spPr>
              <a:solidFill>
                <a:srgbClr val="000000"/>
              </a:solidFill>
              <a:ln w="19050">
                <a:solidFill>
                  <a:schemeClr val="lt1"/>
                </a:solidFill>
              </a:ln>
              <a:effectLst/>
            </c:spPr>
            <c:extLst>
              <c:ext xmlns:c16="http://schemas.microsoft.com/office/drawing/2014/chart" uri="{C3380CC4-5D6E-409C-BE32-E72D297353CC}">
                <c16:uniqueId val="{0000000B-3FD9-4FEC-BED0-203A3444C363}"/>
              </c:ext>
            </c:extLst>
          </c:dPt>
          <c:dLbls>
            <c:dLbl>
              <c:idx val="3"/>
              <c:delete val="1"/>
              <c:extLst>
                <c:ext xmlns:c15="http://schemas.microsoft.com/office/drawing/2012/chart" uri="{CE6537A1-D6FC-4f65-9D91-7224C49458BB}"/>
                <c:ext xmlns:c16="http://schemas.microsoft.com/office/drawing/2014/chart" uri="{C3380CC4-5D6E-409C-BE32-E72D297353CC}">
                  <c16:uniqueId val="{00000007-3FD9-4FEC-BED0-203A3444C363}"/>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Agree</c:v>
                </c:pt>
                <c:pt idx="1">
                  <c:v>Neither agree nor disagree</c:v>
                </c:pt>
                <c:pt idx="2">
                  <c:v>Disagree</c:v>
                </c:pt>
                <c:pt idx="3">
                  <c:v>Don't know</c:v>
                </c:pt>
              </c:strCache>
            </c:strRef>
          </c:cat>
          <c:val>
            <c:numRef>
              <c:f>Sheet1!$B$2:$B$5</c:f>
              <c:numCache>
                <c:formatCode>0%</c:formatCode>
                <c:ptCount val="4"/>
                <c:pt idx="0">
                  <c:v>0.33</c:v>
                </c:pt>
                <c:pt idx="1">
                  <c:v>0.32</c:v>
                </c:pt>
                <c:pt idx="2">
                  <c:v>0.31</c:v>
                </c:pt>
                <c:pt idx="3">
                  <c:v>0.04</c:v>
                </c:pt>
              </c:numCache>
            </c:numRef>
          </c:val>
          <c:extLst>
            <c:ext xmlns:c16="http://schemas.microsoft.com/office/drawing/2014/chart" uri="{C3380CC4-5D6E-409C-BE32-E72D297353CC}">
              <c16:uniqueId val="{0000000C-3FD9-4FEC-BED0-203A3444C363}"/>
            </c:ext>
          </c:extLst>
        </c:ser>
        <c:dLbls>
          <c:showLegendKey val="0"/>
          <c:showVal val="0"/>
          <c:showCatName val="0"/>
          <c:showSerName val="0"/>
          <c:showPercent val="0"/>
          <c:showBubbleSize val="0"/>
          <c:showLeaderLines val="1"/>
        </c:dLbls>
        <c:firstSliceAng val="0"/>
        <c:holeSize val="6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0.01331</cdr:x>
      <cdr:y>0.81648</cdr:y>
    </cdr:from>
    <cdr:to>
      <cdr:x>0.32237</cdr:x>
      <cdr:y>0.83066</cdr:y>
    </cdr:to>
    <cdr:sp macro="" textlink="">
      <cdr:nvSpPr>
        <cdr:cNvPr id="4" name="Left Bracket 3">
          <a:extLst xmlns:a="http://schemas.openxmlformats.org/drawingml/2006/main">
            <a:ext uri="{FF2B5EF4-FFF2-40B4-BE49-F238E27FC236}">
              <a16:creationId xmlns:a16="http://schemas.microsoft.com/office/drawing/2014/main" id="{CB9128C3-2880-184F-18E2-9F9019B011FD}"/>
            </a:ext>
          </a:extLst>
        </cdr:cNvPr>
        <cdr:cNvSpPr/>
      </cdr:nvSpPr>
      <cdr:spPr>
        <a:xfrm xmlns:a="http://schemas.openxmlformats.org/drawingml/2006/main" rot="5400000" flipH="1">
          <a:off x="1626480" y="2454616"/>
          <a:ext cx="68615" cy="3058151"/>
        </a:xfrm>
        <a:prstGeom xmlns:a="http://schemas.openxmlformats.org/drawingml/2006/main" prst="leftBracket">
          <a:avLst/>
        </a:prstGeom>
        <a:ln xmlns:a="http://schemas.openxmlformats.org/drawingml/2006/main" w="28575">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rtlCol="0" anchor="ct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cdr:txBody>
    </cdr:sp>
  </cdr:relSizeAnchor>
  <cdr:relSizeAnchor xmlns:cdr="http://schemas.openxmlformats.org/drawingml/2006/chartDrawing">
    <cdr:from>
      <cdr:x>0.59555</cdr:x>
      <cdr:y>0.32723</cdr:y>
    </cdr:from>
    <cdr:to>
      <cdr:x>0.77155</cdr:x>
      <cdr:y>0.33688</cdr:y>
    </cdr:to>
    <cdr:sp macro="" textlink="">
      <cdr:nvSpPr>
        <cdr:cNvPr id="6" name="Left Bracket 5">
          <a:extLst xmlns:a="http://schemas.openxmlformats.org/drawingml/2006/main">
            <a:ext uri="{FF2B5EF4-FFF2-40B4-BE49-F238E27FC236}">
              <a16:creationId xmlns:a16="http://schemas.microsoft.com/office/drawing/2014/main" id="{D46C82F7-EA5B-6DFE-9F71-14C4EF62BE24}"/>
            </a:ext>
          </a:extLst>
        </cdr:cNvPr>
        <cdr:cNvSpPr/>
      </cdr:nvSpPr>
      <cdr:spPr>
        <a:xfrm xmlns:a="http://schemas.openxmlformats.org/drawingml/2006/main" rot="5400000" flipH="1">
          <a:off x="6740424" y="735414"/>
          <a:ext cx="46701" cy="1741523"/>
        </a:xfrm>
        <a:prstGeom xmlns:a="http://schemas.openxmlformats.org/drawingml/2006/main" prst="leftBracket">
          <a:avLst/>
        </a:prstGeom>
        <a:ln xmlns:a="http://schemas.openxmlformats.org/drawingml/2006/main" w="28575">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rtlCol="0" anchor="ct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cdr:txBody>
    </cdr:sp>
  </cdr:relSizeAnchor>
  <cdr:relSizeAnchor xmlns:cdr="http://schemas.openxmlformats.org/drawingml/2006/chartDrawing">
    <cdr:from>
      <cdr:x>0.61479</cdr:x>
      <cdr:y>0.57708</cdr:y>
    </cdr:from>
    <cdr:to>
      <cdr:x>0.76377</cdr:x>
      <cdr:y>0.58674</cdr:y>
    </cdr:to>
    <cdr:sp macro="" textlink="">
      <cdr:nvSpPr>
        <cdr:cNvPr id="7" name="Left Bracket 6">
          <a:extLst xmlns:a="http://schemas.openxmlformats.org/drawingml/2006/main">
            <a:ext uri="{FF2B5EF4-FFF2-40B4-BE49-F238E27FC236}">
              <a16:creationId xmlns:a16="http://schemas.microsoft.com/office/drawing/2014/main" id="{C4B39C14-6C12-2720-25A4-E13BAD5EF757}"/>
            </a:ext>
          </a:extLst>
        </cdr:cNvPr>
        <cdr:cNvSpPr/>
      </cdr:nvSpPr>
      <cdr:spPr>
        <a:xfrm xmlns:a="http://schemas.openxmlformats.org/drawingml/2006/main" rot="5400000" flipH="1">
          <a:off x="6797139" y="2077691"/>
          <a:ext cx="46689" cy="1474144"/>
        </a:xfrm>
        <a:prstGeom xmlns:a="http://schemas.openxmlformats.org/drawingml/2006/main" prst="leftBracket">
          <a:avLst/>
        </a:prstGeom>
        <a:ln xmlns:a="http://schemas.openxmlformats.org/drawingml/2006/main" w="28575">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rtlCol="0" anchor="ct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cdr:txBody>
    </cdr:sp>
  </cdr:relSizeAnchor>
  <cdr:relSizeAnchor xmlns:cdr="http://schemas.openxmlformats.org/drawingml/2006/chartDrawing">
    <cdr:from>
      <cdr:x>0.60631</cdr:x>
      <cdr:y>0.81392</cdr:y>
    </cdr:from>
    <cdr:to>
      <cdr:x>0.77155</cdr:x>
      <cdr:y>0.82357</cdr:y>
    </cdr:to>
    <cdr:sp macro="" textlink="">
      <cdr:nvSpPr>
        <cdr:cNvPr id="8" name="Left Bracket 7">
          <a:extLst xmlns:a="http://schemas.openxmlformats.org/drawingml/2006/main">
            <a:ext uri="{FF2B5EF4-FFF2-40B4-BE49-F238E27FC236}">
              <a16:creationId xmlns:a16="http://schemas.microsoft.com/office/drawing/2014/main" id="{995D89C1-CD44-3370-784E-A1AA5F09AF9B}"/>
            </a:ext>
          </a:extLst>
        </cdr:cNvPr>
        <cdr:cNvSpPr/>
      </cdr:nvSpPr>
      <cdr:spPr>
        <a:xfrm xmlns:a="http://schemas.openxmlformats.org/drawingml/2006/main" rot="5400000" flipH="1">
          <a:off x="6793666" y="3142824"/>
          <a:ext cx="46679" cy="1635055"/>
        </a:xfrm>
        <a:prstGeom xmlns:a="http://schemas.openxmlformats.org/drawingml/2006/main" prst="leftBracket">
          <a:avLst/>
        </a:prstGeom>
        <a:ln xmlns:a="http://schemas.openxmlformats.org/drawingml/2006/main" w="28575">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rtlCol="0" anchor="ct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0.11621</cdr:x>
      <cdr:y>0.81412</cdr:y>
    </cdr:from>
    <cdr:to>
      <cdr:x>0.37579</cdr:x>
      <cdr:y>0.8251</cdr:y>
    </cdr:to>
    <cdr:sp macro="" textlink="">
      <cdr:nvSpPr>
        <cdr:cNvPr id="4" name="Left Bracket 3">
          <a:extLst xmlns:a="http://schemas.openxmlformats.org/drawingml/2006/main">
            <a:ext uri="{FF2B5EF4-FFF2-40B4-BE49-F238E27FC236}">
              <a16:creationId xmlns:a16="http://schemas.microsoft.com/office/drawing/2014/main" id="{CB9128C3-2880-184F-18E2-9F9019B011FD}"/>
            </a:ext>
          </a:extLst>
        </cdr:cNvPr>
        <cdr:cNvSpPr/>
      </cdr:nvSpPr>
      <cdr:spPr>
        <a:xfrm xmlns:a="http://schemas.openxmlformats.org/drawingml/2006/main" rot="5400000" flipH="1">
          <a:off x="2871534" y="2435458"/>
          <a:ext cx="53127" cy="3058153"/>
        </a:xfrm>
        <a:prstGeom xmlns:a="http://schemas.openxmlformats.org/drawingml/2006/main" prst="leftBracket">
          <a:avLst/>
        </a:prstGeom>
        <a:ln xmlns:a="http://schemas.openxmlformats.org/drawingml/2006/main" w="28575">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rtlCol="0" anchor="ct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cdr:txBody>
    </cdr:sp>
  </cdr:relSizeAnchor>
  <cdr:relSizeAnchor xmlns:cdr="http://schemas.openxmlformats.org/drawingml/2006/chartDrawing">
    <cdr:from>
      <cdr:x>0.61819</cdr:x>
      <cdr:y>0.32723</cdr:y>
    </cdr:from>
    <cdr:to>
      <cdr:x>0.76586</cdr:x>
      <cdr:y>0.33688</cdr:y>
    </cdr:to>
    <cdr:sp macro="" textlink="">
      <cdr:nvSpPr>
        <cdr:cNvPr id="6" name="Left Bracket 5">
          <a:extLst xmlns:a="http://schemas.openxmlformats.org/drawingml/2006/main">
            <a:ext uri="{FF2B5EF4-FFF2-40B4-BE49-F238E27FC236}">
              <a16:creationId xmlns:a16="http://schemas.microsoft.com/office/drawing/2014/main" id="{D46C82F7-EA5B-6DFE-9F71-14C4EF62BE24}"/>
            </a:ext>
          </a:extLst>
        </cdr:cNvPr>
        <cdr:cNvSpPr/>
      </cdr:nvSpPr>
      <cdr:spPr>
        <a:xfrm xmlns:a="http://schemas.openxmlformats.org/drawingml/2006/main" rot="5400000" flipH="1">
          <a:off x="8129282" y="736328"/>
          <a:ext cx="46680" cy="1739691"/>
        </a:xfrm>
        <a:prstGeom xmlns:a="http://schemas.openxmlformats.org/drawingml/2006/main" prst="leftBracket">
          <a:avLst/>
        </a:prstGeom>
        <a:ln xmlns:a="http://schemas.openxmlformats.org/drawingml/2006/main" w="28575">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rtlCol="0" anchor="ct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cdr:txBody>
    </cdr:sp>
  </cdr:relSizeAnchor>
  <cdr:relSizeAnchor xmlns:cdr="http://schemas.openxmlformats.org/drawingml/2006/chartDrawing">
    <cdr:from>
      <cdr:x>0.63098</cdr:x>
      <cdr:y>0.57557</cdr:y>
    </cdr:from>
    <cdr:to>
      <cdr:x>0.76086</cdr:x>
      <cdr:y>0.58674</cdr:y>
    </cdr:to>
    <cdr:sp macro="" textlink="">
      <cdr:nvSpPr>
        <cdr:cNvPr id="7" name="Left Bracket 6">
          <a:extLst xmlns:a="http://schemas.openxmlformats.org/drawingml/2006/main">
            <a:ext uri="{FF2B5EF4-FFF2-40B4-BE49-F238E27FC236}">
              <a16:creationId xmlns:a16="http://schemas.microsoft.com/office/drawing/2014/main" id="{C4B39C14-6C12-2720-25A4-E13BAD5EF757}"/>
            </a:ext>
          </a:extLst>
        </cdr:cNvPr>
        <cdr:cNvSpPr/>
      </cdr:nvSpPr>
      <cdr:spPr>
        <a:xfrm xmlns:a="http://schemas.openxmlformats.org/drawingml/2006/main" rot="5400000" flipH="1">
          <a:off x="8171543" y="2046027"/>
          <a:ext cx="54011" cy="1530151"/>
        </a:xfrm>
        <a:prstGeom xmlns:a="http://schemas.openxmlformats.org/drawingml/2006/main" prst="leftBracket">
          <a:avLst/>
        </a:prstGeom>
        <a:ln xmlns:a="http://schemas.openxmlformats.org/drawingml/2006/main" w="28575">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rtlCol="0" anchor="ct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cdr:txBody>
    </cdr:sp>
  </cdr:relSizeAnchor>
  <cdr:relSizeAnchor xmlns:cdr="http://schemas.openxmlformats.org/drawingml/2006/chartDrawing">
    <cdr:from>
      <cdr:x>0.62342</cdr:x>
      <cdr:y>0.81392</cdr:y>
    </cdr:from>
    <cdr:to>
      <cdr:x>0.7576</cdr:x>
      <cdr:y>0.82337</cdr:y>
    </cdr:to>
    <cdr:sp macro="" textlink="">
      <cdr:nvSpPr>
        <cdr:cNvPr id="8" name="Left Bracket 7">
          <a:extLst xmlns:a="http://schemas.openxmlformats.org/drawingml/2006/main">
            <a:ext uri="{FF2B5EF4-FFF2-40B4-BE49-F238E27FC236}">
              <a16:creationId xmlns:a16="http://schemas.microsoft.com/office/drawing/2014/main" id="{995D89C1-CD44-3370-784E-A1AA5F09AF9B}"/>
            </a:ext>
          </a:extLst>
        </cdr:cNvPr>
        <cdr:cNvSpPr/>
      </cdr:nvSpPr>
      <cdr:spPr>
        <a:xfrm xmlns:a="http://schemas.openxmlformats.org/drawingml/2006/main" rot="5400000" flipH="1">
          <a:off x="8111909" y="3169485"/>
          <a:ext cx="45719" cy="1580791"/>
        </a:xfrm>
        <a:prstGeom xmlns:a="http://schemas.openxmlformats.org/drawingml/2006/main" prst="leftBracket">
          <a:avLst/>
        </a:prstGeom>
        <a:ln xmlns:a="http://schemas.openxmlformats.org/drawingml/2006/main" w="28575">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rtlCol="0" anchor="ct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0.22752</cdr:x>
      <cdr:y>0.81412</cdr:y>
    </cdr:from>
    <cdr:to>
      <cdr:x>0.46579</cdr:x>
      <cdr:y>0.82532</cdr:y>
    </cdr:to>
    <cdr:sp macro="" textlink="">
      <cdr:nvSpPr>
        <cdr:cNvPr id="4" name="Left Bracket 3">
          <a:extLst xmlns:a="http://schemas.openxmlformats.org/drawingml/2006/main">
            <a:ext uri="{FF2B5EF4-FFF2-40B4-BE49-F238E27FC236}">
              <a16:creationId xmlns:a16="http://schemas.microsoft.com/office/drawing/2014/main" id="{CB9128C3-2880-184F-18E2-9F9019B011FD}"/>
            </a:ext>
          </a:extLst>
        </cdr:cNvPr>
        <cdr:cNvSpPr/>
      </cdr:nvSpPr>
      <cdr:spPr>
        <a:xfrm xmlns:a="http://schemas.openxmlformats.org/drawingml/2006/main" rot="5400000" flipH="1">
          <a:off x="4056829" y="2561534"/>
          <a:ext cx="54187" cy="2807060"/>
        </a:xfrm>
        <a:prstGeom xmlns:a="http://schemas.openxmlformats.org/drawingml/2006/main" prst="leftBracket">
          <a:avLst/>
        </a:prstGeom>
        <a:ln xmlns:a="http://schemas.openxmlformats.org/drawingml/2006/main" w="28575">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rtlCol="0" anchor="ct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cdr:txBody>
    </cdr:sp>
  </cdr:relSizeAnchor>
  <cdr:relSizeAnchor xmlns:cdr="http://schemas.openxmlformats.org/drawingml/2006/chartDrawing">
    <cdr:from>
      <cdr:x>0.65032</cdr:x>
      <cdr:y>0.32723</cdr:y>
    </cdr:from>
    <cdr:to>
      <cdr:x>0.74171</cdr:x>
      <cdr:y>0.33688</cdr:y>
    </cdr:to>
    <cdr:sp macro="" textlink="">
      <cdr:nvSpPr>
        <cdr:cNvPr id="6" name="Left Bracket 5">
          <a:extLst xmlns:a="http://schemas.openxmlformats.org/drawingml/2006/main">
            <a:ext uri="{FF2B5EF4-FFF2-40B4-BE49-F238E27FC236}">
              <a16:creationId xmlns:a16="http://schemas.microsoft.com/office/drawing/2014/main" id="{D46C82F7-EA5B-6DFE-9F71-14C4EF62BE24}"/>
            </a:ext>
          </a:extLst>
        </cdr:cNvPr>
        <cdr:cNvSpPr/>
      </cdr:nvSpPr>
      <cdr:spPr>
        <a:xfrm xmlns:a="http://schemas.openxmlformats.org/drawingml/2006/main" rot="5400000" flipH="1">
          <a:off x="8176333" y="1067830"/>
          <a:ext cx="46680" cy="1076687"/>
        </a:xfrm>
        <a:prstGeom xmlns:a="http://schemas.openxmlformats.org/drawingml/2006/main" prst="leftBracket">
          <a:avLst/>
        </a:prstGeom>
        <a:ln xmlns:a="http://schemas.openxmlformats.org/drawingml/2006/main" w="28575">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rtlCol="0" anchor="ct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cdr:txBody>
    </cdr:sp>
  </cdr:relSizeAnchor>
  <cdr:relSizeAnchor xmlns:cdr="http://schemas.openxmlformats.org/drawingml/2006/chartDrawing">
    <cdr:from>
      <cdr:x>0.65507</cdr:x>
      <cdr:y>0.57728</cdr:y>
    </cdr:from>
    <cdr:to>
      <cdr:x>0.76086</cdr:x>
      <cdr:y>0.58674</cdr:y>
    </cdr:to>
    <cdr:sp macro="" textlink="">
      <cdr:nvSpPr>
        <cdr:cNvPr id="7" name="Left Bracket 6">
          <a:extLst xmlns:a="http://schemas.openxmlformats.org/drawingml/2006/main">
            <a:ext uri="{FF2B5EF4-FFF2-40B4-BE49-F238E27FC236}">
              <a16:creationId xmlns:a16="http://schemas.microsoft.com/office/drawing/2014/main" id="{C4B39C14-6C12-2720-25A4-E13BAD5EF757}"/>
            </a:ext>
          </a:extLst>
        </cdr:cNvPr>
        <cdr:cNvSpPr/>
      </cdr:nvSpPr>
      <cdr:spPr>
        <a:xfrm xmlns:a="http://schemas.openxmlformats.org/drawingml/2006/main" rot="5400000" flipH="1">
          <a:off x="8317603" y="2192087"/>
          <a:ext cx="45719" cy="1246321"/>
        </a:xfrm>
        <a:prstGeom xmlns:a="http://schemas.openxmlformats.org/drawingml/2006/main" prst="leftBracket">
          <a:avLst/>
        </a:prstGeom>
        <a:ln xmlns:a="http://schemas.openxmlformats.org/drawingml/2006/main" w="28575">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rtlCol="0" anchor="ct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cdr:txBody>
    </cdr:sp>
  </cdr:relSizeAnchor>
  <cdr:relSizeAnchor xmlns:cdr="http://schemas.openxmlformats.org/drawingml/2006/chartDrawing">
    <cdr:from>
      <cdr:x>0.64106</cdr:x>
      <cdr:y>0.81172</cdr:y>
    </cdr:from>
    <cdr:to>
      <cdr:x>0.77524</cdr:x>
      <cdr:y>0.82118</cdr:y>
    </cdr:to>
    <cdr:sp macro="" textlink="">
      <cdr:nvSpPr>
        <cdr:cNvPr id="8" name="Left Bracket 7">
          <a:extLst xmlns:a="http://schemas.openxmlformats.org/drawingml/2006/main">
            <a:ext uri="{FF2B5EF4-FFF2-40B4-BE49-F238E27FC236}">
              <a16:creationId xmlns:a16="http://schemas.microsoft.com/office/drawing/2014/main" id="{995D89C1-CD44-3370-784E-A1AA5F09AF9B}"/>
            </a:ext>
          </a:extLst>
        </cdr:cNvPr>
        <cdr:cNvSpPr/>
      </cdr:nvSpPr>
      <cdr:spPr>
        <a:xfrm xmlns:a="http://schemas.openxmlformats.org/drawingml/2006/main" rot="5400000" flipH="1">
          <a:off x="8319702" y="3158866"/>
          <a:ext cx="45719" cy="1580791"/>
        </a:xfrm>
        <a:prstGeom xmlns:a="http://schemas.openxmlformats.org/drawingml/2006/main" prst="leftBracket">
          <a:avLst/>
        </a:prstGeom>
        <a:ln xmlns:a="http://schemas.openxmlformats.org/drawingml/2006/main" w="28575">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rtlCol="0" anchor="ct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B41DF03-8371-4F7B-A7A5-12E77431B7FA}" type="datetimeFigureOut">
              <a:rPr lang="en-GB" smtClean="0"/>
              <a:pPr/>
              <a:t>06/10/2022</a:t>
            </a:fld>
            <a:endParaRPr lang="en-GB"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50995AA-0DE5-4062-8F3C-8570E8EED814}" type="slidenum">
              <a:rPr lang="en-GB" smtClean="0"/>
              <a:pPr/>
              <a:t>‹#›</a:t>
            </a:fld>
            <a:endParaRPr lang="en-GB" dirty="0"/>
          </a:p>
        </p:txBody>
      </p:sp>
    </p:spTree>
    <p:extLst>
      <p:ext uri="{BB962C8B-B14F-4D97-AF65-F5344CB8AC3E}">
        <p14:creationId xmlns:p14="http://schemas.microsoft.com/office/powerpoint/2010/main" val="17106782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DED7C70-71C6-40E2-A8EE-F434C09B2AA0}" type="datetimeFigureOut">
              <a:rPr lang="en-GB" smtClean="0"/>
              <a:pPr/>
              <a:t>06/10/2022</a:t>
            </a:fld>
            <a:endParaRPr lang="en-GB"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B0EA460-87A8-4EC4-9CF5-107A85B66D77}" type="slidenum">
              <a:rPr lang="en-GB" smtClean="0"/>
              <a:pPr/>
              <a:t>‹#›</a:t>
            </a:fld>
            <a:endParaRPr lang="en-GB" dirty="0"/>
          </a:p>
        </p:txBody>
      </p:sp>
    </p:spTree>
    <p:extLst>
      <p:ext uri="{BB962C8B-B14F-4D97-AF65-F5344CB8AC3E}">
        <p14:creationId xmlns:p14="http://schemas.microsoft.com/office/powerpoint/2010/main" val="33363717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NHH more certain about impact of climate change.</a:t>
            </a:r>
          </a:p>
          <a:p>
            <a:r>
              <a:rPr lang="en-GB" dirty="0"/>
              <a:t>Those who don’t trust DCWW on handling wastewater more likely to think there will definitely be worse pollution of rivers and coastal waters.</a:t>
            </a:r>
          </a:p>
          <a:p>
            <a:r>
              <a:rPr lang="en-GB" dirty="0"/>
              <a:t>Those on HelpU tariff more likely to think there will definitely be population growth</a:t>
            </a:r>
          </a:p>
          <a:p>
            <a:r>
              <a:rPr lang="en-GB" dirty="0"/>
              <a:t>Those struggling to afford bill and finding bill not so good VFM are notably more likely to think that living costs will keep increasing in the long term; also some evidence that those thinking water cos are using investment as an excuse to put up bills are more likely to think this.</a:t>
            </a:r>
          </a:p>
          <a:p>
            <a:endParaRPr lang="en-GB" dirty="0"/>
          </a:p>
        </p:txBody>
      </p:sp>
      <p:sp>
        <p:nvSpPr>
          <p:cNvPr id="4" name="Slide Number Placeholder 3"/>
          <p:cNvSpPr>
            <a:spLocks noGrp="1"/>
          </p:cNvSpPr>
          <p:nvPr>
            <p:ph type="sldNum" sz="quarter" idx="5"/>
          </p:nvPr>
        </p:nvSpPr>
        <p:spPr/>
        <p:txBody>
          <a:bodyPr/>
          <a:lstStyle/>
          <a:p>
            <a:fld id="{2B0EA460-87A8-4EC4-9CF5-107A85B66D77}" type="slidenum">
              <a:rPr lang="en-GB" smtClean="0"/>
              <a:pPr/>
              <a:t>7</a:t>
            </a:fld>
            <a:endParaRPr lang="en-GB" dirty="0"/>
          </a:p>
        </p:txBody>
      </p:sp>
    </p:spTree>
    <p:extLst>
      <p:ext uri="{BB962C8B-B14F-4D97-AF65-F5344CB8AC3E}">
        <p14:creationId xmlns:p14="http://schemas.microsoft.com/office/powerpoint/2010/main" val="22192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B0EA460-87A8-4EC4-9CF5-107A85B66D77}" type="slidenum">
              <a:rPr lang="en-GB" smtClean="0"/>
              <a:pPr/>
              <a:t>23</a:t>
            </a:fld>
            <a:endParaRPr lang="en-GB" dirty="0"/>
          </a:p>
        </p:txBody>
      </p:sp>
    </p:spTree>
    <p:extLst>
      <p:ext uri="{BB962C8B-B14F-4D97-AF65-F5344CB8AC3E}">
        <p14:creationId xmlns:p14="http://schemas.microsoft.com/office/powerpoint/2010/main" val="10083129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B0EA460-87A8-4EC4-9CF5-107A85B66D77}" type="slidenum">
              <a:rPr lang="en-GB" smtClean="0"/>
              <a:pPr/>
              <a:t>24</a:t>
            </a:fld>
            <a:endParaRPr lang="en-GB" dirty="0"/>
          </a:p>
        </p:txBody>
      </p:sp>
    </p:spTree>
    <p:extLst>
      <p:ext uri="{BB962C8B-B14F-4D97-AF65-F5344CB8AC3E}">
        <p14:creationId xmlns:p14="http://schemas.microsoft.com/office/powerpoint/2010/main" val="14120669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B0EA460-87A8-4EC4-9CF5-107A85B66D77}" type="slidenum">
              <a:rPr lang="en-GB" smtClean="0"/>
              <a:pPr/>
              <a:t>25</a:t>
            </a:fld>
            <a:endParaRPr lang="en-GB" dirty="0"/>
          </a:p>
        </p:txBody>
      </p:sp>
    </p:spTree>
    <p:extLst>
      <p:ext uri="{BB962C8B-B14F-4D97-AF65-F5344CB8AC3E}">
        <p14:creationId xmlns:p14="http://schemas.microsoft.com/office/powerpoint/2010/main" val="36574087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B0EA460-87A8-4EC4-9CF5-107A85B66D77}" type="slidenum">
              <a:rPr lang="en-GB" smtClean="0"/>
              <a:pPr/>
              <a:t>26</a:t>
            </a:fld>
            <a:endParaRPr lang="en-GB" dirty="0"/>
          </a:p>
        </p:txBody>
      </p:sp>
    </p:spTree>
    <p:extLst>
      <p:ext uri="{BB962C8B-B14F-4D97-AF65-F5344CB8AC3E}">
        <p14:creationId xmlns:p14="http://schemas.microsoft.com/office/powerpoint/2010/main" val="40749923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Community hub is generally saying investment is higher priority, not low bills…</a:t>
            </a:r>
          </a:p>
          <a:p>
            <a:r>
              <a:rPr lang="en-GB" dirty="0"/>
              <a:t>Struggling to afford does NOT translate into saying lowest possible bills should be the priority</a:t>
            </a:r>
          </a:p>
        </p:txBody>
      </p:sp>
      <p:sp>
        <p:nvSpPr>
          <p:cNvPr id="4" name="Slide Number Placeholder 3"/>
          <p:cNvSpPr>
            <a:spLocks noGrp="1"/>
          </p:cNvSpPr>
          <p:nvPr>
            <p:ph type="sldNum" sz="quarter" idx="5"/>
          </p:nvPr>
        </p:nvSpPr>
        <p:spPr/>
        <p:txBody>
          <a:bodyPr/>
          <a:lstStyle/>
          <a:p>
            <a:fld id="{2B0EA460-87A8-4EC4-9CF5-107A85B66D77}" type="slidenum">
              <a:rPr lang="en-GB" smtClean="0"/>
              <a:pPr/>
              <a:t>28</a:t>
            </a:fld>
            <a:endParaRPr lang="en-GB" dirty="0"/>
          </a:p>
        </p:txBody>
      </p:sp>
    </p:spTree>
    <p:extLst>
      <p:ext uri="{BB962C8B-B14F-4D97-AF65-F5344CB8AC3E}">
        <p14:creationId xmlns:p14="http://schemas.microsoft.com/office/powerpoint/2010/main" val="20802819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B0EA460-87A8-4EC4-9CF5-107A85B66D77}" type="slidenum">
              <a:rPr lang="en-GB" smtClean="0"/>
              <a:pPr/>
              <a:t>30</a:t>
            </a:fld>
            <a:endParaRPr lang="en-GB" dirty="0"/>
          </a:p>
        </p:txBody>
      </p:sp>
    </p:spTree>
    <p:extLst>
      <p:ext uri="{BB962C8B-B14F-4D97-AF65-F5344CB8AC3E}">
        <p14:creationId xmlns:p14="http://schemas.microsoft.com/office/powerpoint/2010/main" val="7799447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B0EA460-87A8-4EC4-9CF5-107A85B66D77}" type="slidenum">
              <a:rPr lang="en-GB" smtClean="0"/>
              <a:pPr/>
              <a:t>39</a:t>
            </a:fld>
            <a:endParaRPr lang="en-GB" dirty="0"/>
          </a:p>
        </p:txBody>
      </p:sp>
    </p:spTree>
    <p:extLst>
      <p:ext uri="{BB962C8B-B14F-4D97-AF65-F5344CB8AC3E}">
        <p14:creationId xmlns:p14="http://schemas.microsoft.com/office/powerpoint/2010/main" val="25054069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B0EA460-87A8-4EC4-9CF5-107A85B66D77}" type="slidenum">
              <a:rPr lang="en-GB" smtClean="0"/>
              <a:pPr/>
              <a:t>45</a:t>
            </a:fld>
            <a:endParaRPr lang="en-GB" dirty="0"/>
          </a:p>
        </p:txBody>
      </p:sp>
    </p:spTree>
    <p:extLst>
      <p:ext uri="{BB962C8B-B14F-4D97-AF65-F5344CB8AC3E}">
        <p14:creationId xmlns:p14="http://schemas.microsoft.com/office/powerpoint/2010/main" val="31150528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701EB7-7692-44A3-B58B-170D0B5123F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92589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701EB7-7692-44A3-B58B-170D0B5123F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14506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Trust is higher amongst Community Hub respondents and correlates strongly with VFM ratings. Not strongly driven by demographics. How do scores compare to trust tracker?</a:t>
            </a:r>
          </a:p>
        </p:txBody>
      </p:sp>
      <p:sp>
        <p:nvSpPr>
          <p:cNvPr id="4" name="Slide Number Placeholder 3"/>
          <p:cNvSpPr>
            <a:spLocks noGrp="1"/>
          </p:cNvSpPr>
          <p:nvPr>
            <p:ph type="sldNum" sz="quarter" idx="5"/>
          </p:nvPr>
        </p:nvSpPr>
        <p:spPr/>
        <p:txBody>
          <a:bodyPr/>
          <a:lstStyle/>
          <a:p>
            <a:fld id="{2B0EA460-87A8-4EC4-9CF5-107A85B66D77}" type="slidenum">
              <a:rPr lang="en-GB" smtClean="0"/>
              <a:pPr/>
              <a:t>8</a:t>
            </a:fld>
            <a:endParaRPr lang="en-GB" dirty="0"/>
          </a:p>
        </p:txBody>
      </p:sp>
    </p:spTree>
    <p:extLst>
      <p:ext uri="{BB962C8B-B14F-4D97-AF65-F5344CB8AC3E}">
        <p14:creationId xmlns:p14="http://schemas.microsoft.com/office/powerpoint/2010/main" val="29969062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701EB7-7692-44A3-B58B-170D0B5123F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87174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Stage 1 Aug 2021 (Relish) shows 85% saying comfortable or fairly comfortable</a:t>
            </a:r>
          </a:p>
        </p:txBody>
      </p:sp>
      <p:sp>
        <p:nvSpPr>
          <p:cNvPr id="4" name="Slide Number Placeholder 3"/>
          <p:cNvSpPr>
            <a:spLocks noGrp="1"/>
          </p:cNvSpPr>
          <p:nvPr>
            <p:ph type="sldNum" sz="quarter" idx="5"/>
          </p:nvPr>
        </p:nvSpPr>
        <p:spPr/>
        <p:txBody>
          <a:bodyPr/>
          <a:lstStyle/>
          <a:p>
            <a:fld id="{2B0EA460-87A8-4EC4-9CF5-107A85B66D77}" type="slidenum">
              <a:rPr lang="en-GB" smtClean="0"/>
              <a:pPr/>
              <a:t>10</a:t>
            </a:fld>
            <a:endParaRPr lang="en-GB" dirty="0"/>
          </a:p>
        </p:txBody>
      </p:sp>
    </p:spTree>
    <p:extLst>
      <p:ext uri="{BB962C8B-B14F-4D97-AF65-F5344CB8AC3E}">
        <p14:creationId xmlns:p14="http://schemas.microsoft.com/office/powerpoint/2010/main" val="2893911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B0EA460-87A8-4EC4-9CF5-107A85B66D77}" type="slidenum">
              <a:rPr lang="en-GB" smtClean="0"/>
              <a:pPr/>
              <a:t>15</a:t>
            </a:fld>
            <a:endParaRPr lang="en-GB" dirty="0"/>
          </a:p>
        </p:txBody>
      </p:sp>
    </p:spTree>
    <p:extLst>
      <p:ext uri="{BB962C8B-B14F-4D97-AF65-F5344CB8AC3E}">
        <p14:creationId xmlns:p14="http://schemas.microsoft.com/office/powerpoint/2010/main" val="10618555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B0EA460-87A8-4EC4-9CF5-107A85B66D77}" type="slidenum">
              <a:rPr lang="en-GB" smtClean="0"/>
              <a:pPr/>
              <a:t>16</a:t>
            </a:fld>
            <a:endParaRPr lang="en-GB" dirty="0"/>
          </a:p>
        </p:txBody>
      </p:sp>
    </p:spTree>
    <p:extLst>
      <p:ext uri="{BB962C8B-B14F-4D97-AF65-F5344CB8AC3E}">
        <p14:creationId xmlns:p14="http://schemas.microsoft.com/office/powerpoint/2010/main" val="28442124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B0EA460-87A8-4EC4-9CF5-107A85B66D77}" type="slidenum">
              <a:rPr lang="en-GB" smtClean="0"/>
              <a:pPr/>
              <a:t>18</a:t>
            </a:fld>
            <a:endParaRPr lang="en-GB" dirty="0"/>
          </a:p>
        </p:txBody>
      </p:sp>
    </p:spTree>
    <p:extLst>
      <p:ext uri="{BB962C8B-B14F-4D97-AF65-F5344CB8AC3E}">
        <p14:creationId xmlns:p14="http://schemas.microsoft.com/office/powerpoint/2010/main" val="13772058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B0EA460-87A8-4EC4-9CF5-107A85B66D77}" type="slidenum">
              <a:rPr lang="en-GB" smtClean="0"/>
              <a:pPr/>
              <a:t>19</a:t>
            </a:fld>
            <a:endParaRPr lang="en-GB" dirty="0"/>
          </a:p>
        </p:txBody>
      </p:sp>
    </p:spTree>
    <p:extLst>
      <p:ext uri="{BB962C8B-B14F-4D97-AF65-F5344CB8AC3E}">
        <p14:creationId xmlns:p14="http://schemas.microsoft.com/office/powerpoint/2010/main" val="25726648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B0EA460-87A8-4EC4-9CF5-107A85B66D77}" type="slidenum">
              <a:rPr lang="en-GB" smtClean="0"/>
              <a:pPr/>
              <a:t>21</a:t>
            </a:fld>
            <a:endParaRPr lang="en-GB" dirty="0"/>
          </a:p>
        </p:txBody>
      </p:sp>
    </p:spTree>
    <p:extLst>
      <p:ext uri="{BB962C8B-B14F-4D97-AF65-F5344CB8AC3E}">
        <p14:creationId xmlns:p14="http://schemas.microsoft.com/office/powerpoint/2010/main" val="34803086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B0EA460-87A8-4EC4-9CF5-107A85B66D77}" type="slidenum">
              <a:rPr lang="en-GB" smtClean="0"/>
              <a:pPr/>
              <a:t>22</a:t>
            </a:fld>
            <a:endParaRPr lang="en-GB" dirty="0"/>
          </a:p>
        </p:txBody>
      </p:sp>
    </p:spTree>
    <p:extLst>
      <p:ext uri="{BB962C8B-B14F-4D97-AF65-F5344CB8AC3E}">
        <p14:creationId xmlns:p14="http://schemas.microsoft.com/office/powerpoint/2010/main" val="21185145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upload.wikimedia.org/wikipedia/commons/9/97/The_Earth_seen_from_Apollo_17.jpg" TargetMode="External"/><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hyperlink" Target="http://www.bluemarbleresearch.co.uk/" TargetMode="Externa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599CA-5B69-4955-931B-F77D0C11A437}"/>
              </a:ext>
            </a:extLst>
          </p:cNvPr>
          <p:cNvSpPr>
            <a:spLocks noGrp="1"/>
          </p:cNvSpPr>
          <p:nvPr>
            <p:ph type="ctrTitle"/>
          </p:nvPr>
        </p:nvSpPr>
        <p:spPr>
          <a:xfrm>
            <a:off x="1524000" y="1122363"/>
            <a:ext cx="9144000" cy="2387600"/>
          </a:xfrm>
        </p:spPr>
        <p:txBody>
          <a:bodyPr anchor="b"/>
          <a:lstStyle>
            <a:lvl1pPr algn="ctr">
              <a:defRPr sz="6000">
                <a:latin typeface="Century Gothic" panose="020B0502020202020204" pitchFamily="34" charset="0"/>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73B68537-D96C-4460-A9D3-D376AC39A489}"/>
              </a:ext>
            </a:extLst>
          </p:cNvPr>
          <p:cNvSpPr>
            <a:spLocks noGrp="1"/>
          </p:cNvSpPr>
          <p:nvPr>
            <p:ph type="subTitle" idx="1"/>
          </p:nvPr>
        </p:nvSpPr>
        <p:spPr>
          <a:xfrm>
            <a:off x="1524000" y="3602038"/>
            <a:ext cx="9144000" cy="1655762"/>
          </a:xfrm>
        </p:spPr>
        <p:txBody>
          <a:bodyPr/>
          <a:lstStyle>
            <a:lvl1pPr marL="0" indent="0" algn="ctr">
              <a:buNone/>
              <a:defRPr sz="2400">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545725794"/>
      </p:ext>
    </p:extLst>
  </p:cSld>
  <p:clrMapOvr>
    <a:masterClrMapping/>
  </p:clrMapOvr>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our coloured blocks">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49D3147-C046-4B27-84EF-9E41C7374AA8}"/>
              </a:ext>
            </a:extLst>
          </p:cNvPr>
          <p:cNvSpPr>
            <a:spLocks noGrp="1"/>
          </p:cNvSpPr>
          <p:nvPr>
            <p:ph type="body" sz="quarter" idx="10" hasCustomPrompt="1"/>
          </p:nvPr>
        </p:nvSpPr>
        <p:spPr>
          <a:xfrm>
            <a:off x="-1" y="-102"/>
            <a:ext cx="12192000" cy="505853"/>
          </a:xfrm>
          <a:solidFill>
            <a:schemeClr val="tx2"/>
          </a:solidFill>
        </p:spPr>
        <p:txBody>
          <a:bodyPr anchor="ctr">
            <a:noAutofit/>
          </a:bodyPr>
          <a:lstStyle>
            <a:lvl1pPr marL="0" indent="0">
              <a:buNone/>
              <a:defRPr sz="2000" b="1">
                <a:solidFill>
                  <a:schemeClr val="bg1"/>
                </a:solidFill>
              </a:defRPr>
            </a:lvl1pPr>
          </a:lstStyle>
          <a:p>
            <a:pPr lvl="0"/>
            <a:r>
              <a:rPr lang="en-US"/>
              <a:t>Slide heading</a:t>
            </a:r>
            <a:endParaRPr lang="en-GB"/>
          </a:p>
        </p:txBody>
      </p:sp>
      <p:sp>
        <p:nvSpPr>
          <p:cNvPr id="8" name="Slide Number Placeholder 3">
            <a:extLst>
              <a:ext uri="{FF2B5EF4-FFF2-40B4-BE49-F238E27FC236}">
                <a16:creationId xmlns:a16="http://schemas.microsoft.com/office/drawing/2014/main" id="{75E6F4C3-337B-41A2-AE45-924B22E57F9D}"/>
              </a:ext>
            </a:extLst>
          </p:cNvPr>
          <p:cNvSpPr txBox="1">
            <a:spLocks/>
          </p:cNvSpPr>
          <p:nvPr userDrawn="1"/>
        </p:nvSpPr>
        <p:spPr>
          <a:xfrm>
            <a:off x="11280100" y="27565"/>
            <a:ext cx="794631" cy="41143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17C9725-CDDF-4E1F-A5C1-71F9C95A39C6}" type="slidenum">
              <a:rPr lang="en-GB" b="1" smtClean="0">
                <a:solidFill>
                  <a:schemeClr val="bg1"/>
                </a:solidFill>
                <a:latin typeface="Century Gothic" panose="020B0502020202020204" pitchFamily="34" charset="0"/>
              </a:rPr>
              <a:pPr/>
              <a:t>‹#›</a:t>
            </a:fld>
            <a:endParaRPr lang="en-GB" b="1" dirty="0">
              <a:solidFill>
                <a:schemeClr val="bg1"/>
              </a:solidFill>
              <a:latin typeface="Century Gothic" panose="020B0502020202020204" pitchFamily="34" charset="0"/>
            </a:endParaRPr>
          </a:p>
        </p:txBody>
      </p:sp>
      <p:pic>
        <p:nvPicPr>
          <p:cNvPr id="6" name="Picture 5" descr="Logo, company name&#10;&#10;Description automatically generated">
            <a:extLst>
              <a:ext uri="{FF2B5EF4-FFF2-40B4-BE49-F238E27FC236}">
                <a16:creationId xmlns:a16="http://schemas.microsoft.com/office/drawing/2014/main" id="{A35D0133-93C5-4A08-A9E4-C3C05B40656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23385" y="6096000"/>
            <a:ext cx="1468615" cy="764162"/>
          </a:xfrm>
          <a:prstGeom prst="rect">
            <a:avLst/>
          </a:prstGeom>
        </p:spPr>
      </p:pic>
      <p:sp>
        <p:nvSpPr>
          <p:cNvPr id="5" name="Text Placeholder 4">
            <a:extLst>
              <a:ext uri="{FF2B5EF4-FFF2-40B4-BE49-F238E27FC236}">
                <a16:creationId xmlns:a16="http://schemas.microsoft.com/office/drawing/2014/main" id="{858383D4-7646-40BE-9550-6B439D52AB41}"/>
              </a:ext>
            </a:extLst>
          </p:cNvPr>
          <p:cNvSpPr>
            <a:spLocks noGrp="1"/>
          </p:cNvSpPr>
          <p:nvPr>
            <p:ph type="body" sz="quarter" idx="11"/>
          </p:nvPr>
        </p:nvSpPr>
        <p:spPr>
          <a:xfrm>
            <a:off x="984250" y="817563"/>
            <a:ext cx="4474441" cy="2452110"/>
          </a:xfrm>
          <a:solidFill>
            <a:schemeClr val="tx2">
              <a:lumMod val="40000"/>
              <a:lumOff val="60000"/>
            </a:schemeClr>
          </a:solidFill>
        </p:spPr>
        <p:txBody>
          <a:bodyPr>
            <a:no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a:extLst>
              <a:ext uri="{FF2B5EF4-FFF2-40B4-BE49-F238E27FC236}">
                <a16:creationId xmlns:a16="http://schemas.microsoft.com/office/drawing/2014/main" id="{9F8A6006-983A-4105-9D35-7901514F383C}"/>
              </a:ext>
            </a:extLst>
          </p:cNvPr>
          <p:cNvSpPr>
            <a:spLocks noGrp="1"/>
          </p:cNvSpPr>
          <p:nvPr>
            <p:ph type="body" sz="quarter" idx="12"/>
          </p:nvPr>
        </p:nvSpPr>
        <p:spPr>
          <a:xfrm>
            <a:off x="6650759" y="817563"/>
            <a:ext cx="4474441" cy="2452110"/>
          </a:xfrm>
          <a:solidFill>
            <a:schemeClr val="tx2"/>
          </a:solidFill>
        </p:spPr>
        <p:txBody>
          <a:bodyPr>
            <a:no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a:extLst>
              <a:ext uri="{FF2B5EF4-FFF2-40B4-BE49-F238E27FC236}">
                <a16:creationId xmlns:a16="http://schemas.microsoft.com/office/drawing/2014/main" id="{49893CFD-81AB-47F0-A838-65D3FB7E380E}"/>
              </a:ext>
            </a:extLst>
          </p:cNvPr>
          <p:cNvSpPr>
            <a:spLocks noGrp="1"/>
          </p:cNvSpPr>
          <p:nvPr>
            <p:ph type="body" sz="quarter" idx="13"/>
          </p:nvPr>
        </p:nvSpPr>
        <p:spPr>
          <a:xfrm>
            <a:off x="984249" y="3671886"/>
            <a:ext cx="4474441" cy="2452110"/>
          </a:xfrm>
          <a:solidFill>
            <a:schemeClr val="tx2">
              <a:lumMod val="75000"/>
            </a:schemeClr>
          </a:solidFill>
        </p:spPr>
        <p:txBody>
          <a:bodyPr>
            <a:no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a:extLst>
              <a:ext uri="{FF2B5EF4-FFF2-40B4-BE49-F238E27FC236}">
                <a16:creationId xmlns:a16="http://schemas.microsoft.com/office/drawing/2014/main" id="{9239D095-70D3-4A3C-9768-21257D70D92C}"/>
              </a:ext>
            </a:extLst>
          </p:cNvPr>
          <p:cNvSpPr>
            <a:spLocks noGrp="1"/>
          </p:cNvSpPr>
          <p:nvPr>
            <p:ph type="body" sz="quarter" idx="14"/>
          </p:nvPr>
        </p:nvSpPr>
        <p:spPr>
          <a:xfrm>
            <a:off x="6650759" y="3671886"/>
            <a:ext cx="4474441" cy="2452110"/>
          </a:xfrm>
          <a:solidFill>
            <a:schemeClr val="tx2">
              <a:lumMod val="50000"/>
            </a:schemeClr>
          </a:solidFill>
        </p:spPr>
        <p:txBody>
          <a:bodyPr>
            <a:no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518930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rimary and secondary info">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49D3147-C046-4B27-84EF-9E41C7374AA8}"/>
              </a:ext>
            </a:extLst>
          </p:cNvPr>
          <p:cNvSpPr>
            <a:spLocks noGrp="1"/>
          </p:cNvSpPr>
          <p:nvPr>
            <p:ph type="body" sz="quarter" idx="10" hasCustomPrompt="1"/>
          </p:nvPr>
        </p:nvSpPr>
        <p:spPr>
          <a:xfrm>
            <a:off x="-1" y="-102"/>
            <a:ext cx="12192000" cy="505853"/>
          </a:xfrm>
          <a:solidFill>
            <a:schemeClr val="tx2"/>
          </a:solidFill>
        </p:spPr>
        <p:txBody>
          <a:bodyPr anchor="ctr">
            <a:noAutofit/>
          </a:bodyPr>
          <a:lstStyle>
            <a:lvl1pPr marL="0" indent="0">
              <a:buNone/>
              <a:defRPr sz="2000" b="1">
                <a:solidFill>
                  <a:schemeClr val="bg1"/>
                </a:solidFill>
              </a:defRPr>
            </a:lvl1pPr>
          </a:lstStyle>
          <a:p>
            <a:pPr lvl="0"/>
            <a:r>
              <a:rPr lang="en-US"/>
              <a:t>Slide heading</a:t>
            </a:r>
            <a:endParaRPr lang="en-GB"/>
          </a:p>
        </p:txBody>
      </p:sp>
      <p:sp>
        <p:nvSpPr>
          <p:cNvPr id="8" name="Slide Number Placeholder 3">
            <a:extLst>
              <a:ext uri="{FF2B5EF4-FFF2-40B4-BE49-F238E27FC236}">
                <a16:creationId xmlns:a16="http://schemas.microsoft.com/office/drawing/2014/main" id="{75E6F4C3-337B-41A2-AE45-924B22E57F9D}"/>
              </a:ext>
            </a:extLst>
          </p:cNvPr>
          <p:cNvSpPr txBox="1">
            <a:spLocks/>
          </p:cNvSpPr>
          <p:nvPr userDrawn="1"/>
        </p:nvSpPr>
        <p:spPr>
          <a:xfrm>
            <a:off x="11280100" y="27565"/>
            <a:ext cx="794631" cy="41143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17C9725-CDDF-4E1F-A5C1-71F9C95A39C6}" type="slidenum">
              <a:rPr lang="en-GB" b="1" smtClean="0">
                <a:solidFill>
                  <a:schemeClr val="bg1"/>
                </a:solidFill>
                <a:latin typeface="Century Gothic" panose="020B0502020202020204" pitchFamily="34" charset="0"/>
              </a:rPr>
              <a:pPr/>
              <a:t>‹#›</a:t>
            </a:fld>
            <a:endParaRPr lang="en-GB" b="1" dirty="0">
              <a:solidFill>
                <a:schemeClr val="bg1"/>
              </a:solidFill>
              <a:latin typeface="Century Gothic" panose="020B0502020202020204" pitchFamily="34" charset="0"/>
            </a:endParaRPr>
          </a:p>
        </p:txBody>
      </p:sp>
      <p:pic>
        <p:nvPicPr>
          <p:cNvPr id="6" name="Picture 5" descr="Logo, company name&#10;&#10;Description automatically generated">
            <a:extLst>
              <a:ext uri="{FF2B5EF4-FFF2-40B4-BE49-F238E27FC236}">
                <a16:creationId xmlns:a16="http://schemas.microsoft.com/office/drawing/2014/main" id="{A35D0133-93C5-4A08-A9E4-C3C05B40656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23385" y="6096000"/>
            <a:ext cx="1468615" cy="764162"/>
          </a:xfrm>
          <a:prstGeom prst="rect">
            <a:avLst/>
          </a:prstGeom>
        </p:spPr>
      </p:pic>
      <p:sp>
        <p:nvSpPr>
          <p:cNvPr id="11" name="Text Placeholder 4">
            <a:extLst>
              <a:ext uri="{FF2B5EF4-FFF2-40B4-BE49-F238E27FC236}">
                <a16:creationId xmlns:a16="http://schemas.microsoft.com/office/drawing/2014/main" id="{9239D095-70D3-4A3C-9768-21257D70D92C}"/>
              </a:ext>
            </a:extLst>
          </p:cNvPr>
          <p:cNvSpPr>
            <a:spLocks noGrp="1"/>
          </p:cNvSpPr>
          <p:nvPr>
            <p:ph type="body" sz="quarter" idx="14"/>
          </p:nvPr>
        </p:nvSpPr>
        <p:spPr>
          <a:xfrm>
            <a:off x="263814" y="679304"/>
            <a:ext cx="11706513" cy="1592841"/>
          </a:xfrm>
          <a:solidFill>
            <a:schemeClr val="tx2">
              <a:lumMod val="50000"/>
            </a:schemeClr>
          </a:solidFill>
        </p:spPr>
        <p:txBody>
          <a:bodyPr>
            <a:no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Text Placeholder 2">
            <a:extLst>
              <a:ext uri="{FF2B5EF4-FFF2-40B4-BE49-F238E27FC236}">
                <a16:creationId xmlns:a16="http://schemas.microsoft.com/office/drawing/2014/main" id="{F501649D-3A9F-4DD3-A625-7774FA62EAED}"/>
              </a:ext>
            </a:extLst>
          </p:cNvPr>
          <p:cNvSpPr>
            <a:spLocks noGrp="1"/>
          </p:cNvSpPr>
          <p:nvPr>
            <p:ph type="body" sz="quarter" idx="15"/>
          </p:nvPr>
        </p:nvSpPr>
        <p:spPr>
          <a:xfrm>
            <a:off x="263525" y="2479675"/>
            <a:ext cx="11706225" cy="3616325"/>
          </a:xfrm>
        </p:spPr>
        <p:txBody>
          <a:bodyPr>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840015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rimary and secondary info 2">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49D3147-C046-4B27-84EF-9E41C7374AA8}"/>
              </a:ext>
            </a:extLst>
          </p:cNvPr>
          <p:cNvSpPr>
            <a:spLocks noGrp="1"/>
          </p:cNvSpPr>
          <p:nvPr>
            <p:ph type="body" sz="quarter" idx="10" hasCustomPrompt="1"/>
          </p:nvPr>
        </p:nvSpPr>
        <p:spPr>
          <a:xfrm>
            <a:off x="-1" y="-102"/>
            <a:ext cx="12192000" cy="505853"/>
          </a:xfrm>
          <a:solidFill>
            <a:schemeClr val="tx2"/>
          </a:solidFill>
        </p:spPr>
        <p:txBody>
          <a:bodyPr anchor="ctr">
            <a:noAutofit/>
          </a:bodyPr>
          <a:lstStyle>
            <a:lvl1pPr marL="0" indent="0">
              <a:buNone/>
              <a:defRPr sz="2000" b="1">
                <a:solidFill>
                  <a:schemeClr val="bg1"/>
                </a:solidFill>
              </a:defRPr>
            </a:lvl1pPr>
          </a:lstStyle>
          <a:p>
            <a:pPr lvl="0"/>
            <a:r>
              <a:rPr lang="en-US"/>
              <a:t>Slide heading</a:t>
            </a:r>
            <a:endParaRPr lang="en-GB"/>
          </a:p>
        </p:txBody>
      </p:sp>
      <p:sp>
        <p:nvSpPr>
          <p:cNvPr id="8" name="Slide Number Placeholder 3">
            <a:extLst>
              <a:ext uri="{FF2B5EF4-FFF2-40B4-BE49-F238E27FC236}">
                <a16:creationId xmlns:a16="http://schemas.microsoft.com/office/drawing/2014/main" id="{75E6F4C3-337B-41A2-AE45-924B22E57F9D}"/>
              </a:ext>
            </a:extLst>
          </p:cNvPr>
          <p:cNvSpPr txBox="1">
            <a:spLocks/>
          </p:cNvSpPr>
          <p:nvPr userDrawn="1"/>
        </p:nvSpPr>
        <p:spPr>
          <a:xfrm>
            <a:off x="11280100" y="27565"/>
            <a:ext cx="794631" cy="41143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17C9725-CDDF-4E1F-A5C1-71F9C95A39C6}" type="slidenum">
              <a:rPr lang="en-GB" b="1" smtClean="0">
                <a:solidFill>
                  <a:schemeClr val="bg1"/>
                </a:solidFill>
                <a:latin typeface="Century Gothic" panose="020B0502020202020204" pitchFamily="34" charset="0"/>
              </a:rPr>
              <a:pPr/>
              <a:t>‹#›</a:t>
            </a:fld>
            <a:endParaRPr lang="en-GB" b="1" dirty="0">
              <a:solidFill>
                <a:schemeClr val="bg1"/>
              </a:solidFill>
              <a:latin typeface="Century Gothic" panose="020B0502020202020204" pitchFamily="34" charset="0"/>
            </a:endParaRPr>
          </a:p>
        </p:txBody>
      </p:sp>
      <p:pic>
        <p:nvPicPr>
          <p:cNvPr id="6" name="Picture 5" descr="Logo, company name&#10;&#10;Description automatically generated">
            <a:extLst>
              <a:ext uri="{FF2B5EF4-FFF2-40B4-BE49-F238E27FC236}">
                <a16:creationId xmlns:a16="http://schemas.microsoft.com/office/drawing/2014/main" id="{A35D0133-93C5-4A08-A9E4-C3C05B40656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23385" y="6096000"/>
            <a:ext cx="1468615" cy="764162"/>
          </a:xfrm>
          <a:prstGeom prst="rect">
            <a:avLst/>
          </a:prstGeom>
        </p:spPr>
      </p:pic>
      <p:sp>
        <p:nvSpPr>
          <p:cNvPr id="11" name="Text Placeholder 4">
            <a:extLst>
              <a:ext uri="{FF2B5EF4-FFF2-40B4-BE49-F238E27FC236}">
                <a16:creationId xmlns:a16="http://schemas.microsoft.com/office/drawing/2014/main" id="{9239D095-70D3-4A3C-9768-21257D70D92C}"/>
              </a:ext>
            </a:extLst>
          </p:cNvPr>
          <p:cNvSpPr>
            <a:spLocks noGrp="1"/>
          </p:cNvSpPr>
          <p:nvPr>
            <p:ph type="body" sz="quarter" idx="14"/>
          </p:nvPr>
        </p:nvSpPr>
        <p:spPr>
          <a:xfrm>
            <a:off x="263814" y="4517018"/>
            <a:ext cx="11706513" cy="1592841"/>
          </a:xfrm>
          <a:solidFill>
            <a:schemeClr val="tx2">
              <a:lumMod val="50000"/>
            </a:schemeClr>
          </a:solidFill>
        </p:spPr>
        <p:txBody>
          <a:bodyPr>
            <a:no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Text Placeholder 2">
            <a:extLst>
              <a:ext uri="{FF2B5EF4-FFF2-40B4-BE49-F238E27FC236}">
                <a16:creationId xmlns:a16="http://schemas.microsoft.com/office/drawing/2014/main" id="{F501649D-3A9F-4DD3-A625-7774FA62EAED}"/>
              </a:ext>
            </a:extLst>
          </p:cNvPr>
          <p:cNvSpPr>
            <a:spLocks noGrp="1"/>
          </p:cNvSpPr>
          <p:nvPr>
            <p:ph type="body" sz="quarter" idx="15"/>
          </p:nvPr>
        </p:nvSpPr>
        <p:spPr>
          <a:xfrm>
            <a:off x="263525" y="817131"/>
            <a:ext cx="11706225" cy="3616325"/>
          </a:xfrm>
        </p:spPr>
        <p:txBody>
          <a:bodyPr>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650555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Key findings">
    <p:spTree>
      <p:nvGrpSpPr>
        <p:cNvPr id="1" name=""/>
        <p:cNvGrpSpPr/>
        <p:nvPr/>
      </p:nvGrpSpPr>
      <p:grpSpPr>
        <a:xfrm>
          <a:off x="0" y="0"/>
          <a:ext cx="0" cy="0"/>
          <a:chOff x="0" y="0"/>
          <a:chExt cx="0" cy="0"/>
        </a:xfrm>
      </p:grpSpPr>
      <p:pic>
        <p:nvPicPr>
          <p:cNvPr id="6" name="Picture 5" descr="Logo, company name&#10;&#10;Description automatically generated">
            <a:extLst>
              <a:ext uri="{FF2B5EF4-FFF2-40B4-BE49-F238E27FC236}">
                <a16:creationId xmlns:a16="http://schemas.microsoft.com/office/drawing/2014/main" id="{AE35E205-5EBA-42D1-B7E2-CECB57104F2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23385" y="6096000"/>
            <a:ext cx="1468615" cy="764162"/>
          </a:xfrm>
          <a:prstGeom prst="rect">
            <a:avLst/>
          </a:prstGeom>
        </p:spPr>
      </p:pic>
      <p:sp>
        <p:nvSpPr>
          <p:cNvPr id="10" name="Slide Number Placeholder 3">
            <a:extLst>
              <a:ext uri="{FF2B5EF4-FFF2-40B4-BE49-F238E27FC236}">
                <a16:creationId xmlns:a16="http://schemas.microsoft.com/office/drawing/2014/main" id="{DC410D03-2B60-4BC1-BCF0-1A5DA73457F5}"/>
              </a:ext>
            </a:extLst>
          </p:cNvPr>
          <p:cNvSpPr txBox="1">
            <a:spLocks/>
          </p:cNvSpPr>
          <p:nvPr userDrawn="1"/>
        </p:nvSpPr>
        <p:spPr>
          <a:xfrm>
            <a:off x="11280100" y="27565"/>
            <a:ext cx="794631" cy="41143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17C9725-CDDF-4E1F-A5C1-71F9C95A39C6}" type="slidenum">
              <a:rPr lang="en-GB" b="1" smtClean="0">
                <a:solidFill>
                  <a:schemeClr val="bg1"/>
                </a:solidFill>
                <a:latin typeface="Century Gothic" panose="020B0502020202020204" pitchFamily="34" charset="0"/>
              </a:rPr>
              <a:pPr/>
              <a:t>‹#›</a:t>
            </a:fld>
            <a:endParaRPr lang="en-GB" b="1" dirty="0">
              <a:solidFill>
                <a:schemeClr val="bg1"/>
              </a:solidFill>
              <a:latin typeface="Century Gothic" panose="020B0502020202020204" pitchFamily="34" charset="0"/>
            </a:endParaRPr>
          </a:p>
        </p:txBody>
      </p:sp>
      <p:sp>
        <p:nvSpPr>
          <p:cNvPr id="12" name="Text Placeholder 3">
            <a:extLst>
              <a:ext uri="{FF2B5EF4-FFF2-40B4-BE49-F238E27FC236}">
                <a16:creationId xmlns:a16="http://schemas.microsoft.com/office/drawing/2014/main" id="{1C0F857F-FA8D-4CF4-BA19-5F13DED5FF11}"/>
              </a:ext>
            </a:extLst>
          </p:cNvPr>
          <p:cNvSpPr>
            <a:spLocks noGrp="1"/>
          </p:cNvSpPr>
          <p:nvPr>
            <p:ph type="body" sz="quarter" idx="13" hasCustomPrompt="1"/>
          </p:nvPr>
        </p:nvSpPr>
        <p:spPr>
          <a:xfrm>
            <a:off x="-1" y="-102"/>
            <a:ext cx="12192000" cy="505853"/>
          </a:xfrm>
          <a:solidFill>
            <a:schemeClr val="tx2"/>
          </a:solidFill>
        </p:spPr>
        <p:txBody>
          <a:bodyPr anchor="ctr">
            <a:noAutofit/>
          </a:bodyPr>
          <a:lstStyle>
            <a:lvl1pPr marL="0" indent="0">
              <a:buNone/>
              <a:defRPr sz="2000" b="1">
                <a:solidFill>
                  <a:schemeClr val="bg1"/>
                </a:solidFill>
              </a:defRPr>
            </a:lvl1pPr>
          </a:lstStyle>
          <a:p>
            <a:pPr lvl="0"/>
            <a:r>
              <a:rPr lang="en-US"/>
              <a:t>Slide heading</a:t>
            </a:r>
            <a:endParaRPr lang="en-GB"/>
          </a:p>
        </p:txBody>
      </p:sp>
      <p:sp>
        <p:nvSpPr>
          <p:cNvPr id="3" name="Text Placeholder 2">
            <a:extLst>
              <a:ext uri="{FF2B5EF4-FFF2-40B4-BE49-F238E27FC236}">
                <a16:creationId xmlns:a16="http://schemas.microsoft.com/office/drawing/2014/main" id="{7F871311-E656-4F7D-B834-1DD168A31647}"/>
              </a:ext>
            </a:extLst>
          </p:cNvPr>
          <p:cNvSpPr>
            <a:spLocks noGrp="1"/>
          </p:cNvSpPr>
          <p:nvPr>
            <p:ph type="body" sz="quarter" idx="14"/>
          </p:nvPr>
        </p:nvSpPr>
        <p:spPr>
          <a:xfrm>
            <a:off x="1066800" y="1136650"/>
            <a:ext cx="10682288" cy="636732"/>
          </a:xfrm>
        </p:spPr>
        <p:txBody>
          <a:bodyPr>
            <a:noAutofit/>
          </a:bodyPr>
          <a:lstStyle>
            <a:lvl1pPr marL="0" indent="0">
              <a:buNone/>
              <a:defRPr sz="1600"/>
            </a:lvl1pPr>
          </a:lstStyle>
          <a:p>
            <a:pPr lvl="0"/>
            <a:r>
              <a:rPr lang="en-US"/>
              <a:t>Click to edit Master text styles</a:t>
            </a:r>
          </a:p>
        </p:txBody>
      </p:sp>
      <p:sp>
        <p:nvSpPr>
          <p:cNvPr id="9" name="Text Placeholder 2">
            <a:extLst>
              <a:ext uri="{FF2B5EF4-FFF2-40B4-BE49-F238E27FC236}">
                <a16:creationId xmlns:a16="http://schemas.microsoft.com/office/drawing/2014/main" id="{7694B373-CD5E-492B-9D26-31B154FA20F2}"/>
              </a:ext>
            </a:extLst>
          </p:cNvPr>
          <p:cNvSpPr>
            <a:spLocks noGrp="1"/>
          </p:cNvSpPr>
          <p:nvPr>
            <p:ph type="body" sz="quarter" idx="15"/>
          </p:nvPr>
        </p:nvSpPr>
        <p:spPr>
          <a:xfrm>
            <a:off x="1066800" y="2153068"/>
            <a:ext cx="10682288" cy="636732"/>
          </a:xfrm>
        </p:spPr>
        <p:txBody>
          <a:bodyPr>
            <a:noAutofit/>
          </a:bodyPr>
          <a:lstStyle>
            <a:lvl1pPr marL="0" indent="0">
              <a:buNone/>
              <a:defRPr sz="1600"/>
            </a:lvl1pPr>
          </a:lstStyle>
          <a:p>
            <a:pPr lvl="0"/>
            <a:r>
              <a:rPr lang="en-US"/>
              <a:t>Click to edit Master text styles</a:t>
            </a:r>
          </a:p>
        </p:txBody>
      </p:sp>
      <p:sp>
        <p:nvSpPr>
          <p:cNvPr id="13" name="Text Placeholder 2">
            <a:extLst>
              <a:ext uri="{FF2B5EF4-FFF2-40B4-BE49-F238E27FC236}">
                <a16:creationId xmlns:a16="http://schemas.microsoft.com/office/drawing/2014/main" id="{9B1379BB-F8D7-4C8D-AFB5-F00430E226EA}"/>
              </a:ext>
            </a:extLst>
          </p:cNvPr>
          <p:cNvSpPr>
            <a:spLocks noGrp="1"/>
          </p:cNvSpPr>
          <p:nvPr>
            <p:ph type="body" sz="quarter" idx="16"/>
          </p:nvPr>
        </p:nvSpPr>
        <p:spPr>
          <a:xfrm>
            <a:off x="1066800" y="3169486"/>
            <a:ext cx="10682288" cy="636732"/>
          </a:xfrm>
        </p:spPr>
        <p:txBody>
          <a:bodyPr>
            <a:noAutofit/>
          </a:bodyPr>
          <a:lstStyle>
            <a:lvl1pPr marL="0" indent="0">
              <a:buNone/>
              <a:defRPr sz="1600"/>
            </a:lvl1pPr>
          </a:lstStyle>
          <a:p>
            <a:pPr lvl="0"/>
            <a:r>
              <a:rPr lang="en-US"/>
              <a:t>Click to edit Master text styles</a:t>
            </a:r>
          </a:p>
        </p:txBody>
      </p:sp>
      <p:sp>
        <p:nvSpPr>
          <p:cNvPr id="14" name="Text Placeholder 2">
            <a:extLst>
              <a:ext uri="{FF2B5EF4-FFF2-40B4-BE49-F238E27FC236}">
                <a16:creationId xmlns:a16="http://schemas.microsoft.com/office/drawing/2014/main" id="{4D4FF195-9F86-4EF8-95E1-F1F358A9ADBD}"/>
              </a:ext>
            </a:extLst>
          </p:cNvPr>
          <p:cNvSpPr>
            <a:spLocks noGrp="1"/>
          </p:cNvSpPr>
          <p:nvPr>
            <p:ph type="body" sz="quarter" idx="17"/>
          </p:nvPr>
        </p:nvSpPr>
        <p:spPr>
          <a:xfrm>
            <a:off x="1066800" y="4185904"/>
            <a:ext cx="10682288" cy="636732"/>
          </a:xfrm>
        </p:spPr>
        <p:txBody>
          <a:bodyPr>
            <a:noAutofit/>
          </a:bodyPr>
          <a:lstStyle>
            <a:lvl1pPr marL="0" indent="0">
              <a:buNone/>
              <a:defRPr sz="1600"/>
            </a:lvl1pPr>
          </a:lstStyle>
          <a:p>
            <a:pPr lvl="0"/>
            <a:r>
              <a:rPr lang="en-US"/>
              <a:t>Click to edit Master text styles</a:t>
            </a:r>
          </a:p>
        </p:txBody>
      </p:sp>
      <p:sp>
        <p:nvSpPr>
          <p:cNvPr id="15" name="Text Placeholder 2">
            <a:extLst>
              <a:ext uri="{FF2B5EF4-FFF2-40B4-BE49-F238E27FC236}">
                <a16:creationId xmlns:a16="http://schemas.microsoft.com/office/drawing/2014/main" id="{E6611D45-DFD9-4387-AA0B-CB162FA13161}"/>
              </a:ext>
            </a:extLst>
          </p:cNvPr>
          <p:cNvSpPr>
            <a:spLocks noGrp="1"/>
          </p:cNvSpPr>
          <p:nvPr>
            <p:ph type="body" sz="quarter" idx="18"/>
          </p:nvPr>
        </p:nvSpPr>
        <p:spPr>
          <a:xfrm>
            <a:off x="1066800" y="5202322"/>
            <a:ext cx="10682288" cy="636732"/>
          </a:xfrm>
        </p:spPr>
        <p:txBody>
          <a:bodyPr>
            <a:noAutofit/>
          </a:bodyPr>
          <a:lstStyle>
            <a:lvl1pPr marL="0" indent="0">
              <a:buNone/>
              <a:defRPr sz="1600"/>
            </a:lvl1pPr>
          </a:lstStyle>
          <a:p>
            <a:pPr lvl="0"/>
            <a:r>
              <a:rPr lang="en-US"/>
              <a:t>Click to edit Master text styles</a:t>
            </a:r>
          </a:p>
        </p:txBody>
      </p:sp>
      <p:sp>
        <p:nvSpPr>
          <p:cNvPr id="16" name="Text Placeholder 2">
            <a:extLst>
              <a:ext uri="{FF2B5EF4-FFF2-40B4-BE49-F238E27FC236}">
                <a16:creationId xmlns:a16="http://schemas.microsoft.com/office/drawing/2014/main" id="{CC4091F4-C05F-40EC-A878-FA176EE2CCAE}"/>
              </a:ext>
            </a:extLst>
          </p:cNvPr>
          <p:cNvSpPr>
            <a:spLocks noGrp="1"/>
          </p:cNvSpPr>
          <p:nvPr>
            <p:ph type="body" sz="quarter" idx="19" hasCustomPrompt="1"/>
          </p:nvPr>
        </p:nvSpPr>
        <p:spPr>
          <a:xfrm>
            <a:off x="442912" y="1136650"/>
            <a:ext cx="457200" cy="636732"/>
          </a:xfrm>
          <a:solidFill>
            <a:schemeClr val="tx2">
              <a:lumMod val="40000"/>
              <a:lumOff val="60000"/>
            </a:schemeClr>
          </a:solidFill>
        </p:spPr>
        <p:txBody>
          <a:bodyPr anchor="ctr">
            <a:noAutofit/>
          </a:bodyPr>
          <a:lstStyle>
            <a:lvl1pPr marL="0" indent="0" algn="ctr">
              <a:buNone/>
              <a:defRPr sz="1600" b="1"/>
            </a:lvl1pPr>
          </a:lstStyle>
          <a:p>
            <a:pPr lvl="0"/>
            <a:r>
              <a:rPr lang="en-US"/>
              <a:t>1</a:t>
            </a:r>
          </a:p>
        </p:txBody>
      </p:sp>
      <p:sp>
        <p:nvSpPr>
          <p:cNvPr id="17" name="Text Placeholder 2">
            <a:extLst>
              <a:ext uri="{FF2B5EF4-FFF2-40B4-BE49-F238E27FC236}">
                <a16:creationId xmlns:a16="http://schemas.microsoft.com/office/drawing/2014/main" id="{E8A1A080-E7B1-4215-8C88-8CEB410A56D1}"/>
              </a:ext>
            </a:extLst>
          </p:cNvPr>
          <p:cNvSpPr>
            <a:spLocks noGrp="1"/>
          </p:cNvSpPr>
          <p:nvPr>
            <p:ph type="body" sz="quarter" idx="20" hasCustomPrompt="1"/>
          </p:nvPr>
        </p:nvSpPr>
        <p:spPr>
          <a:xfrm>
            <a:off x="442912" y="2153068"/>
            <a:ext cx="457200" cy="636732"/>
          </a:xfrm>
          <a:solidFill>
            <a:schemeClr val="tx2">
              <a:lumMod val="60000"/>
              <a:lumOff val="40000"/>
            </a:schemeClr>
          </a:solidFill>
        </p:spPr>
        <p:txBody>
          <a:bodyPr anchor="ctr">
            <a:noAutofit/>
          </a:bodyPr>
          <a:lstStyle>
            <a:lvl1pPr marL="0" indent="0" algn="ctr">
              <a:buNone/>
              <a:defRPr sz="1600" b="1"/>
            </a:lvl1pPr>
          </a:lstStyle>
          <a:p>
            <a:pPr lvl="0"/>
            <a:r>
              <a:rPr lang="en-US"/>
              <a:t>2</a:t>
            </a:r>
          </a:p>
        </p:txBody>
      </p:sp>
      <p:sp>
        <p:nvSpPr>
          <p:cNvPr id="18" name="Text Placeholder 2">
            <a:extLst>
              <a:ext uri="{FF2B5EF4-FFF2-40B4-BE49-F238E27FC236}">
                <a16:creationId xmlns:a16="http://schemas.microsoft.com/office/drawing/2014/main" id="{6BE59E44-451D-442C-98A9-F4AAF7E6890F}"/>
              </a:ext>
            </a:extLst>
          </p:cNvPr>
          <p:cNvSpPr>
            <a:spLocks noGrp="1"/>
          </p:cNvSpPr>
          <p:nvPr>
            <p:ph type="body" sz="quarter" idx="21" hasCustomPrompt="1"/>
          </p:nvPr>
        </p:nvSpPr>
        <p:spPr>
          <a:xfrm>
            <a:off x="442912" y="3169486"/>
            <a:ext cx="457200" cy="636732"/>
          </a:xfrm>
          <a:solidFill>
            <a:schemeClr val="tx2"/>
          </a:solidFill>
        </p:spPr>
        <p:txBody>
          <a:bodyPr anchor="ctr">
            <a:noAutofit/>
          </a:bodyPr>
          <a:lstStyle>
            <a:lvl1pPr marL="0" indent="0" algn="ctr">
              <a:buNone/>
              <a:defRPr sz="1600" b="1"/>
            </a:lvl1pPr>
          </a:lstStyle>
          <a:p>
            <a:pPr lvl="0"/>
            <a:r>
              <a:rPr lang="en-US"/>
              <a:t>3</a:t>
            </a:r>
          </a:p>
        </p:txBody>
      </p:sp>
      <p:sp>
        <p:nvSpPr>
          <p:cNvPr id="19" name="Text Placeholder 2">
            <a:extLst>
              <a:ext uri="{FF2B5EF4-FFF2-40B4-BE49-F238E27FC236}">
                <a16:creationId xmlns:a16="http://schemas.microsoft.com/office/drawing/2014/main" id="{956E06B2-C8F0-49CC-9108-19BEBF90A195}"/>
              </a:ext>
            </a:extLst>
          </p:cNvPr>
          <p:cNvSpPr>
            <a:spLocks noGrp="1"/>
          </p:cNvSpPr>
          <p:nvPr>
            <p:ph type="body" sz="quarter" idx="22" hasCustomPrompt="1"/>
          </p:nvPr>
        </p:nvSpPr>
        <p:spPr>
          <a:xfrm>
            <a:off x="442912" y="4185904"/>
            <a:ext cx="457200" cy="636732"/>
          </a:xfrm>
          <a:solidFill>
            <a:schemeClr val="tx2">
              <a:lumMod val="75000"/>
            </a:schemeClr>
          </a:solidFill>
        </p:spPr>
        <p:txBody>
          <a:bodyPr anchor="ctr">
            <a:noAutofit/>
          </a:bodyPr>
          <a:lstStyle>
            <a:lvl1pPr marL="0" indent="0" algn="ctr">
              <a:buNone/>
              <a:defRPr sz="1600" b="1"/>
            </a:lvl1pPr>
          </a:lstStyle>
          <a:p>
            <a:pPr lvl="0"/>
            <a:r>
              <a:rPr lang="en-US"/>
              <a:t>4</a:t>
            </a:r>
          </a:p>
        </p:txBody>
      </p:sp>
      <p:sp>
        <p:nvSpPr>
          <p:cNvPr id="20" name="Text Placeholder 2">
            <a:extLst>
              <a:ext uri="{FF2B5EF4-FFF2-40B4-BE49-F238E27FC236}">
                <a16:creationId xmlns:a16="http://schemas.microsoft.com/office/drawing/2014/main" id="{677FAC0A-E608-40F8-9AE2-80DD17D04BCC}"/>
              </a:ext>
            </a:extLst>
          </p:cNvPr>
          <p:cNvSpPr>
            <a:spLocks noGrp="1"/>
          </p:cNvSpPr>
          <p:nvPr>
            <p:ph type="body" sz="quarter" idx="23" hasCustomPrompt="1"/>
          </p:nvPr>
        </p:nvSpPr>
        <p:spPr>
          <a:xfrm>
            <a:off x="442912" y="5202322"/>
            <a:ext cx="457200" cy="636732"/>
          </a:xfrm>
          <a:solidFill>
            <a:schemeClr val="tx2">
              <a:lumMod val="50000"/>
            </a:schemeClr>
          </a:solidFill>
        </p:spPr>
        <p:txBody>
          <a:bodyPr anchor="ctr">
            <a:noAutofit/>
          </a:bodyPr>
          <a:lstStyle>
            <a:lvl1pPr marL="0" indent="0" algn="ctr">
              <a:buNone/>
              <a:defRPr sz="1600" b="1"/>
            </a:lvl1pPr>
          </a:lstStyle>
          <a:p>
            <a:pPr lvl="0"/>
            <a:r>
              <a:rPr lang="en-US"/>
              <a:t>5</a:t>
            </a:r>
          </a:p>
        </p:txBody>
      </p:sp>
    </p:spTree>
    <p:extLst>
      <p:ext uri="{BB962C8B-B14F-4D97-AF65-F5344CB8AC3E}">
        <p14:creationId xmlns:p14="http://schemas.microsoft.com/office/powerpoint/2010/main" val="18272848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End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5412CC1-A479-4B8C-8190-13D7A0FBB3F9}"/>
              </a:ext>
            </a:extLst>
          </p:cNvPr>
          <p:cNvSpPr/>
          <p:nvPr userDrawn="1"/>
        </p:nvSpPr>
        <p:spPr bwMode="auto">
          <a:xfrm>
            <a:off x="0" y="0"/>
            <a:ext cx="12192000" cy="6858000"/>
          </a:xfrm>
          <a:prstGeom prst="rect">
            <a:avLst/>
          </a:prstGeom>
          <a:solidFill>
            <a:schemeClr val="tx1"/>
          </a:solidFill>
          <a:ln w="9525">
            <a:noFill/>
            <a:round/>
            <a:headEnd/>
            <a:tailEnd/>
          </a:ln>
        </p:spPr>
        <p:txBody>
          <a:bodyPr/>
          <a:lstStyle/>
          <a:p>
            <a:pPr algn="ctr">
              <a:defRPr/>
            </a:pPr>
            <a:endParaRPr lang="en-GB" sz="1400" b="1" dirty="0">
              <a:solidFill>
                <a:prstClr val="black">
                  <a:lumMod val="65000"/>
                  <a:lumOff val="35000"/>
                </a:prstClr>
              </a:solidFill>
              <a:latin typeface="Calibri"/>
            </a:endParaRPr>
          </a:p>
        </p:txBody>
      </p:sp>
      <p:pic>
        <p:nvPicPr>
          <p:cNvPr id="4" name="Picture 2" descr="File:The Earth seen from Apollo 17.jpg">
            <a:hlinkClick r:id="rId2"/>
            <a:extLst>
              <a:ext uri="{FF2B5EF4-FFF2-40B4-BE49-F238E27FC236}">
                <a16:creationId xmlns:a16="http://schemas.microsoft.com/office/drawing/2014/main" id="{A931E426-891F-4C47-B1EF-5C8EAA3E36D6}"/>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775520" y="1988840"/>
            <a:ext cx="3141848" cy="3140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AutoShape 10">
            <a:extLst>
              <a:ext uri="{FF2B5EF4-FFF2-40B4-BE49-F238E27FC236}">
                <a16:creationId xmlns:a16="http://schemas.microsoft.com/office/drawing/2014/main" id="{08DC40EA-5C5C-41FF-AE4B-8EEC77A3BEFF}"/>
              </a:ext>
            </a:extLst>
          </p:cNvPr>
          <p:cNvSpPr>
            <a:spLocks noChangeArrowheads="1"/>
          </p:cNvSpPr>
          <p:nvPr userDrawn="1"/>
        </p:nvSpPr>
        <p:spPr bwMode="auto">
          <a:xfrm>
            <a:off x="6916013" y="6202345"/>
            <a:ext cx="3868891" cy="505854"/>
          </a:xfrm>
          <a:prstGeom prst="rect">
            <a:avLst/>
          </a:prstGeom>
          <a:noFill/>
          <a:ln>
            <a:noFill/>
          </a:ln>
        </p:spPr>
        <p:txBody>
          <a:bodyPr wrap="none" anchor="ctr"/>
          <a:lstStyle>
            <a:lvl1pPr>
              <a:defRPr i="1">
                <a:solidFill>
                  <a:schemeClr val="tx1"/>
                </a:solidFill>
                <a:latin typeface="Arial" panose="020B0604020202020204" pitchFamily="34" charset="0"/>
                <a:cs typeface="Arial" panose="020B0604020202020204" pitchFamily="34" charset="0"/>
              </a:defRPr>
            </a:lvl1pPr>
            <a:lvl2pPr marL="742950" indent="-285750">
              <a:defRPr i="1">
                <a:solidFill>
                  <a:schemeClr val="tx1"/>
                </a:solidFill>
                <a:latin typeface="Arial" panose="020B0604020202020204" pitchFamily="34" charset="0"/>
                <a:cs typeface="Arial" panose="020B0604020202020204" pitchFamily="34" charset="0"/>
              </a:defRPr>
            </a:lvl2pPr>
            <a:lvl3pPr marL="1143000" indent="-228600">
              <a:defRPr i="1">
                <a:solidFill>
                  <a:schemeClr val="tx1"/>
                </a:solidFill>
                <a:latin typeface="Arial" panose="020B0604020202020204" pitchFamily="34" charset="0"/>
                <a:cs typeface="Arial" panose="020B0604020202020204" pitchFamily="34" charset="0"/>
              </a:defRPr>
            </a:lvl3pPr>
            <a:lvl4pPr marL="1600200" indent="-228600">
              <a:defRPr i="1">
                <a:solidFill>
                  <a:schemeClr val="tx1"/>
                </a:solidFill>
                <a:latin typeface="Arial" panose="020B0604020202020204" pitchFamily="34" charset="0"/>
                <a:cs typeface="Arial" panose="020B0604020202020204" pitchFamily="34" charset="0"/>
              </a:defRPr>
            </a:lvl4pPr>
            <a:lvl5pPr marL="2057400" indent="-228600">
              <a:defRPr i="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9pPr>
          </a:lstStyle>
          <a:p>
            <a:pPr>
              <a:defRPr/>
            </a:pPr>
            <a:r>
              <a:rPr lang="en-US" altLang="en-US" sz="1400" b="0" i="0" dirty="0">
                <a:solidFill>
                  <a:schemeClr val="bg1"/>
                </a:solidFill>
                <a:latin typeface="Century Gothic" panose="020B0502020202020204" pitchFamily="34" charset="0"/>
                <a:hlinkClick r:id="rId4">
                  <a:extLst>
                    <a:ext uri="{A12FA001-AC4F-418D-AE19-62706E023703}">
                      <ahyp:hlinkClr xmlns:ahyp="http://schemas.microsoft.com/office/drawing/2018/hyperlinkcolor" val="tx"/>
                    </a:ext>
                  </a:extLst>
                </a:hlinkClick>
              </a:rPr>
              <a:t>www.bluemarbleresearch.co.uk</a:t>
            </a:r>
            <a:endParaRPr lang="en-US" altLang="en-US" sz="1400" b="0" i="0" dirty="0">
              <a:solidFill>
                <a:schemeClr val="bg1"/>
              </a:solidFill>
              <a:latin typeface="Century Gothic" panose="020B0502020202020204" pitchFamily="34" charset="0"/>
            </a:endParaRPr>
          </a:p>
        </p:txBody>
      </p:sp>
      <p:pic>
        <p:nvPicPr>
          <p:cNvPr id="7" name="Picture 8" descr="Contact">
            <a:extLst>
              <a:ext uri="{FF2B5EF4-FFF2-40B4-BE49-F238E27FC236}">
                <a16:creationId xmlns:a16="http://schemas.microsoft.com/office/drawing/2014/main" id="{317163C0-FE42-4855-B942-44A8F3E05763}"/>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705225" y="6021555"/>
            <a:ext cx="1279460" cy="68664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Logo, company name&#10;&#10;Description automatically generated">
            <a:extLst>
              <a:ext uri="{FF2B5EF4-FFF2-40B4-BE49-F238E27FC236}">
                <a16:creationId xmlns:a16="http://schemas.microsoft.com/office/drawing/2014/main" id="{FE61D33C-EC87-4CCA-94C3-90C08976F5CA}"/>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390304" y="2143044"/>
            <a:ext cx="5234855" cy="2723841"/>
          </a:xfrm>
          <a:prstGeom prst="rect">
            <a:avLst/>
          </a:prstGeom>
        </p:spPr>
      </p:pic>
      <p:sp>
        <p:nvSpPr>
          <p:cNvPr id="9" name="Text Placeholder 8">
            <a:extLst>
              <a:ext uri="{FF2B5EF4-FFF2-40B4-BE49-F238E27FC236}">
                <a16:creationId xmlns:a16="http://schemas.microsoft.com/office/drawing/2014/main" id="{00E9165A-C0B6-4255-B9F6-DA08654B98E9}"/>
              </a:ext>
            </a:extLst>
          </p:cNvPr>
          <p:cNvSpPr>
            <a:spLocks noGrp="1"/>
          </p:cNvSpPr>
          <p:nvPr>
            <p:ph type="body" sz="quarter" idx="10" hasCustomPrompt="1"/>
          </p:nvPr>
        </p:nvSpPr>
        <p:spPr>
          <a:xfrm>
            <a:off x="6916738" y="4408488"/>
            <a:ext cx="4832350" cy="1130300"/>
          </a:xfrm>
        </p:spPr>
        <p:txBody>
          <a:bodyPr>
            <a:noAutofit/>
          </a:bodyPr>
          <a:lstStyle>
            <a:lvl1pPr marL="0" indent="0">
              <a:buNone/>
              <a:defRPr sz="1400" b="0">
                <a:solidFill>
                  <a:schemeClr val="bg1"/>
                </a:solidFill>
              </a:defRPr>
            </a:lvl1pPr>
            <a:lvl2pPr>
              <a:defRPr sz="1400">
                <a:solidFill>
                  <a:schemeClr val="bg1"/>
                </a:solidFill>
              </a:defRPr>
            </a:lvl2pPr>
            <a:lvl3pPr>
              <a:defRPr sz="1200">
                <a:solidFill>
                  <a:schemeClr val="bg1"/>
                </a:solidFill>
              </a:defRPr>
            </a:lvl3pPr>
            <a:lvl4pPr>
              <a:defRPr sz="1100">
                <a:solidFill>
                  <a:schemeClr val="bg1"/>
                </a:solidFill>
              </a:defRPr>
            </a:lvl4pPr>
            <a:lvl5pPr>
              <a:defRPr sz="1100">
                <a:solidFill>
                  <a:schemeClr val="bg1"/>
                </a:solidFill>
              </a:defRPr>
            </a:lvl5pPr>
          </a:lstStyle>
          <a:p>
            <a:pPr lvl="0"/>
            <a:r>
              <a:rPr lang="en-US"/>
              <a:t>For further information:</a:t>
            </a:r>
          </a:p>
          <a:p>
            <a:pPr lvl="0"/>
            <a:r>
              <a:rPr lang="en-US"/>
              <a:t>Author name (author@bluemarbleresearch.co.uk)</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Author name (author@bluemarbleresearch.co.uk)</a:t>
            </a:r>
          </a:p>
        </p:txBody>
      </p:sp>
    </p:spTree>
    <p:extLst>
      <p:ext uri="{BB962C8B-B14F-4D97-AF65-F5344CB8AC3E}">
        <p14:creationId xmlns:p14="http://schemas.microsoft.com/office/powerpoint/2010/main" val="16308219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6EB4103D-159C-445A-BEC7-E367079A2E63}"/>
              </a:ext>
            </a:extLst>
          </p:cNvPr>
          <p:cNvSpPr>
            <a:spLocks noGrp="1"/>
          </p:cNvSpPr>
          <p:nvPr>
            <p:ph type="pic" sz="quarter" idx="15"/>
          </p:nvPr>
        </p:nvSpPr>
        <p:spPr>
          <a:xfrm>
            <a:off x="0" y="2565400"/>
            <a:ext cx="12184063" cy="4292600"/>
          </a:xfrm>
        </p:spPr>
        <p:txBody>
          <a:bodyPr/>
          <a:lstStyle/>
          <a:p>
            <a:r>
              <a:rPr lang="en-US" dirty="0"/>
              <a:t>Click icon to add picture</a:t>
            </a:r>
            <a:endParaRPr lang="en-GB" dirty="0"/>
          </a:p>
        </p:txBody>
      </p:sp>
      <p:pic>
        <p:nvPicPr>
          <p:cNvPr id="14" name="Picture 13" descr="Logo, company name&#10;&#10;Description automatically generated">
            <a:extLst>
              <a:ext uri="{FF2B5EF4-FFF2-40B4-BE49-F238E27FC236}">
                <a16:creationId xmlns:a16="http://schemas.microsoft.com/office/drawing/2014/main" id="{A817476A-2F9F-4B4F-AD81-2120D3FCEF8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56866" y="50703"/>
            <a:ext cx="2527904" cy="1315339"/>
          </a:xfrm>
          <a:prstGeom prst="rect">
            <a:avLst/>
          </a:prstGeom>
        </p:spPr>
      </p:pic>
      <p:sp>
        <p:nvSpPr>
          <p:cNvPr id="3" name="Rectangle 2">
            <a:extLst>
              <a:ext uri="{FF2B5EF4-FFF2-40B4-BE49-F238E27FC236}">
                <a16:creationId xmlns:a16="http://schemas.microsoft.com/office/drawing/2014/main" id="{B9B89EA7-D3E7-457D-926B-CF5938BB4333}"/>
              </a:ext>
            </a:extLst>
          </p:cNvPr>
          <p:cNvSpPr/>
          <p:nvPr userDrawn="1"/>
        </p:nvSpPr>
        <p:spPr>
          <a:xfrm>
            <a:off x="0" y="1314265"/>
            <a:ext cx="12192000" cy="1250639"/>
          </a:xfrm>
          <a:prstGeom prst="rect">
            <a:avLst/>
          </a:prstGeom>
          <a:solidFill>
            <a:srgbClr val="3143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5">
            <a:extLst>
              <a:ext uri="{FF2B5EF4-FFF2-40B4-BE49-F238E27FC236}">
                <a16:creationId xmlns:a16="http://schemas.microsoft.com/office/drawing/2014/main" id="{6EF76611-29EB-490E-88FE-4AA7161D2DBD}"/>
              </a:ext>
            </a:extLst>
          </p:cNvPr>
          <p:cNvSpPr/>
          <p:nvPr userDrawn="1"/>
        </p:nvSpPr>
        <p:spPr>
          <a:xfrm>
            <a:off x="507550" y="2859912"/>
            <a:ext cx="8352928" cy="738664"/>
          </a:xfrm>
          <a:prstGeom prst="rect">
            <a:avLst/>
          </a:prstGeom>
        </p:spPr>
        <p:txBody>
          <a:bodyPr wrap="square">
            <a:spAutoFit/>
          </a:bodyPr>
          <a:lstStyle/>
          <a:p>
            <a:pPr>
              <a:defRPr/>
            </a:pPr>
            <a:r>
              <a:rPr lang="en-GB" sz="2400" dirty="0">
                <a:solidFill>
                  <a:schemeClr val="bg1"/>
                </a:solidFill>
                <a:latin typeface="Century Gothic" panose="020B0502020202020204" pitchFamily="34" charset="0"/>
              </a:rPr>
              <a:t>Sub-title</a:t>
            </a:r>
          </a:p>
          <a:p>
            <a:pPr>
              <a:defRPr/>
            </a:pPr>
            <a:r>
              <a:rPr lang="en-GB" dirty="0">
                <a:solidFill>
                  <a:schemeClr val="bg1"/>
                </a:solidFill>
                <a:latin typeface="Century Gothic" panose="020B0502020202020204" pitchFamily="34" charset="0"/>
              </a:rPr>
              <a:t>Date</a:t>
            </a:r>
          </a:p>
        </p:txBody>
      </p:sp>
      <p:pic>
        <p:nvPicPr>
          <p:cNvPr id="12" name="Picture 11" descr="Graphical user interface, application&#10;&#10;Description automatically generated">
            <a:extLst>
              <a:ext uri="{FF2B5EF4-FFF2-40B4-BE49-F238E27FC236}">
                <a16:creationId xmlns:a16="http://schemas.microsoft.com/office/drawing/2014/main" id="{D8EAEFE4-4E43-4A02-B0D0-97BADE6ED83A}"/>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r="31371" b="12102"/>
          <a:stretch/>
        </p:blipFill>
        <p:spPr>
          <a:xfrm>
            <a:off x="7744946" y="389839"/>
            <a:ext cx="1929172" cy="792237"/>
          </a:xfrm>
          <a:prstGeom prst="rect">
            <a:avLst/>
          </a:prstGeom>
        </p:spPr>
      </p:pic>
      <p:pic>
        <p:nvPicPr>
          <p:cNvPr id="1026" name="Picture 2" descr="Company name&#10;&#10;Description automatically generated">
            <a:extLst>
              <a:ext uri="{FF2B5EF4-FFF2-40B4-BE49-F238E27FC236}">
                <a16:creationId xmlns:a16="http://schemas.microsoft.com/office/drawing/2014/main" id="{4741D3B5-CC41-41E3-9174-4F36B18D25B6}"/>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187210" y="417276"/>
            <a:ext cx="1251897" cy="79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Placeholder 10">
            <a:extLst>
              <a:ext uri="{FF2B5EF4-FFF2-40B4-BE49-F238E27FC236}">
                <a16:creationId xmlns:a16="http://schemas.microsoft.com/office/drawing/2014/main" id="{81B38334-2199-4894-86B6-3708EA720395}"/>
              </a:ext>
            </a:extLst>
          </p:cNvPr>
          <p:cNvSpPr>
            <a:spLocks noGrp="1"/>
          </p:cNvSpPr>
          <p:nvPr>
            <p:ph type="body" sz="quarter" idx="14" hasCustomPrompt="1"/>
          </p:nvPr>
        </p:nvSpPr>
        <p:spPr>
          <a:xfrm>
            <a:off x="9308608" y="6417632"/>
            <a:ext cx="2776538" cy="257175"/>
          </a:xfrm>
        </p:spPr>
        <p:txBody>
          <a:bodyPr>
            <a:noAutofit/>
          </a:bodyPr>
          <a:lstStyle>
            <a:lvl1pPr marL="0" indent="0">
              <a:buNone/>
              <a:defRPr sz="1100">
                <a:solidFill>
                  <a:schemeClr val="bg1"/>
                </a:solidFill>
              </a:defRPr>
            </a:lvl1pPr>
            <a:lvl2pPr marL="457200" indent="0">
              <a:buNone/>
              <a:defRPr sz="1050">
                <a:solidFill>
                  <a:schemeClr val="bg1"/>
                </a:solidFill>
              </a:defRPr>
            </a:lvl2pPr>
            <a:lvl3pPr marL="914400" indent="0">
              <a:buNone/>
              <a:defRPr sz="1000">
                <a:solidFill>
                  <a:schemeClr val="bg1"/>
                </a:solidFill>
              </a:defRPr>
            </a:lvl3pPr>
            <a:lvl4pPr marL="1371600" indent="0">
              <a:buNone/>
              <a:defRPr sz="900">
                <a:solidFill>
                  <a:schemeClr val="bg1"/>
                </a:solidFill>
              </a:defRPr>
            </a:lvl4pPr>
            <a:lvl5pPr marL="1828800" indent="0">
              <a:buNone/>
              <a:defRPr sz="900">
                <a:solidFill>
                  <a:schemeClr val="bg1"/>
                </a:solidFill>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Photo by xxx on </a:t>
            </a:r>
            <a:r>
              <a:rPr lang="en-US" err="1"/>
              <a:t>yyyy</a:t>
            </a:r>
            <a:endParaRPr lang="en-US"/>
          </a:p>
        </p:txBody>
      </p:sp>
      <p:sp>
        <p:nvSpPr>
          <p:cNvPr id="13" name="Text Placeholder 3">
            <a:extLst>
              <a:ext uri="{FF2B5EF4-FFF2-40B4-BE49-F238E27FC236}">
                <a16:creationId xmlns:a16="http://schemas.microsoft.com/office/drawing/2014/main" id="{48154E07-54A2-4B0E-B170-A92166099700}"/>
              </a:ext>
            </a:extLst>
          </p:cNvPr>
          <p:cNvSpPr>
            <a:spLocks noGrp="1"/>
          </p:cNvSpPr>
          <p:nvPr>
            <p:ph type="body" sz="quarter" idx="10" hasCustomPrompt="1"/>
          </p:nvPr>
        </p:nvSpPr>
        <p:spPr>
          <a:xfrm>
            <a:off x="0" y="1313770"/>
            <a:ext cx="12192000" cy="401102"/>
          </a:xfrm>
          <a:noFill/>
        </p:spPr>
        <p:txBody>
          <a:bodyPr anchor="ctr">
            <a:noAutofit/>
          </a:bodyPr>
          <a:lstStyle>
            <a:lvl1pPr marL="0" indent="0">
              <a:buNone/>
              <a:defRPr sz="2800" b="1">
                <a:solidFill>
                  <a:schemeClr val="bg1"/>
                </a:solidFill>
              </a:defRPr>
            </a:lvl1pPr>
          </a:lstStyle>
          <a:p>
            <a:pPr lvl="0"/>
            <a:r>
              <a:rPr lang="en-US"/>
              <a:t>Title</a:t>
            </a:r>
          </a:p>
        </p:txBody>
      </p:sp>
      <p:sp>
        <p:nvSpPr>
          <p:cNvPr id="15" name="Text Placeholder 3">
            <a:extLst>
              <a:ext uri="{FF2B5EF4-FFF2-40B4-BE49-F238E27FC236}">
                <a16:creationId xmlns:a16="http://schemas.microsoft.com/office/drawing/2014/main" id="{37F41CA5-D867-4A41-9F8E-28FBB9311BA7}"/>
              </a:ext>
            </a:extLst>
          </p:cNvPr>
          <p:cNvSpPr>
            <a:spLocks noGrp="1"/>
          </p:cNvSpPr>
          <p:nvPr>
            <p:ph type="body" sz="quarter" idx="16" hasCustomPrompt="1"/>
          </p:nvPr>
        </p:nvSpPr>
        <p:spPr>
          <a:xfrm>
            <a:off x="0" y="1823318"/>
            <a:ext cx="12192000" cy="276262"/>
          </a:xfrm>
          <a:noFill/>
        </p:spPr>
        <p:txBody>
          <a:bodyPr anchor="ctr">
            <a:noAutofit/>
          </a:bodyPr>
          <a:lstStyle>
            <a:lvl1pPr marL="0" indent="0">
              <a:buNone/>
              <a:defRPr sz="2400" b="0">
                <a:solidFill>
                  <a:schemeClr val="bg1"/>
                </a:solidFill>
              </a:defRPr>
            </a:lvl1pPr>
          </a:lstStyle>
          <a:p>
            <a:pPr lvl="0"/>
            <a:r>
              <a:rPr lang="en-US"/>
              <a:t>Subtitle</a:t>
            </a:r>
          </a:p>
        </p:txBody>
      </p:sp>
      <p:sp>
        <p:nvSpPr>
          <p:cNvPr id="16" name="Text Placeholder 3">
            <a:extLst>
              <a:ext uri="{FF2B5EF4-FFF2-40B4-BE49-F238E27FC236}">
                <a16:creationId xmlns:a16="http://schemas.microsoft.com/office/drawing/2014/main" id="{5CA08A8A-9788-4180-A394-63BB2C4264DB}"/>
              </a:ext>
            </a:extLst>
          </p:cNvPr>
          <p:cNvSpPr>
            <a:spLocks noGrp="1"/>
          </p:cNvSpPr>
          <p:nvPr>
            <p:ph type="body" sz="quarter" idx="17" hasCustomPrompt="1"/>
          </p:nvPr>
        </p:nvSpPr>
        <p:spPr>
          <a:xfrm>
            <a:off x="0" y="2208025"/>
            <a:ext cx="12192000" cy="349259"/>
          </a:xfrm>
          <a:noFill/>
        </p:spPr>
        <p:txBody>
          <a:bodyPr anchor="ctr">
            <a:noAutofit/>
          </a:bodyPr>
          <a:lstStyle>
            <a:lvl1pPr marL="0" indent="0">
              <a:buNone/>
              <a:defRPr sz="1800" b="0">
                <a:solidFill>
                  <a:schemeClr val="bg1"/>
                </a:solidFill>
              </a:defRPr>
            </a:lvl1pPr>
          </a:lstStyle>
          <a:p>
            <a:pPr lvl="0"/>
            <a:r>
              <a:rPr lang="en-US"/>
              <a:t>Date</a:t>
            </a:r>
          </a:p>
        </p:txBody>
      </p:sp>
    </p:spTree>
    <p:extLst>
      <p:ext uri="{BB962C8B-B14F-4D97-AF65-F5344CB8AC3E}">
        <p14:creationId xmlns:p14="http://schemas.microsoft.com/office/powerpoint/2010/main" val="8989132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divider 1">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3207C424-49F5-4136-804A-FEFC43E529C7}"/>
              </a:ext>
            </a:extLst>
          </p:cNvPr>
          <p:cNvSpPr>
            <a:spLocks noGrp="1"/>
          </p:cNvSpPr>
          <p:nvPr>
            <p:ph type="pic" sz="quarter" idx="14"/>
          </p:nvPr>
        </p:nvSpPr>
        <p:spPr>
          <a:xfrm>
            <a:off x="0" y="0"/>
            <a:ext cx="12192000" cy="6858000"/>
          </a:xfrm>
        </p:spPr>
        <p:txBody>
          <a:bodyPr/>
          <a:lstStyle/>
          <a:p>
            <a:r>
              <a:rPr lang="en-US" dirty="0"/>
              <a:t>Click icon to add picture</a:t>
            </a:r>
            <a:endParaRPr lang="en-GB" dirty="0"/>
          </a:p>
        </p:txBody>
      </p:sp>
      <p:pic>
        <p:nvPicPr>
          <p:cNvPr id="6" name="Picture 5" descr="Logo, company name&#10;&#10;Description automatically generated">
            <a:extLst>
              <a:ext uri="{FF2B5EF4-FFF2-40B4-BE49-F238E27FC236}">
                <a16:creationId xmlns:a16="http://schemas.microsoft.com/office/drawing/2014/main" id="{AE35E205-5EBA-42D1-B7E2-CECB57104F2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23385" y="6096000"/>
            <a:ext cx="1468615" cy="764162"/>
          </a:xfrm>
          <a:prstGeom prst="rect">
            <a:avLst/>
          </a:prstGeom>
        </p:spPr>
      </p:pic>
      <p:sp>
        <p:nvSpPr>
          <p:cNvPr id="10" name="Slide Number Placeholder 3">
            <a:extLst>
              <a:ext uri="{FF2B5EF4-FFF2-40B4-BE49-F238E27FC236}">
                <a16:creationId xmlns:a16="http://schemas.microsoft.com/office/drawing/2014/main" id="{DC410D03-2B60-4BC1-BCF0-1A5DA73457F5}"/>
              </a:ext>
            </a:extLst>
          </p:cNvPr>
          <p:cNvSpPr txBox="1">
            <a:spLocks/>
          </p:cNvSpPr>
          <p:nvPr userDrawn="1"/>
        </p:nvSpPr>
        <p:spPr>
          <a:xfrm>
            <a:off x="11280100" y="27565"/>
            <a:ext cx="794631" cy="41143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17C9725-CDDF-4E1F-A5C1-71F9C95A39C6}" type="slidenum">
              <a:rPr lang="en-GB" b="1" smtClean="0">
                <a:solidFill>
                  <a:schemeClr val="bg1"/>
                </a:solidFill>
                <a:latin typeface="Century Gothic" panose="020B0502020202020204" pitchFamily="34" charset="0"/>
              </a:rPr>
              <a:pPr/>
              <a:t>‹#›</a:t>
            </a:fld>
            <a:endParaRPr lang="en-GB" b="1" dirty="0">
              <a:solidFill>
                <a:schemeClr val="bg1"/>
              </a:solidFill>
              <a:latin typeface="Century Gothic" panose="020B0502020202020204" pitchFamily="34" charset="0"/>
            </a:endParaRPr>
          </a:p>
        </p:txBody>
      </p:sp>
      <p:sp>
        <p:nvSpPr>
          <p:cNvPr id="9" name="Text Placeholder 3">
            <a:extLst>
              <a:ext uri="{FF2B5EF4-FFF2-40B4-BE49-F238E27FC236}">
                <a16:creationId xmlns:a16="http://schemas.microsoft.com/office/drawing/2014/main" id="{A858E36F-843C-4BCC-9A42-9EAD8AC44F3B}"/>
              </a:ext>
            </a:extLst>
          </p:cNvPr>
          <p:cNvSpPr>
            <a:spLocks noGrp="1"/>
          </p:cNvSpPr>
          <p:nvPr>
            <p:ph type="body" sz="quarter" idx="13" hasCustomPrompt="1"/>
          </p:nvPr>
        </p:nvSpPr>
        <p:spPr>
          <a:xfrm>
            <a:off x="0" y="1978424"/>
            <a:ext cx="12192000" cy="989217"/>
          </a:xfrm>
          <a:solidFill>
            <a:srgbClr val="4BACC6">
              <a:alpha val="69020"/>
            </a:srgbClr>
          </a:solidFill>
        </p:spPr>
        <p:txBody>
          <a:bodyPr anchor="ctr">
            <a:noAutofit/>
          </a:bodyPr>
          <a:lstStyle>
            <a:lvl1pPr marL="0" indent="0">
              <a:buNone/>
              <a:defRPr sz="4000" b="1">
                <a:solidFill>
                  <a:schemeClr val="bg1"/>
                </a:solidFill>
              </a:defRPr>
            </a:lvl1pPr>
          </a:lstStyle>
          <a:p>
            <a:pPr lvl="0"/>
            <a:r>
              <a:rPr lang="en-US"/>
              <a:t>Subsection heading</a:t>
            </a:r>
            <a:endParaRPr lang="en-GB"/>
          </a:p>
        </p:txBody>
      </p:sp>
    </p:spTree>
    <p:extLst>
      <p:ext uri="{BB962C8B-B14F-4D97-AF65-F5344CB8AC3E}">
        <p14:creationId xmlns:p14="http://schemas.microsoft.com/office/powerpoint/2010/main" val="2666790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divider 2">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C3C7E4B0-D688-4E4A-9392-6BD38D910E07}"/>
              </a:ext>
            </a:extLst>
          </p:cNvPr>
          <p:cNvSpPr>
            <a:spLocks noGrp="1"/>
          </p:cNvSpPr>
          <p:nvPr>
            <p:ph type="pic" sz="quarter" idx="11"/>
          </p:nvPr>
        </p:nvSpPr>
        <p:spPr>
          <a:xfrm>
            <a:off x="0" y="0"/>
            <a:ext cx="7694613" cy="6858000"/>
          </a:xfrm>
        </p:spPr>
        <p:txBody>
          <a:bodyPr/>
          <a:lstStyle/>
          <a:p>
            <a:r>
              <a:rPr lang="en-US" dirty="0"/>
              <a:t>Click icon to add picture</a:t>
            </a:r>
            <a:endParaRPr lang="en-GB" dirty="0"/>
          </a:p>
        </p:txBody>
      </p:sp>
      <p:sp>
        <p:nvSpPr>
          <p:cNvPr id="8" name="Rectangle 7">
            <a:extLst>
              <a:ext uri="{FF2B5EF4-FFF2-40B4-BE49-F238E27FC236}">
                <a16:creationId xmlns:a16="http://schemas.microsoft.com/office/drawing/2014/main" id="{CF80B7F7-BF06-4EB2-9749-8F6DBFD2C0BC}"/>
              </a:ext>
            </a:extLst>
          </p:cNvPr>
          <p:cNvSpPr/>
          <p:nvPr userDrawn="1"/>
        </p:nvSpPr>
        <p:spPr>
          <a:xfrm>
            <a:off x="7693890" y="0"/>
            <a:ext cx="4498109" cy="6857999"/>
          </a:xfrm>
          <a:prstGeom prst="rect">
            <a:avLst/>
          </a:prstGeom>
          <a:solidFill>
            <a:srgbClr val="3143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marR="0" lvl="0" indent="0" algn="ctr" defTabSz="914400" rtl="0" eaLnBrk="1" fontAlgn="auto" latinLnBrk="0" hangingPunct="1">
              <a:lnSpc>
                <a:spcPct val="100000"/>
              </a:lnSpc>
              <a:spcBef>
                <a:spcPts val="0"/>
              </a:spcBef>
              <a:spcAft>
                <a:spcPts val="0"/>
              </a:spcAft>
              <a:buClrTx/>
              <a:buSzTx/>
              <a:buFontTx/>
              <a:buNone/>
              <a:tabLst/>
              <a:defRPr/>
            </a:pPr>
            <a:endParaRPr kumimoji="0" lang="en-GB" sz="36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pic>
        <p:nvPicPr>
          <p:cNvPr id="5" name="Picture 4" descr="Logo, company name&#10;&#10;Description automatically generated">
            <a:extLst>
              <a:ext uri="{FF2B5EF4-FFF2-40B4-BE49-F238E27FC236}">
                <a16:creationId xmlns:a16="http://schemas.microsoft.com/office/drawing/2014/main" id="{F824A364-085C-4E6E-9F35-EB293E140D0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04582" y="5735041"/>
            <a:ext cx="2087418" cy="1086142"/>
          </a:xfrm>
          <a:prstGeom prst="rect">
            <a:avLst/>
          </a:prstGeom>
        </p:spPr>
      </p:pic>
      <p:sp>
        <p:nvSpPr>
          <p:cNvPr id="4" name="Text Placeholder 3">
            <a:extLst>
              <a:ext uri="{FF2B5EF4-FFF2-40B4-BE49-F238E27FC236}">
                <a16:creationId xmlns:a16="http://schemas.microsoft.com/office/drawing/2014/main" id="{1B60A7B9-540D-47B2-8F00-97D551519D44}"/>
              </a:ext>
            </a:extLst>
          </p:cNvPr>
          <p:cNvSpPr>
            <a:spLocks noGrp="1"/>
          </p:cNvSpPr>
          <p:nvPr>
            <p:ph type="body" sz="quarter" idx="10"/>
          </p:nvPr>
        </p:nvSpPr>
        <p:spPr>
          <a:xfrm>
            <a:off x="7693891" y="1974272"/>
            <a:ext cx="4498109" cy="2909454"/>
          </a:xfrm>
        </p:spPr>
        <p:txBody>
          <a:bodyPr anchor="ctr">
            <a:noAutofit/>
          </a:bodyPr>
          <a:lstStyle>
            <a:lvl1pPr marL="0" indent="0" algn="ctr">
              <a:buNone/>
              <a:defRPr sz="5400" b="1">
                <a:solidFill>
                  <a:schemeClr val="bg1"/>
                </a:solidFill>
                <a:latin typeface="Century Gothic" panose="020B0502020202020204" pitchFamily="34" charset="0"/>
              </a:defRPr>
            </a:lvl1pPr>
            <a:lvl2pPr>
              <a:defRPr sz="1800">
                <a:solidFill>
                  <a:schemeClr val="bg1"/>
                </a:solidFill>
                <a:latin typeface="Century Gothic" panose="020B0502020202020204" pitchFamily="34" charset="0"/>
              </a:defRPr>
            </a:lvl2pPr>
            <a:lvl3pPr>
              <a:defRPr sz="1600">
                <a:solidFill>
                  <a:schemeClr val="bg1"/>
                </a:solidFill>
                <a:latin typeface="Century Gothic" panose="020B0502020202020204" pitchFamily="34" charset="0"/>
              </a:defRPr>
            </a:lvl3pPr>
            <a:lvl4pPr>
              <a:defRPr sz="1400">
                <a:solidFill>
                  <a:schemeClr val="bg1"/>
                </a:solidFill>
                <a:latin typeface="Century Gothic" panose="020B0502020202020204" pitchFamily="34" charset="0"/>
              </a:defRPr>
            </a:lvl4pPr>
            <a:lvl5pPr>
              <a:defRPr sz="1400">
                <a:solidFill>
                  <a:schemeClr val="bg1"/>
                </a:solidFill>
                <a:latin typeface="Century Gothic" panose="020B0502020202020204" pitchFamily="34" charset="0"/>
              </a:defRPr>
            </a:lvl5pPr>
          </a:lstStyle>
          <a:p>
            <a:pPr lvl="0"/>
            <a:r>
              <a:rPr lang="en-US"/>
              <a:t>Click to edit Master text styles</a:t>
            </a:r>
          </a:p>
        </p:txBody>
      </p:sp>
      <p:sp>
        <p:nvSpPr>
          <p:cNvPr id="10" name="Text Placeholder 10">
            <a:extLst>
              <a:ext uri="{FF2B5EF4-FFF2-40B4-BE49-F238E27FC236}">
                <a16:creationId xmlns:a16="http://schemas.microsoft.com/office/drawing/2014/main" id="{89DC6C8E-4E40-4F47-9A18-5DB55462CEC1}"/>
              </a:ext>
            </a:extLst>
          </p:cNvPr>
          <p:cNvSpPr>
            <a:spLocks noGrp="1"/>
          </p:cNvSpPr>
          <p:nvPr>
            <p:ph type="body" sz="quarter" idx="14" hasCustomPrompt="1"/>
          </p:nvPr>
        </p:nvSpPr>
        <p:spPr>
          <a:xfrm>
            <a:off x="190500" y="6365875"/>
            <a:ext cx="2776538" cy="257175"/>
          </a:xfrm>
        </p:spPr>
        <p:txBody>
          <a:bodyPr>
            <a:noAutofit/>
          </a:bodyPr>
          <a:lstStyle>
            <a:lvl1pPr marL="0" indent="0">
              <a:buNone/>
              <a:defRPr sz="1100">
                <a:solidFill>
                  <a:schemeClr val="bg1"/>
                </a:solidFill>
              </a:defRPr>
            </a:lvl1pPr>
            <a:lvl2pPr marL="457200" indent="0">
              <a:buNone/>
              <a:defRPr sz="1050">
                <a:solidFill>
                  <a:schemeClr val="bg1"/>
                </a:solidFill>
              </a:defRPr>
            </a:lvl2pPr>
            <a:lvl3pPr marL="914400" indent="0">
              <a:buNone/>
              <a:defRPr sz="1000">
                <a:solidFill>
                  <a:schemeClr val="bg1"/>
                </a:solidFill>
              </a:defRPr>
            </a:lvl3pPr>
            <a:lvl4pPr marL="1371600" indent="0">
              <a:buNone/>
              <a:defRPr sz="900">
                <a:solidFill>
                  <a:schemeClr val="bg1"/>
                </a:solidFill>
              </a:defRPr>
            </a:lvl4pPr>
            <a:lvl5pPr marL="1828800" indent="0">
              <a:buNone/>
              <a:defRPr sz="900">
                <a:solidFill>
                  <a:schemeClr val="bg1"/>
                </a:solidFill>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Photo by xxx on </a:t>
            </a:r>
            <a:r>
              <a:rPr lang="en-US" err="1"/>
              <a:t>yyyy</a:t>
            </a:r>
            <a:endParaRPr lang="en-US"/>
          </a:p>
        </p:txBody>
      </p:sp>
    </p:spTree>
    <p:extLst>
      <p:ext uri="{BB962C8B-B14F-4D97-AF65-F5344CB8AC3E}">
        <p14:creationId xmlns:p14="http://schemas.microsoft.com/office/powerpoint/2010/main" val="33083525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plus 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F87F16AC-D0C9-40AE-AB47-3985377D459D}"/>
              </a:ext>
            </a:extLst>
          </p:cNvPr>
          <p:cNvSpPr>
            <a:spLocks noGrp="1"/>
          </p:cNvSpPr>
          <p:nvPr>
            <p:ph type="pic" sz="quarter" idx="10"/>
          </p:nvPr>
        </p:nvSpPr>
        <p:spPr>
          <a:xfrm>
            <a:off x="9036" y="505750"/>
            <a:ext cx="4125912" cy="6352249"/>
          </a:xfrm>
        </p:spPr>
        <p:txBody>
          <a:bodyPr/>
          <a:lstStyle/>
          <a:p>
            <a:r>
              <a:rPr lang="en-US" dirty="0"/>
              <a:t>Click icon to add picture</a:t>
            </a:r>
            <a:endParaRPr lang="en-GB" dirty="0"/>
          </a:p>
        </p:txBody>
      </p:sp>
      <p:pic>
        <p:nvPicPr>
          <p:cNvPr id="6" name="Picture 5" descr="Logo, company name&#10;&#10;Description automatically generated">
            <a:extLst>
              <a:ext uri="{FF2B5EF4-FFF2-40B4-BE49-F238E27FC236}">
                <a16:creationId xmlns:a16="http://schemas.microsoft.com/office/drawing/2014/main" id="{AE35E205-5EBA-42D1-B7E2-CECB57104F2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23385" y="6096000"/>
            <a:ext cx="1468615" cy="764162"/>
          </a:xfrm>
          <a:prstGeom prst="rect">
            <a:avLst/>
          </a:prstGeom>
        </p:spPr>
      </p:pic>
      <p:sp>
        <p:nvSpPr>
          <p:cNvPr id="8" name="Content Placeholder 7">
            <a:extLst>
              <a:ext uri="{FF2B5EF4-FFF2-40B4-BE49-F238E27FC236}">
                <a16:creationId xmlns:a16="http://schemas.microsoft.com/office/drawing/2014/main" id="{AA23BA4B-B026-4B91-80F2-EB1D8B8E0993}"/>
              </a:ext>
            </a:extLst>
          </p:cNvPr>
          <p:cNvSpPr>
            <a:spLocks noGrp="1"/>
          </p:cNvSpPr>
          <p:nvPr>
            <p:ph sz="quarter" idx="11"/>
          </p:nvPr>
        </p:nvSpPr>
        <p:spPr>
          <a:xfrm>
            <a:off x="4356100" y="828675"/>
            <a:ext cx="7566025" cy="5267325"/>
          </a:xfrm>
        </p:spPr>
        <p:txBody>
          <a:bodyPr>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Slide Number Placeholder 3">
            <a:extLst>
              <a:ext uri="{FF2B5EF4-FFF2-40B4-BE49-F238E27FC236}">
                <a16:creationId xmlns:a16="http://schemas.microsoft.com/office/drawing/2014/main" id="{DC410D03-2B60-4BC1-BCF0-1A5DA73457F5}"/>
              </a:ext>
            </a:extLst>
          </p:cNvPr>
          <p:cNvSpPr txBox="1">
            <a:spLocks/>
          </p:cNvSpPr>
          <p:nvPr userDrawn="1"/>
        </p:nvSpPr>
        <p:spPr>
          <a:xfrm>
            <a:off x="11280100" y="27565"/>
            <a:ext cx="794631" cy="41143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17C9725-CDDF-4E1F-A5C1-71F9C95A39C6}" type="slidenum">
              <a:rPr lang="en-GB" b="1" smtClean="0">
                <a:solidFill>
                  <a:schemeClr val="bg1"/>
                </a:solidFill>
                <a:latin typeface="Century Gothic" panose="020B0502020202020204" pitchFamily="34" charset="0"/>
              </a:rPr>
              <a:pPr/>
              <a:t>‹#›</a:t>
            </a:fld>
            <a:endParaRPr lang="en-GB" b="1" dirty="0">
              <a:solidFill>
                <a:schemeClr val="bg1"/>
              </a:solidFill>
              <a:latin typeface="Century Gothic" panose="020B0502020202020204" pitchFamily="34" charset="0"/>
            </a:endParaRPr>
          </a:p>
        </p:txBody>
      </p:sp>
      <p:sp>
        <p:nvSpPr>
          <p:cNvPr id="11" name="Text Placeholder 3">
            <a:extLst>
              <a:ext uri="{FF2B5EF4-FFF2-40B4-BE49-F238E27FC236}">
                <a16:creationId xmlns:a16="http://schemas.microsoft.com/office/drawing/2014/main" id="{C04D328D-AD90-4C7D-A0A9-71B8C99950B5}"/>
              </a:ext>
            </a:extLst>
          </p:cNvPr>
          <p:cNvSpPr>
            <a:spLocks noGrp="1"/>
          </p:cNvSpPr>
          <p:nvPr>
            <p:ph type="body" sz="quarter" idx="12" hasCustomPrompt="1"/>
          </p:nvPr>
        </p:nvSpPr>
        <p:spPr>
          <a:xfrm>
            <a:off x="-1" y="-102"/>
            <a:ext cx="12192000" cy="505853"/>
          </a:xfrm>
          <a:solidFill>
            <a:schemeClr val="tx2"/>
          </a:solidFill>
        </p:spPr>
        <p:txBody>
          <a:bodyPr anchor="ctr">
            <a:noAutofit/>
          </a:bodyPr>
          <a:lstStyle>
            <a:lvl1pPr marL="0" indent="0">
              <a:buNone/>
              <a:defRPr sz="2000" b="1">
                <a:solidFill>
                  <a:schemeClr val="bg1"/>
                </a:solidFill>
              </a:defRPr>
            </a:lvl1pPr>
          </a:lstStyle>
          <a:p>
            <a:pPr lvl="0"/>
            <a:r>
              <a:rPr lang="en-US"/>
              <a:t>Slide heading</a:t>
            </a:r>
            <a:endParaRPr lang="en-GB"/>
          </a:p>
        </p:txBody>
      </p:sp>
      <p:sp>
        <p:nvSpPr>
          <p:cNvPr id="12" name="Text Placeholder 10">
            <a:extLst>
              <a:ext uri="{FF2B5EF4-FFF2-40B4-BE49-F238E27FC236}">
                <a16:creationId xmlns:a16="http://schemas.microsoft.com/office/drawing/2014/main" id="{EAE2503F-3BA2-4CCA-A417-8EC1F9A8E9DC}"/>
              </a:ext>
            </a:extLst>
          </p:cNvPr>
          <p:cNvSpPr>
            <a:spLocks noGrp="1"/>
          </p:cNvSpPr>
          <p:nvPr>
            <p:ph type="body" sz="quarter" idx="14" hasCustomPrompt="1"/>
          </p:nvPr>
        </p:nvSpPr>
        <p:spPr>
          <a:xfrm>
            <a:off x="104238" y="6417632"/>
            <a:ext cx="2776538" cy="257175"/>
          </a:xfrm>
        </p:spPr>
        <p:txBody>
          <a:bodyPr>
            <a:noAutofit/>
          </a:bodyPr>
          <a:lstStyle>
            <a:lvl1pPr marL="0" indent="0">
              <a:buNone/>
              <a:defRPr sz="1100">
                <a:solidFill>
                  <a:schemeClr val="bg1"/>
                </a:solidFill>
              </a:defRPr>
            </a:lvl1pPr>
            <a:lvl2pPr marL="457200" indent="0">
              <a:buNone/>
              <a:defRPr sz="1050">
                <a:solidFill>
                  <a:schemeClr val="bg1"/>
                </a:solidFill>
              </a:defRPr>
            </a:lvl2pPr>
            <a:lvl3pPr marL="914400" indent="0">
              <a:buNone/>
              <a:defRPr sz="1000">
                <a:solidFill>
                  <a:schemeClr val="bg1"/>
                </a:solidFill>
              </a:defRPr>
            </a:lvl3pPr>
            <a:lvl4pPr marL="1371600" indent="0">
              <a:buNone/>
              <a:defRPr sz="900">
                <a:solidFill>
                  <a:schemeClr val="bg1"/>
                </a:solidFill>
              </a:defRPr>
            </a:lvl4pPr>
            <a:lvl5pPr marL="1828800" indent="0">
              <a:buNone/>
              <a:defRPr sz="900">
                <a:solidFill>
                  <a:schemeClr val="bg1"/>
                </a:solidFill>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Photo by xxx on </a:t>
            </a:r>
            <a:r>
              <a:rPr lang="en-US" err="1"/>
              <a:t>yyyy</a:t>
            </a:r>
            <a:endParaRPr lang="en-US"/>
          </a:p>
        </p:txBody>
      </p:sp>
    </p:spTree>
    <p:extLst>
      <p:ext uri="{BB962C8B-B14F-4D97-AF65-F5344CB8AC3E}">
        <p14:creationId xmlns:p14="http://schemas.microsoft.com/office/powerpoint/2010/main" val="39201676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plus image 2">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F87F16AC-D0C9-40AE-AB47-3985377D459D}"/>
              </a:ext>
            </a:extLst>
          </p:cNvPr>
          <p:cNvSpPr>
            <a:spLocks noGrp="1"/>
          </p:cNvSpPr>
          <p:nvPr>
            <p:ph type="pic" sz="quarter" idx="10"/>
          </p:nvPr>
        </p:nvSpPr>
        <p:spPr>
          <a:xfrm>
            <a:off x="8066098" y="505750"/>
            <a:ext cx="4125912" cy="6352249"/>
          </a:xfrm>
        </p:spPr>
        <p:txBody>
          <a:bodyPr/>
          <a:lstStyle/>
          <a:p>
            <a:r>
              <a:rPr lang="en-US" dirty="0"/>
              <a:t>Click icon to add picture</a:t>
            </a:r>
            <a:endParaRPr lang="en-GB" dirty="0"/>
          </a:p>
        </p:txBody>
      </p:sp>
      <p:pic>
        <p:nvPicPr>
          <p:cNvPr id="6" name="Picture 5" descr="Logo, company name&#10;&#10;Description automatically generated">
            <a:extLst>
              <a:ext uri="{FF2B5EF4-FFF2-40B4-BE49-F238E27FC236}">
                <a16:creationId xmlns:a16="http://schemas.microsoft.com/office/drawing/2014/main" id="{AE35E205-5EBA-42D1-B7E2-CECB57104F2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49807" y="6096000"/>
            <a:ext cx="1468615" cy="764162"/>
          </a:xfrm>
          <a:prstGeom prst="rect">
            <a:avLst/>
          </a:prstGeom>
        </p:spPr>
      </p:pic>
      <p:sp>
        <p:nvSpPr>
          <p:cNvPr id="8" name="Content Placeholder 7">
            <a:extLst>
              <a:ext uri="{FF2B5EF4-FFF2-40B4-BE49-F238E27FC236}">
                <a16:creationId xmlns:a16="http://schemas.microsoft.com/office/drawing/2014/main" id="{AA23BA4B-B026-4B91-80F2-EB1D8B8E0993}"/>
              </a:ext>
            </a:extLst>
          </p:cNvPr>
          <p:cNvSpPr>
            <a:spLocks noGrp="1"/>
          </p:cNvSpPr>
          <p:nvPr>
            <p:ph sz="quarter" idx="11"/>
          </p:nvPr>
        </p:nvSpPr>
        <p:spPr>
          <a:xfrm>
            <a:off x="249933" y="828675"/>
            <a:ext cx="7566025" cy="5267325"/>
          </a:xfrm>
        </p:spPr>
        <p:txBody>
          <a:bodyPr>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Slide Number Placeholder 3">
            <a:extLst>
              <a:ext uri="{FF2B5EF4-FFF2-40B4-BE49-F238E27FC236}">
                <a16:creationId xmlns:a16="http://schemas.microsoft.com/office/drawing/2014/main" id="{DC410D03-2B60-4BC1-BCF0-1A5DA73457F5}"/>
              </a:ext>
            </a:extLst>
          </p:cNvPr>
          <p:cNvSpPr txBox="1">
            <a:spLocks/>
          </p:cNvSpPr>
          <p:nvPr userDrawn="1"/>
        </p:nvSpPr>
        <p:spPr>
          <a:xfrm>
            <a:off x="11280100" y="27565"/>
            <a:ext cx="794631" cy="41143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17C9725-CDDF-4E1F-A5C1-71F9C95A39C6}" type="slidenum">
              <a:rPr lang="en-GB" b="1" smtClean="0">
                <a:solidFill>
                  <a:schemeClr val="bg1"/>
                </a:solidFill>
                <a:latin typeface="Century Gothic" panose="020B0502020202020204" pitchFamily="34" charset="0"/>
              </a:rPr>
              <a:pPr/>
              <a:t>‹#›</a:t>
            </a:fld>
            <a:endParaRPr lang="en-GB" b="1" dirty="0">
              <a:solidFill>
                <a:schemeClr val="bg1"/>
              </a:solidFill>
              <a:latin typeface="Century Gothic" panose="020B0502020202020204" pitchFamily="34" charset="0"/>
            </a:endParaRPr>
          </a:p>
        </p:txBody>
      </p:sp>
      <p:sp>
        <p:nvSpPr>
          <p:cNvPr id="11" name="Text Placeholder 3">
            <a:extLst>
              <a:ext uri="{FF2B5EF4-FFF2-40B4-BE49-F238E27FC236}">
                <a16:creationId xmlns:a16="http://schemas.microsoft.com/office/drawing/2014/main" id="{5922FA7F-D7DD-4FD8-BA88-34EC0321CBCF}"/>
              </a:ext>
            </a:extLst>
          </p:cNvPr>
          <p:cNvSpPr>
            <a:spLocks noGrp="1"/>
          </p:cNvSpPr>
          <p:nvPr>
            <p:ph type="body" sz="quarter" idx="12" hasCustomPrompt="1"/>
          </p:nvPr>
        </p:nvSpPr>
        <p:spPr>
          <a:xfrm>
            <a:off x="-1" y="-102"/>
            <a:ext cx="12192000" cy="505853"/>
          </a:xfrm>
          <a:solidFill>
            <a:schemeClr val="tx2"/>
          </a:solidFill>
        </p:spPr>
        <p:txBody>
          <a:bodyPr anchor="ctr">
            <a:noAutofit/>
          </a:bodyPr>
          <a:lstStyle>
            <a:lvl1pPr marL="0" indent="0">
              <a:buNone/>
              <a:defRPr sz="2000" b="1">
                <a:solidFill>
                  <a:schemeClr val="bg1"/>
                </a:solidFill>
              </a:defRPr>
            </a:lvl1pPr>
          </a:lstStyle>
          <a:p>
            <a:pPr lvl="0"/>
            <a:r>
              <a:rPr lang="en-US"/>
              <a:t>Slide heading</a:t>
            </a:r>
            <a:endParaRPr lang="en-GB"/>
          </a:p>
        </p:txBody>
      </p:sp>
      <p:sp>
        <p:nvSpPr>
          <p:cNvPr id="12" name="Text Placeholder 10">
            <a:extLst>
              <a:ext uri="{FF2B5EF4-FFF2-40B4-BE49-F238E27FC236}">
                <a16:creationId xmlns:a16="http://schemas.microsoft.com/office/drawing/2014/main" id="{174F7D77-E828-4C82-AA77-D421FB800B7C}"/>
              </a:ext>
            </a:extLst>
          </p:cNvPr>
          <p:cNvSpPr>
            <a:spLocks noGrp="1"/>
          </p:cNvSpPr>
          <p:nvPr>
            <p:ph type="body" sz="quarter" idx="14" hasCustomPrompt="1"/>
          </p:nvPr>
        </p:nvSpPr>
        <p:spPr>
          <a:xfrm>
            <a:off x="8169922" y="6417632"/>
            <a:ext cx="2776538" cy="257175"/>
          </a:xfrm>
        </p:spPr>
        <p:txBody>
          <a:bodyPr>
            <a:noAutofit/>
          </a:bodyPr>
          <a:lstStyle>
            <a:lvl1pPr marL="0" indent="0">
              <a:buNone/>
              <a:defRPr sz="1100">
                <a:solidFill>
                  <a:schemeClr val="bg1"/>
                </a:solidFill>
              </a:defRPr>
            </a:lvl1pPr>
            <a:lvl2pPr marL="457200" indent="0">
              <a:buNone/>
              <a:defRPr sz="1050">
                <a:solidFill>
                  <a:schemeClr val="bg1"/>
                </a:solidFill>
              </a:defRPr>
            </a:lvl2pPr>
            <a:lvl3pPr marL="914400" indent="0">
              <a:buNone/>
              <a:defRPr sz="1000">
                <a:solidFill>
                  <a:schemeClr val="bg1"/>
                </a:solidFill>
              </a:defRPr>
            </a:lvl3pPr>
            <a:lvl4pPr marL="1371600" indent="0">
              <a:buNone/>
              <a:defRPr sz="900">
                <a:solidFill>
                  <a:schemeClr val="bg1"/>
                </a:solidFill>
              </a:defRPr>
            </a:lvl4pPr>
            <a:lvl5pPr marL="1828800" indent="0">
              <a:buNone/>
              <a:defRPr sz="900">
                <a:solidFill>
                  <a:schemeClr val="bg1"/>
                </a:solidFill>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Photo by xxx on </a:t>
            </a:r>
            <a:r>
              <a:rPr lang="en-US" err="1"/>
              <a:t>yyyy</a:t>
            </a:r>
            <a:endParaRPr lang="en-US"/>
          </a:p>
        </p:txBody>
      </p:sp>
    </p:spTree>
    <p:extLst>
      <p:ext uri="{BB962C8B-B14F-4D97-AF65-F5344CB8AC3E}">
        <p14:creationId xmlns:p14="http://schemas.microsoft.com/office/powerpoint/2010/main" val="2346018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ubheading">
    <p:spTree>
      <p:nvGrpSpPr>
        <p:cNvPr id="1" name=""/>
        <p:cNvGrpSpPr/>
        <p:nvPr/>
      </p:nvGrpSpPr>
      <p:grpSpPr>
        <a:xfrm>
          <a:off x="0" y="0"/>
          <a:ext cx="0" cy="0"/>
          <a:chOff x="0" y="0"/>
          <a:chExt cx="0" cy="0"/>
        </a:xfrm>
      </p:grpSpPr>
      <p:pic>
        <p:nvPicPr>
          <p:cNvPr id="6" name="Picture 5" descr="Logo, company name&#10;&#10;Description automatically generated">
            <a:extLst>
              <a:ext uri="{FF2B5EF4-FFF2-40B4-BE49-F238E27FC236}">
                <a16:creationId xmlns:a16="http://schemas.microsoft.com/office/drawing/2014/main" id="{AE35E205-5EBA-42D1-B7E2-CECB57104F2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23385" y="6096000"/>
            <a:ext cx="1468615" cy="764162"/>
          </a:xfrm>
          <a:prstGeom prst="rect">
            <a:avLst/>
          </a:prstGeom>
        </p:spPr>
      </p:pic>
      <p:sp>
        <p:nvSpPr>
          <p:cNvPr id="10" name="Slide Number Placeholder 3">
            <a:extLst>
              <a:ext uri="{FF2B5EF4-FFF2-40B4-BE49-F238E27FC236}">
                <a16:creationId xmlns:a16="http://schemas.microsoft.com/office/drawing/2014/main" id="{DC410D03-2B60-4BC1-BCF0-1A5DA73457F5}"/>
              </a:ext>
            </a:extLst>
          </p:cNvPr>
          <p:cNvSpPr txBox="1">
            <a:spLocks/>
          </p:cNvSpPr>
          <p:nvPr userDrawn="1"/>
        </p:nvSpPr>
        <p:spPr>
          <a:xfrm>
            <a:off x="11280100" y="27565"/>
            <a:ext cx="794631" cy="41143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17C9725-CDDF-4E1F-A5C1-71F9C95A39C6}" type="slidenum">
              <a:rPr lang="en-GB" b="1" smtClean="0">
                <a:solidFill>
                  <a:schemeClr val="bg1"/>
                </a:solidFill>
                <a:latin typeface="Century Gothic" panose="020B0502020202020204" pitchFamily="34" charset="0"/>
              </a:rPr>
              <a:pPr/>
              <a:t>‹#›</a:t>
            </a:fld>
            <a:endParaRPr lang="en-GB" b="1" dirty="0">
              <a:solidFill>
                <a:schemeClr val="bg1"/>
              </a:solidFill>
              <a:latin typeface="Century Gothic" panose="020B0502020202020204" pitchFamily="34" charset="0"/>
            </a:endParaRPr>
          </a:p>
        </p:txBody>
      </p:sp>
      <p:sp>
        <p:nvSpPr>
          <p:cNvPr id="11" name="Content Placeholder 7">
            <a:extLst>
              <a:ext uri="{FF2B5EF4-FFF2-40B4-BE49-F238E27FC236}">
                <a16:creationId xmlns:a16="http://schemas.microsoft.com/office/drawing/2014/main" id="{37B29946-4C91-4BEC-B184-2B8830BBA787}"/>
              </a:ext>
            </a:extLst>
          </p:cNvPr>
          <p:cNvSpPr>
            <a:spLocks noGrp="1"/>
          </p:cNvSpPr>
          <p:nvPr>
            <p:ph sz="quarter" idx="12"/>
          </p:nvPr>
        </p:nvSpPr>
        <p:spPr>
          <a:xfrm>
            <a:off x="175403" y="1259457"/>
            <a:ext cx="11780808" cy="4836543"/>
          </a:xfrm>
        </p:spPr>
        <p:txBody>
          <a:bodyPr>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3">
            <a:extLst>
              <a:ext uri="{FF2B5EF4-FFF2-40B4-BE49-F238E27FC236}">
                <a16:creationId xmlns:a16="http://schemas.microsoft.com/office/drawing/2014/main" id="{A858E36F-843C-4BCC-9A42-9EAD8AC44F3B}"/>
              </a:ext>
            </a:extLst>
          </p:cNvPr>
          <p:cNvSpPr>
            <a:spLocks noGrp="1"/>
          </p:cNvSpPr>
          <p:nvPr>
            <p:ph type="body" sz="quarter" idx="13" hasCustomPrompt="1"/>
          </p:nvPr>
        </p:nvSpPr>
        <p:spPr>
          <a:xfrm>
            <a:off x="-1" y="-102"/>
            <a:ext cx="12192000" cy="505853"/>
          </a:xfrm>
          <a:solidFill>
            <a:schemeClr val="tx2"/>
          </a:solidFill>
        </p:spPr>
        <p:txBody>
          <a:bodyPr anchor="ctr">
            <a:noAutofit/>
          </a:bodyPr>
          <a:lstStyle>
            <a:lvl1pPr marL="0" indent="0">
              <a:buNone/>
              <a:defRPr sz="2000" b="1">
                <a:solidFill>
                  <a:schemeClr val="bg1"/>
                </a:solidFill>
              </a:defRPr>
            </a:lvl1pPr>
          </a:lstStyle>
          <a:p>
            <a:pPr lvl="0"/>
            <a:r>
              <a:rPr lang="en-US"/>
              <a:t>Slide heading</a:t>
            </a:r>
            <a:endParaRPr lang="en-GB"/>
          </a:p>
        </p:txBody>
      </p:sp>
      <p:sp>
        <p:nvSpPr>
          <p:cNvPr id="12" name="Text Placeholder 3">
            <a:extLst>
              <a:ext uri="{FF2B5EF4-FFF2-40B4-BE49-F238E27FC236}">
                <a16:creationId xmlns:a16="http://schemas.microsoft.com/office/drawing/2014/main" id="{3D2D7EC6-0677-4824-8A56-20766B46EED1}"/>
              </a:ext>
            </a:extLst>
          </p:cNvPr>
          <p:cNvSpPr>
            <a:spLocks noGrp="1"/>
          </p:cNvSpPr>
          <p:nvPr>
            <p:ph type="body" sz="quarter" idx="14" hasCustomPrompt="1"/>
          </p:nvPr>
        </p:nvSpPr>
        <p:spPr>
          <a:xfrm>
            <a:off x="0" y="495295"/>
            <a:ext cx="12192000" cy="505853"/>
          </a:xfrm>
          <a:solidFill>
            <a:schemeClr val="tx2">
              <a:lumMod val="60000"/>
              <a:lumOff val="40000"/>
            </a:schemeClr>
          </a:solidFill>
        </p:spPr>
        <p:txBody>
          <a:bodyPr anchor="ctr">
            <a:noAutofit/>
          </a:bodyPr>
          <a:lstStyle>
            <a:lvl1pPr marL="0" indent="0">
              <a:buNone/>
              <a:defRPr sz="1600" b="0">
                <a:solidFill>
                  <a:schemeClr val="tx1"/>
                </a:solidFill>
              </a:defRPr>
            </a:lvl1pPr>
          </a:lstStyle>
          <a:p>
            <a:pPr lvl="0"/>
            <a:r>
              <a:rPr lang="en-US"/>
              <a:t>Slide subheading</a:t>
            </a:r>
            <a:endParaRPr lang="en-GB"/>
          </a:p>
        </p:txBody>
      </p:sp>
    </p:spTree>
    <p:extLst>
      <p:ext uri="{BB962C8B-B14F-4D97-AF65-F5344CB8AC3E}">
        <p14:creationId xmlns:p14="http://schemas.microsoft.com/office/powerpoint/2010/main" val="32920278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blocks">
    <p:spTree>
      <p:nvGrpSpPr>
        <p:cNvPr id="1" name=""/>
        <p:cNvGrpSpPr/>
        <p:nvPr/>
      </p:nvGrpSpPr>
      <p:grpSpPr>
        <a:xfrm>
          <a:off x="0" y="0"/>
          <a:ext cx="0" cy="0"/>
          <a:chOff x="0" y="0"/>
          <a:chExt cx="0" cy="0"/>
        </a:xfrm>
      </p:grpSpPr>
      <p:pic>
        <p:nvPicPr>
          <p:cNvPr id="6" name="Picture 5" descr="Logo, company name&#10;&#10;Description automatically generated">
            <a:extLst>
              <a:ext uri="{FF2B5EF4-FFF2-40B4-BE49-F238E27FC236}">
                <a16:creationId xmlns:a16="http://schemas.microsoft.com/office/drawing/2014/main" id="{AE35E205-5EBA-42D1-B7E2-CECB57104F2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23385" y="6096000"/>
            <a:ext cx="1468615" cy="764162"/>
          </a:xfrm>
          <a:prstGeom prst="rect">
            <a:avLst/>
          </a:prstGeom>
        </p:spPr>
      </p:pic>
      <p:sp>
        <p:nvSpPr>
          <p:cNvPr id="8" name="Content Placeholder 7">
            <a:extLst>
              <a:ext uri="{FF2B5EF4-FFF2-40B4-BE49-F238E27FC236}">
                <a16:creationId xmlns:a16="http://schemas.microsoft.com/office/drawing/2014/main" id="{AA23BA4B-B026-4B91-80F2-EB1D8B8E0993}"/>
              </a:ext>
            </a:extLst>
          </p:cNvPr>
          <p:cNvSpPr>
            <a:spLocks noGrp="1"/>
          </p:cNvSpPr>
          <p:nvPr>
            <p:ph sz="quarter" idx="11"/>
          </p:nvPr>
        </p:nvSpPr>
        <p:spPr>
          <a:xfrm>
            <a:off x="6096000" y="828675"/>
            <a:ext cx="5826125" cy="5267325"/>
          </a:xfrm>
        </p:spPr>
        <p:txBody>
          <a:bodyPr>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Slide Number Placeholder 3">
            <a:extLst>
              <a:ext uri="{FF2B5EF4-FFF2-40B4-BE49-F238E27FC236}">
                <a16:creationId xmlns:a16="http://schemas.microsoft.com/office/drawing/2014/main" id="{DC410D03-2B60-4BC1-BCF0-1A5DA73457F5}"/>
              </a:ext>
            </a:extLst>
          </p:cNvPr>
          <p:cNvSpPr txBox="1">
            <a:spLocks/>
          </p:cNvSpPr>
          <p:nvPr userDrawn="1"/>
        </p:nvSpPr>
        <p:spPr>
          <a:xfrm>
            <a:off x="11280100" y="27565"/>
            <a:ext cx="794631" cy="41143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17C9725-CDDF-4E1F-A5C1-71F9C95A39C6}" type="slidenum">
              <a:rPr lang="en-GB" b="1" smtClean="0">
                <a:solidFill>
                  <a:schemeClr val="bg1"/>
                </a:solidFill>
                <a:latin typeface="Century Gothic" panose="020B0502020202020204" pitchFamily="34" charset="0"/>
              </a:rPr>
              <a:pPr/>
              <a:t>‹#›</a:t>
            </a:fld>
            <a:endParaRPr lang="en-GB" b="1" dirty="0">
              <a:solidFill>
                <a:schemeClr val="bg1"/>
              </a:solidFill>
              <a:latin typeface="Century Gothic" panose="020B0502020202020204" pitchFamily="34" charset="0"/>
            </a:endParaRPr>
          </a:p>
        </p:txBody>
      </p:sp>
      <p:sp>
        <p:nvSpPr>
          <p:cNvPr id="11" name="Content Placeholder 7">
            <a:extLst>
              <a:ext uri="{FF2B5EF4-FFF2-40B4-BE49-F238E27FC236}">
                <a16:creationId xmlns:a16="http://schemas.microsoft.com/office/drawing/2014/main" id="{37B29946-4C91-4BEC-B184-2B8830BBA787}"/>
              </a:ext>
            </a:extLst>
          </p:cNvPr>
          <p:cNvSpPr>
            <a:spLocks noGrp="1"/>
          </p:cNvSpPr>
          <p:nvPr>
            <p:ph sz="quarter" idx="12"/>
          </p:nvPr>
        </p:nvSpPr>
        <p:spPr>
          <a:xfrm>
            <a:off x="175403" y="828675"/>
            <a:ext cx="5826125" cy="5267325"/>
          </a:xfrm>
        </p:spPr>
        <p:txBody>
          <a:bodyPr>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3">
            <a:extLst>
              <a:ext uri="{FF2B5EF4-FFF2-40B4-BE49-F238E27FC236}">
                <a16:creationId xmlns:a16="http://schemas.microsoft.com/office/drawing/2014/main" id="{1C0F857F-FA8D-4CF4-BA19-5F13DED5FF11}"/>
              </a:ext>
            </a:extLst>
          </p:cNvPr>
          <p:cNvSpPr>
            <a:spLocks noGrp="1"/>
          </p:cNvSpPr>
          <p:nvPr>
            <p:ph type="body" sz="quarter" idx="13" hasCustomPrompt="1"/>
          </p:nvPr>
        </p:nvSpPr>
        <p:spPr>
          <a:xfrm>
            <a:off x="-1" y="-102"/>
            <a:ext cx="12192000" cy="505853"/>
          </a:xfrm>
          <a:solidFill>
            <a:schemeClr val="tx2"/>
          </a:solidFill>
        </p:spPr>
        <p:txBody>
          <a:bodyPr anchor="ctr">
            <a:noAutofit/>
          </a:bodyPr>
          <a:lstStyle>
            <a:lvl1pPr marL="0" indent="0">
              <a:buNone/>
              <a:defRPr sz="2000" b="1">
                <a:solidFill>
                  <a:schemeClr val="bg1"/>
                </a:solidFill>
              </a:defRPr>
            </a:lvl1pPr>
          </a:lstStyle>
          <a:p>
            <a:pPr lvl="0"/>
            <a:r>
              <a:rPr lang="en-US"/>
              <a:t>Slide heading</a:t>
            </a:r>
            <a:endParaRPr lang="en-GB"/>
          </a:p>
        </p:txBody>
      </p:sp>
    </p:spTree>
    <p:extLst>
      <p:ext uri="{BB962C8B-B14F-4D97-AF65-F5344CB8AC3E}">
        <p14:creationId xmlns:p14="http://schemas.microsoft.com/office/powerpoint/2010/main" val="3991335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blocks with headings">
    <p:spTree>
      <p:nvGrpSpPr>
        <p:cNvPr id="1" name=""/>
        <p:cNvGrpSpPr/>
        <p:nvPr/>
      </p:nvGrpSpPr>
      <p:grpSpPr>
        <a:xfrm>
          <a:off x="0" y="0"/>
          <a:ext cx="0" cy="0"/>
          <a:chOff x="0" y="0"/>
          <a:chExt cx="0" cy="0"/>
        </a:xfrm>
      </p:grpSpPr>
      <p:pic>
        <p:nvPicPr>
          <p:cNvPr id="6" name="Picture 5" descr="Logo, company name&#10;&#10;Description automatically generated">
            <a:extLst>
              <a:ext uri="{FF2B5EF4-FFF2-40B4-BE49-F238E27FC236}">
                <a16:creationId xmlns:a16="http://schemas.microsoft.com/office/drawing/2014/main" id="{AE35E205-5EBA-42D1-B7E2-CECB57104F2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23385" y="6096000"/>
            <a:ext cx="1468615" cy="764162"/>
          </a:xfrm>
          <a:prstGeom prst="rect">
            <a:avLst/>
          </a:prstGeom>
        </p:spPr>
      </p:pic>
      <p:sp>
        <p:nvSpPr>
          <p:cNvPr id="10" name="Slide Number Placeholder 3">
            <a:extLst>
              <a:ext uri="{FF2B5EF4-FFF2-40B4-BE49-F238E27FC236}">
                <a16:creationId xmlns:a16="http://schemas.microsoft.com/office/drawing/2014/main" id="{DC410D03-2B60-4BC1-BCF0-1A5DA73457F5}"/>
              </a:ext>
            </a:extLst>
          </p:cNvPr>
          <p:cNvSpPr txBox="1">
            <a:spLocks/>
          </p:cNvSpPr>
          <p:nvPr userDrawn="1"/>
        </p:nvSpPr>
        <p:spPr>
          <a:xfrm>
            <a:off x="11280100" y="27565"/>
            <a:ext cx="794631" cy="41143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17C9725-CDDF-4E1F-A5C1-71F9C95A39C6}" type="slidenum">
              <a:rPr lang="en-GB" b="1" smtClean="0">
                <a:solidFill>
                  <a:schemeClr val="bg1"/>
                </a:solidFill>
                <a:latin typeface="Century Gothic" panose="020B0502020202020204" pitchFamily="34" charset="0"/>
              </a:rPr>
              <a:pPr/>
              <a:t>‹#›</a:t>
            </a:fld>
            <a:endParaRPr lang="en-GB" b="1" dirty="0">
              <a:solidFill>
                <a:schemeClr val="bg1"/>
              </a:solidFill>
              <a:latin typeface="Century Gothic" panose="020B0502020202020204" pitchFamily="34" charset="0"/>
            </a:endParaRPr>
          </a:p>
        </p:txBody>
      </p:sp>
      <p:sp>
        <p:nvSpPr>
          <p:cNvPr id="12" name="Text Placeholder 3">
            <a:extLst>
              <a:ext uri="{FF2B5EF4-FFF2-40B4-BE49-F238E27FC236}">
                <a16:creationId xmlns:a16="http://schemas.microsoft.com/office/drawing/2014/main" id="{1C0F857F-FA8D-4CF4-BA19-5F13DED5FF11}"/>
              </a:ext>
            </a:extLst>
          </p:cNvPr>
          <p:cNvSpPr>
            <a:spLocks noGrp="1"/>
          </p:cNvSpPr>
          <p:nvPr>
            <p:ph type="body" sz="quarter" idx="13" hasCustomPrompt="1"/>
          </p:nvPr>
        </p:nvSpPr>
        <p:spPr>
          <a:xfrm>
            <a:off x="-1" y="-102"/>
            <a:ext cx="12192000" cy="505853"/>
          </a:xfrm>
          <a:solidFill>
            <a:schemeClr val="tx2"/>
          </a:solidFill>
        </p:spPr>
        <p:txBody>
          <a:bodyPr anchor="ctr">
            <a:noAutofit/>
          </a:bodyPr>
          <a:lstStyle>
            <a:lvl1pPr marL="0" indent="0">
              <a:buNone/>
              <a:defRPr sz="2000" b="1">
                <a:solidFill>
                  <a:schemeClr val="bg1"/>
                </a:solidFill>
              </a:defRPr>
            </a:lvl1pPr>
          </a:lstStyle>
          <a:p>
            <a:pPr lvl="0"/>
            <a:r>
              <a:rPr lang="en-US"/>
              <a:t>Slide heading</a:t>
            </a:r>
            <a:endParaRPr lang="en-GB"/>
          </a:p>
        </p:txBody>
      </p:sp>
      <p:sp>
        <p:nvSpPr>
          <p:cNvPr id="3" name="Text Placeholder 2">
            <a:extLst>
              <a:ext uri="{FF2B5EF4-FFF2-40B4-BE49-F238E27FC236}">
                <a16:creationId xmlns:a16="http://schemas.microsoft.com/office/drawing/2014/main" id="{7F871311-E656-4F7D-B834-1DD168A31647}"/>
              </a:ext>
            </a:extLst>
          </p:cNvPr>
          <p:cNvSpPr>
            <a:spLocks noGrp="1"/>
          </p:cNvSpPr>
          <p:nvPr>
            <p:ph type="body" sz="quarter" idx="14"/>
          </p:nvPr>
        </p:nvSpPr>
        <p:spPr>
          <a:xfrm>
            <a:off x="442912" y="1834702"/>
            <a:ext cx="5203343" cy="636732"/>
          </a:xfrm>
        </p:spPr>
        <p:txBody>
          <a:bodyPr>
            <a:noAutofit/>
          </a:bodyPr>
          <a:lstStyle>
            <a:lvl1pPr marL="0" indent="0">
              <a:buNone/>
              <a:defRPr sz="1600"/>
            </a:lvl1pPr>
          </a:lstStyle>
          <a:p>
            <a:pPr lvl="0"/>
            <a:r>
              <a:rPr lang="en-US"/>
              <a:t>Click to edit Master text styles</a:t>
            </a:r>
          </a:p>
        </p:txBody>
      </p:sp>
      <p:sp>
        <p:nvSpPr>
          <p:cNvPr id="9" name="Text Placeholder 2">
            <a:extLst>
              <a:ext uri="{FF2B5EF4-FFF2-40B4-BE49-F238E27FC236}">
                <a16:creationId xmlns:a16="http://schemas.microsoft.com/office/drawing/2014/main" id="{7694B373-CD5E-492B-9D26-31B154FA20F2}"/>
              </a:ext>
            </a:extLst>
          </p:cNvPr>
          <p:cNvSpPr>
            <a:spLocks noGrp="1"/>
          </p:cNvSpPr>
          <p:nvPr>
            <p:ph type="body" sz="quarter" idx="15"/>
          </p:nvPr>
        </p:nvSpPr>
        <p:spPr>
          <a:xfrm>
            <a:off x="6871388" y="1834702"/>
            <a:ext cx="5203343" cy="636732"/>
          </a:xfrm>
        </p:spPr>
        <p:txBody>
          <a:bodyPr>
            <a:noAutofit/>
          </a:bodyPr>
          <a:lstStyle>
            <a:lvl1pPr marL="0" indent="0">
              <a:buNone/>
              <a:defRPr sz="1600"/>
            </a:lvl1pPr>
          </a:lstStyle>
          <a:p>
            <a:pPr lvl="0"/>
            <a:r>
              <a:rPr lang="en-US"/>
              <a:t>Click to edit Master text styles</a:t>
            </a:r>
          </a:p>
        </p:txBody>
      </p:sp>
      <p:sp>
        <p:nvSpPr>
          <p:cNvPr id="21" name="Text Placeholder 2">
            <a:extLst>
              <a:ext uri="{FF2B5EF4-FFF2-40B4-BE49-F238E27FC236}">
                <a16:creationId xmlns:a16="http://schemas.microsoft.com/office/drawing/2014/main" id="{BCBA3DDC-D083-494F-9E1E-9671980A90A2}"/>
              </a:ext>
            </a:extLst>
          </p:cNvPr>
          <p:cNvSpPr>
            <a:spLocks noGrp="1"/>
          </p:cNvSpPr>
          <p:nvPr>
            <p:ph type="body" sz="quarter" idx="16"/>
          </p:nvPr>
        </p:nvSpPr>
        <p:spPr>
          <a:xfrm>
            <a:off x="442912" y="884894"/>
            <a:ext cx="5203343" cy="636732"/>
          </a:xfrm>
          <a:solidFill>
            <a:schemeClr val="tx2"/>
          </a:solidFill>
        </p:spPr>
        <p:txBody>
          <a:bodyPr anchor="ctr">
            <a:noAutofit/>
          </a:bodyPr>
          <a:lstStyle>
            <a:lvl1pPr marL="0" indent="0" algn="ctr">
              <a:buNone/>
              <a:defRPr sz="1600" b="1"/>
            </a:lvl1pPr>
          </a:lstStyle>
          <a:p>
            <a:pPr lvl="0"/>
            <a:r>
              <a:rPr lang="en-US"/>
              <a:t>Click to edit Master text styles</a:t>
            </a:r>
          </a:p>
        </p:txBody>
      </p:sp>
      <p:sp>
        <p:nvSpPr>
          <p:cNvPr id="22" name="Text Placeholder 2">
            <a:extLst>
              <a:ext uri="{FF2B5EF4-FFF2-40B4-BE49-F238E27FC236}">
                <a16:creationId xmlns:a16="http://schemas.microsoft.com/office/drawing/2014/main" id="{EAE78915-7707-496A-A893-F4A9A45F0C08}"/>
              </a:ext>
            </a:extLst>
          </p:cNvPr>
          <p:cNvSpPr>
            <a:spLocks noGrp="1"/>
          </p:cNvSpPr>
          <p:nvPr>
            <p:ph type="body" sz="quarter" idx="17"/>
          </p:nvPr>
        </p:nvSpPr>
        <p:spPr>
          <a:xfrm>
            <a:off x="6871388" y="884894"/>
            <a:ext cx="5203343" cy="636732"/>
          </a:xfrm>
          <a:solidFill>
            <a:schemeClr val="tx2">
              <a:lumMod val="50000"/>
            </a:schemeClr>
          </a:solidFill>
        </p:spPr>
        <p:txBody>
          <a:bodyPr anchor="ctr">
            <a:noAutofit/>
          </a:bodyPr>
          <a:lstStyle>
            <a:lvl1pPr marL="0" indent="0" algn="ctr">
              <a:buNone/>
              <a:defRPr sz="1600" b="1">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19571285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3B25B93-A9B7-49D4-AA21-5D679DBAF66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E410CA4-2C49-4600-9F82-764DDEFA80E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54540542"/>
      </p:ext>
    </p:extLst>
  </p:cSld>
  <p:clrMap bg1="lt1" tx1="dk1" bg2="lt2" tx2="dk2" accent1="accent1" accent2="accent2" accent3="accent3" accent4="accent4" accent5="accent5" accent6="accent6" hlink="hlink" folHlink="folHlink"/>
  <p:sldLayoutIdLst>
    <p:sldLayoutId id="2147483758" r:id="rId1"/>
    <p:sldLayoutId id="2147483769" r:id="rId2"/>
    <p:sldLayoutId id="2147483784" r:id="rId3"/>
    <p:sldLayoutId id="2147483714" r:id="rId4"/>
    <p:sldLayoutId id="2147483780" r:id="rId5"/>
    <p:sldLayoutId id="2147483783" r:id="rId6"/>
    <p:sldLayoutId id="2147483782" r:id="rId7"/>
    <p:sldLayoutId id="2147483781" r:id="rId8"/>
    <p:sldLayoutId id="2147483789" r:id="rId9"/>
    <p:sldLayoutId id="2147483785" r:id="rId10"/>
    <p:sldLayoutId id="2147483786" r:id="rId11"/>
    <p:sldLayoutId id="2147483787" r:id="rId12"/>
    <p:sldLayoutId id="2147483788" r:id="rId13"/>
    <p:sldLayoutId id="2147483777" r:id="rId14"/>
  </p:sldLayoutIdLst>
  <p:hf sldNum="0" hdr="0" dt="0"/>
  <p:txStyles>
    <p:titleStyle>
      <a:lvl1pPr algn="l" defTabSz="914400" rtl="0" eaLnBrk="1" latinLnBrk="0" hangingPunct="1">
        <a:lnSpc>
          <a:spcPct val="90000"/>
        </a:lnSpc>
        <a:spcBef>
          <a:spcPct val="0"/>
        </a:spcBef>
        <a:buNone/>
        <a:defRPr sz="4400" kern="120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chart" Target="../charts/chart1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chart" Target="../charts/chart16.xml"/><Relationship Id="rId7"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5.png"/><Relationship Id="rId4" Type="http://schemas.openxmlformats.org/officeDocument/2006/relationships/image" Target="../media/image13.png"/><Relationship Id="rId9" Type="http://schemas.openxmlformats.org/officeDocument/2006/relationships/image" Target="../media/image11.png"/></Relationships>
</file>

<file path=ppt/slides/_rels/slide16.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chart" Target="../charts/chart17.xml"/><Relationship Id="rId7"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5.png"/><Relationship Id="rId4" Type="http://schemas.openxmlformats.org/officeDocument/2006/relationships/image" Target="../media/image13.png"/><Relationship Id="rId9" Type="http://schemas.openxmlformats.org/officeDocument/2006/relationships/image" Target="../media/image11.png"/></Relationships>
</file>

<file path=ppt/slides/_rels/slide1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3.png"/><Relationship Id="rId7" Type="http://schemas.openxmlformats.org/officeDocument/2006/relationships/image" Target="../media/image19.svg"/><Relationship Id="rId2" Type="http://schemas.openxmlformats.org/officeDocument/2006/relationships/chart" Target="../charts/chart18.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4.pn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8.png"/><Relationship Id="rId7" Type="http://schemas.openxmlformats.org/officeDocument/2006/relationships/chart" Target="../charts/chart20.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chart" Target="../charts/chart19.xml"/><Relationship Id="rId5" Type="http://schemas.openxmlformats.org/officeDocument/2006/relationships/image" Target="../media/image11.png"/><Relationship Id="rId4" Type="http://schemas.openxmlformats.org/officeDocument/2006/relationships/image" Target="../media/image19.svg"/><Relationship Id="rId9"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3" Type="http://schemas.openxmlformats.org/officeDocument/2006/relationships/image" Target="../media/image14.png"/><Relationship Id="rId7" Type="http://schemas.openxmlformats.org/officeDocument/2006/relationships/image" Target="../media/image25.png"/><Relationship Id="rId12" Type="http://schemas.openxmlformats.org/officeDocument/2006/relationships/image" Target="../media/image30.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15.png"/><Relationship Id="rId9" Type="http://schemas.openxmlformats.org/officeDocument/2006/relationships/image" Target="../media/image27.png"/></Relationships>
</file>

<file path=ppt/slides/_rels/slide21.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2.png"/><Relationship Id="rId3" Type="http://schemas.openxmlformats.org/officeDocument/2006/relationships/image" Target="../media/image11.png"/><Relationship Id="rId7" Type="http://schemas.openxmlformats.org/officeDocument/2006/relationships/image" Target="../media/image25.png"/><Relationship Id="rId12"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chart" Target="../charts/chart21.xml"/><Relationship Id="rId9" Type="http://schemas.openxmlformats.org/officeDocument/2006/relationships/image" Target="../media/image27.png"/></Relationships>
</file>

<file path=ppt/slides/_rels/slide22.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13.pn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6.png"/><Relationship Id="rId11" Type="http://schemas.openxmlformats.org/officeDocument/2006/relationships/image" Target="../media/image32.png"/><Relationship Id="rId5" Type="http://schemas.openxmlformats.org/officeDocument/2006/relationships/image" Target="../media/image25.png"/><Relationship Id="rId15" Type="http://schemas.openxmlformats.org/officeDocument/2006/relationships/image" Target="../media/image1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 Id="rId14" Type="http://schemas.openxmlformats.org/officeDocument/2006/relationships/image" Target="../media/image14.png"/></Relationships>
</file>

<file path=ppt/slides/_rels/slide23.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13.pn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11.png"/><Relationship Id="rId17" Type="http://schemas.openxmlformats.org/officeDocument/2006/relationships/image" Target="../media/image34.svg"/><Relationship Id="rId2" Type="http://schemas.openxmlformats.org/officeDocument/2006/relationships/notesSlide" Target="../notesSlides/notesSlide10.xml"/><Relationship Id="rId16"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26.png"/><Relationship Id="rId11" Type="http://schemas.openxmlformats.org/officeDocument/2006/relationships/image" Target="../media/image32.png"/><Relationship Id="rId5" Type="http://schemas.openxmlformats.org/officeDocument/2006/relationships/image" Target="../media/image25.png"/><Relationship Id="rId15" Type="http://schemas.openxmlformats.org/officeDocument/2006/relationships/image" Target="../media/image1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 Id="rId14" Type="http://schemas.openxmlformats.org/officeDocument/2006/relationships/image" Target="../media/image14.png"/></Relationships>
</file>

<file path=ppt/slides/_rels/slide24.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13.pn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6.png"/><Relationship Id="rId11" Type="http://schemas.openxmlformats.org/officeDocument/2006/relationships/image" Target="../media/image32.png"/><Relationship Id="rId5" Type="http://schemas.openxmlformats.org/officeDocument/2006/relationships/image" Target="../media/image25.png"/><Relationship Id="rId15" Type="http://schemas.openxmlformats.org/officeDocument/2006/relationships/image" Target="../media/image1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 Id="rId1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38.jpeg"/><Relationship Id="rId5" Type="http://schemas.openxmlformats.org/officeDocument/2006/relationships/image" Target="../media/image37.png"/><Relationship Id="rId4" Type="http://schemas.openxmlformats.org/officeDocument/2006/relationships/image" Target="../media/image36.jpeg"/></Relationships>
</file>

<file path=ppt/slides/_rels/slide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6.png"/><Relationship Id="rId3" Type="http://schemas.openxmlformats.org/officeDocument/2006/relationships/image" Target="../media/image11.png"/><Relationship Id="rId7" Type="http://schemas.openxmlformats.org/officeDocument/2006/relationships/image" Target="../media/image40.png"/><Relationship Id="rId12" Type="http://schemas.openxmlformats.org/officeDocument/2006/relationships/image" Target="../media/image45.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39.png"/><Relationship Id="rId11" Type="http://schemas.openxmlformats.org/officeDocument/2006/relationships/image" Target="../media/image44.png"/><Relationship Id="rId5" Type="http://schemas.openxmlformats.org/officeDocument/2006/relationships/image" Target="../media/image23.png"/><Relationship Id="rId10" Type="http://schemas.openxmlformats.org/officeDocument/2006/relationships/image" Target="../media/image43.png"/><Relationship Id="rId4" Type="http://schemas.openxmlformats.org/officeDocument/2006/relationships/chart" Target="../charts/chart22.xml"/><Relationship Id="rId9" Type="http://schemas.openxmlformats.org/officeDocument/2006/relationships/image" Target="../media/image42.png"/></Relationships>
</file>

<file path=ppt/slides/_rels/slide29.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0.png"/><Relationship Id="rId3" Type="http://schemas.openxmlformats.org/officeDocument/2006/relationships/image" Target="../media/image14.png"/><Relationship Id="rId7" Type="http://schemas.openxmlformats.org/officeDocument/2006/relationships/image" Target="../media/image25.png"/><Relationship Id="rId12" Type="http://schemas.openxmlformats.org/officeDocument/2006/relationships/image" Target="../media/image29.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24.png"/><Relationship Id="rId11" Type="http://schemas.openxmlformats.org/officeDocument/2006/relationships/image" Target="../media/image28.png"/><Relationship Id="rId5" Type="http://schemas.openxmlformats.org/officeDocument/2006/relationships/image" Target="../media/image23.png"/><Relationship Id="rId10" Type="http://schemas.openxmlformats.org/officeDocument/2006/relationships/image" Target="../media/image31.png"/><Relationship Id="rId4" Type="http://schemas.openxmlformats.org/officeDocument/2006/relationships/image" Target="../media/image15.png"/><Relationship Id="rId9" Type="http://schemas.openxmlformats.org/officeDocument/2006/relationships/image" Target="../media/image27.png"/></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2.png"/><Relationship Id="rId3" Type="http://schemas.openxmlformats.org/officeDocument/2006/relationships/chart" Target="../charts/chart23.xml"/><Relationship Id="rId7" Type="http://schemas.openxmlformats.org/officeDocument/2006/relationships/image" Target="../media/image25.png"/><Relationship Id="rId12"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11.png"/><Relationship Id="rId9" Type="http://schemas.openxmlformats.org/officeDocument/2006/relationships/image" Target="../media/image27.png"/></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chart" Target="../charts/chart24.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chart" Target="../charts/chart25.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chart" Target="../charts/chart26.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chart" Target="../charts/chart27.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chart" Target="../charts/chart28.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chart" Target="../charts/chart29.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chart" Target="../charts/chart30.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chart" Target="../charts/chart31.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chart" Target="../charts/chart32.xml"/><Relationship Id="rId1" Type="http://schemas.openxmlformats.org/officeDocument/2006/relationships/slideLayout" Target="../slideLayouts/slideLayout7.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43.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53.svg"/><Relationship Id="rId2" Type="http://schemas.openxmlformats.org/officeDocument/2006/relationships/image" Target="../media/image51.png"/><Relationship Id="rId1" Type="http://schemas.openxmlformats.org/officeDocument/2006/relationships/slideLayout" Target="../slideLayouts/slideLayout8.xml"/><Relationship Id="rId6" Type="http://schemas.openxmlformats.org/officeDocument/2006/relationships/image" Target="../media/image52.png"/><Relationship Id="rId5" Type="http://schemas.openxmlformats.org/officeDocument/2006/relationships/image" Target="../media/image50.png"/><Relationship Id="rId4" Type="http://schemas.openxmlformats.org/officeDocument/2006/relationships/image" Target="../media/image49.png"/></Relationships>
</file>

<file path=ppt/slides/_rels/slide4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chart" Target="../charts/chart33.xml"/><Relationship Id="rId1" Type="http://schemas.openxmlformats.org/officeDocument/2006/relationships/slideLayout" Target="../slideLayouts/slideLayout7.xml"/><Relationship Id="rId5" Type="http://schemas.openxmlformats.org/officeDocument/2006/relationships/image" Target="../media/image55.svg"/><Relationship Id="rId4" Type="http://schemas.openxmlformats.org/officeDocument/2006/relationships/image" Target="../media/image54.png"/></Relationships>
</file>

<file path=ppt/slides/_rels/slide4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58.jpeg"/><Relationship Id="rId7"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8.png"/><Relationship Id="rId4" Type="http://schemas.openxmlformats.org/officeDocument/2006/relationships/image" Target="../media/image27.png"/><Relationship Id="rId9" Type="http://schemas.openxmlformats.org/officeDocument/2006/relationships/image" Target="../media/image59.png"/></Relationships>
</file>

<file path=ppt/slides/_rels/slide49.xml.rels><?xml version="1.0" encoding="UTF-8" standalone="yes"?>
<Relationships xmlns="http://schemas.openxmlformats.org/package/2006/relationships"><Relationship Id="rId8" Type="http://schemas.openxmlformats.org/officeDocument/2006/relationships/image" Target="../media/image60.jpeg"/><Relationship Id="rId3" Type="http://schemas.openxmlformats.org/officeDocument/2006/relationships/image" Target="../media/image58.jpeg"/><Relationship Id="rId7"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3.png"/><Relationship Id="rId4" Type="http://schemas.openxmlformats.org/officeDocument/2006/relationships/image" Target="../media/image25.png"/><Relationship Id="rId9" Type="http://schemas.openxmlformats.org/officeDocument/2006/relationships/image" Target="../media/image59.png"/></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7" Type="http://schemas.openxmlformats.org/officeDocument/2006/relationships/chart" Target="../charts/chart5.xml"/><Relationship Id="rId2" Type="http://schemas.openxmlformats.org/officeDocument/2006/relationships/chart" Target="../charts/chart1.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chart" Target="../charts/chart4.xml"/><Relationship Id="rId4" Type="http://schemas.openxmlformats.org/officeDocument/2006/relationships/chart" Target="../charts/char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chart" Target="../charts/chart6.xml"/><Relationship Id="rId7" Type="http://schemas.openxmlformats.org/officeDocument/2006/relationships/chart" Target="../charts/chart10.xml"/><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chart" Target="../charts/chart9.xml"/><Relationship Id="rId5" Type="http://schemas.openxmlformats.org/officeDocument/2006/relationships/chart" Target="../charts/chart8.xml"/><Relationship Id="rId4" Type="http://schemas.openxmlformats.org/officeDocument/2006/relationships/chart" Target="../charts/chart7.xml"/></Relationships>
</file>

<file path=ppt/slides/_rels/slide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chart" Target="../charts/chart12.xml"/><Relationship Id="rId7"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chart" Target="../charts/chart1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red toy on a wood surface&#10;&#10;Description automatically generated with medium confidence">
            <a:extLst>
              <a:ext uri="{FF2B5EF4-FFF2-40B4-BE49-F238E27FC236}">
                <a16:creationId xmlns:a16="http://schemas.microsoft.com/office/drawing/2014/main" id="{89B3D99F-CA4F-4346-B398-36FA1B1D8025}"/>
              </a:ext>
            </a:extLst>
          </p:cNvPr>
          <p:cNvPicPr>
            <a:picLocks noGrp="1" noChangeAspect="1"/>
          </p:cNvPicPr>
          <p:nvPr>
            <p:ph type="pic" sz="quarter" idx="15"/>
          </p:nvPr>
        </p:nvPicPr>
        <p:blipFill>
          <a:blip r:embed="rId2" cstate="print">
            <a:extLst>
              <a:ext uri="{28A0092B-C50C-407E-A947-70E740481C1C}">
                <a14:useLocalDpi xmlns:a14="http://schemas.microsoft.com/office/drawing/2010/main"/>
              </a:ext>
            </a:extLst>
          </a:blip>
          <a:srcRect/>
          <a:stretch>
            <a:fillRect/>
          </a:stretch>
        </p:blipFill>
        <p:spPr/>
      </p:pic>
      <p:sp>
        <p:nvSpPr>
          <p:cNvPr id="3" name="Text Placeholder 2">
            <a:extLst>
              <a:ext uri="{FF2B5EF4-FFF2-40B4-BE49-F238E27FC236}">
                <a16:creationId xmlns:a16="http://schemas.microsoft.com/office/drawing/2014/main" id="{DB332C34-7044-41DC-8B67-2AE26DF46E71}"/>
              </a:ext>
            </a:extLst>
          </p:cNvPr>
          <p:cNvSpPr>
            <a:spLocks noGrp="1"/>
          </p:cNvSpPr>
          <p:nvPr>
            <p:ph type="body" sz="quarter" idx="14"/>
          </p:nvPr>
        </p:nvSpPr>
        <p:spPr/>
        <p:txBody>
          <a:bodyPr/>
          <a:lstStyle/>
          <a:p>
            <a:r>
              <a:rPr lang="en-GB" dirty="0"/>
              <a:t>Photo by Andre Taissin on Unsplash</a:t>
            </a:r>
          </a:p>
        </p:txBody>
      </p:sp>
      <p:sp>
        <p:nvSpPr>
          <p:cNvPr id="4" name="Text Placeholder 3">
            <a:extLst>
              <a:ext uri="{FF2B5EF4-FFF2-40B4-BE49-F238E27FC236}">
                <a16:creationId xmlns:a16="http://schemas.microsoft.com/office/drawing/2014/main" id="{75D8DCA7-63F4-4B88-9E60-C6BBE0A11581}"/>
              </a:ext>
            </a:extLst>
          </p:cNvPr>
          <p:cNvSpPr>
            <a:spLocks noGrp="1"/>
          </p:cNvSpPr>
          <p:nvPr>
            <p:ph type="body" sz="quarter" idx="10"/>
          </p:nvPr>
        </p:nvSpPr>
        <p:spPr/>
        <p:txBody>
          <a:bodyPr/>
          <a:lstStyle/>
          <a:p>
            <a:r>
              <a:rPr lang="en-GB" dirty="0"/>
              <a:t>Long-Term Outcomes</a:t>
            </a:r>
          </a:p>
        </p:txBody>
      </p:sp>
      <p:sp>
        <p:nvSpPr>
          <p:cNvPr id="5" name="Text Placeholder 4">
            <a:extLst>
              <a:ext uri="{FF2B5EF4-FFF2-40B4-BE49-F238E27FC236}">
                <a16:creationId xmlns:a16="http://schemas.microsoft.com/office/drawing/2014/main" id="{69917F5C-427E-4DAB-BDBB-EA1BE941DF18}"/>
              </a:ext>
            </a:extLst>
          </p:cNvPr>
          <p:cNvSpPr>
            <a:spLocks noGrp="1"/>
          </p:cNvSpPr>
          <p:nvPr>
            <p:ph type="body" sz="quarter" idx="16"/>
          </p:nvPr>
        </p:nvSpPr>
        <p:spPr/>
        <p:txBody>
          <a:bodyPr/>
          <a:lstStyle/>
          <a:p>
            <a:r>
              <a:rPr lang="en-GB" dirty="0"/>
              <a:t>Quantitative Research Debrief</a:t>
            </a:r>
          </a:p>
        </p:txBody>
      </p:sp>
      <p:sp>
        <p:nvSpPr>
          <p:cNvPr id="6" name="Text Placeholder 5">
            <a:extLst>
              <a:ext uri="{FF2B5EF4-FFF2-40B4-BE49-F238E27FC236}">
                <a16:creationId xmlns:a16="http://schemas.microsoft.com/office/drawing/2014/main" id="{70EDDD18-5CD8-483D-ACC5-035FF3A086CB}"/>
              </a:ext>
            </a:extLst>
          </p:cNvPr>
          <p:cNvSpPr>
            <a:spLocks noGrp="1"/>
          </p:cNvSpPr>
          <p:nvPr>
            <p:ph type="body" sz="quarter" idx="17"/>
          </p:nvPr>
        </p:nvSpPr>
        <p:spPr/>
        <p:txBody>
          <a:bodyPr/>
          <a:lstStyle/>
          <a:p>
            <a:r>
              <a:rPr lang="en-GB" dirty="0"/>
              <a:t>6</a:t>
            </a:r>
            <a:r>
              <a:rPr lang="en-GB" baseline="30000" dirty="0"/>
              <a:t>th</a:t>
            </a:r>
            <a:r>
              <a:rPr lang="en-GB" dirty="0"/>
              <a:t> October 2022</a:t>
            </a:r>
          </a:p>
        </p:txBody>
      </p:sp>
      <p:pic>
        <p:nvPicPr>
          <p:cNvPr id="1026" name="Picture 2" descr="Welsh Water Dwr Cymru - CDS Integrated Security Systems">
            <a:extLst>
              <a:ext uri="{FF2B5EF4-FFF2-40B4-BE49-F238E27FC236}">
                <a16:creationId xmlns:a16="http://schemas.microsoft.com/office/drawing/2014/main" id="{4DA251A4-AFDE-0B9F-FE8A-1F3CE2B7ED45}"/>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66666" y="283641"/>
            <a:ext cx="2381662" cy="9216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70366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FF5669B-B6B1-928A-170C-A500A163D182}"/>
              </a:ext>
            </a:extLst>
          </p:cNvPr>
          <p:cNvSpPr>
            <a:spLocks noGrp="1"/>
          </p:cNvSpPr>
          <p:nvPr>
            <p:ph type="body" sz="quarter" idx="13"/>
          </p:nvPr>
        </p:nvSpPr>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Arial" panose="020B0604020202020204" pitchFamily="34" charset="0"/>
              </a:rPr>
              <a:t>Few can </a:t>
            </a:r>
            <a:r>
              <a:rPr kumimoji="0" lang="en-GB" sz="2000" b="1" i="1" u="none" strike="noStrike" kern="1200" cap="none" spc="0" normalizeH="0" baseline="0" noProof="0" dirty="0">
                <a:ln>
                  <a:noFill/>
                </a:ln>
                <a:solidFill>
                  <a:prstClr val="white"/>
                </a:solidFill>
                <a:effectLst/>
                <a:uLnTx/>
                <a:uFillTx/>
                <a:latin typeface="Century Gothic" panose="020B0502020202020204" pitchFamily="34" charset="0"/>
                <a:ea typeface="+mn-ea"/>
                <a:cs typeface="Arial" panose="020B0604020202020204" pitchFamily="34" charset="0"/>
              </a:rPr>
              <a:t>comfortably</a:t>
            </a: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Arial" panose="020B0604020202020204" pitchFamily="34" charset="0"/>
              </a:rPr>
              <a:t> afford the bill right now, but only a small proportion</a:t>
            </a:r>
            <a:r>
              <a:rPr lang="en-GB" dirty="0">
                <a:solidFill>
                  <a:prstClr val="white"/>
                </a:solidFill>
                <a:cs typeface="Arial" panose="020B0604020202020204" pitchFamily="34" charset="0"/>
              </a:rPr>
              <a:t> cannot afford at all</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Arial" panose="020B0604020202020204" pitchFamily="34" charset="0"/>
            </a:endParaRPr>
          </a:p>
        </p:txBody>
      </p:sp>
      <p:sp>
        <p:nvSpPr>
          <p:cNvPr id="4" name="Text Placeholder 3">
            <a:extLst>
              <a:ext uri="{FF2B5EF4-FFF2-40B4-BE49-F238E27FC236}">
                <a16:creationId xmlns:a16="http://schemas.microsoft.com/office/drawing/2014/main" id="{69EDD48E-72E3-6255-7F60-85A8570D5980}"/>
              </a:ext>
            </a:extLst>
          </p:cNvPr>
          <p:cNvSpPr>
            <a:spLocks noGrp="1"/>
          </p:cNvSpPr>
          <p:nvPr>
            <p:ph type="body" sz="quarter" idx="14"/>
          </p:nvPr>
        </p:nvSpPr>
        <p:spPr/>
        <p:txBody>
          <a:bodyPr/>
          <a:lstStyle/>
          <a:p>
            <a:r>
              <a:rPr lang="en-GB" dirty="0"/>
              <a:t>The Community Hub respondents are less able to afford the current bill than other groups, as might be expected. Affordability is lower across the board compared to 2018 data – with particular declines for Community Hub &amp; NHH.</a:t>
            </a:r>
          </a:p>
        </p:txBody>
      </p:sp>
      <p:graphicFrame>
        <p:nvGraphicFramePr>
          <p:cNvPr id="5" name="Chart 4">
            <a:extLst>
              <a:ext uri="{FF2B5EF4-FFF2-40B4-BE49-F238E27FC236}">
                <a16:creationId xmlns:a16="http://schemas.microsoft.com/office/drawing/2014/main" id="{8E3CDF0B-E80C-7F2F-42A7-39D7ACB3EF36}"/>
              </a:ext>
            </a:extLst>
          </p:cNvPr>
          <p:cNvGraphicFramePr/>
          <p:nvPr>
            <p:extLst>
              <p:ext uri="{D42A27DB-BD31-4B8C-83A1-F6EECF244321}">
                <p14:modId xmlns:p14="http://schemas.microsoft.com/office/powerpoint/2010/main" val="1079257543"/>
              </p:ext>
            </p:extLst>
          </p:nvPr>
        </p:nvGraphicFramePr>
        <p:xfrm>
          <a:off x="189426" y="1746975"/>
          <a:ext cx="11813147" cy="3915609"/>
        </p:xfrm>
        <a:graphic>
          <a:graphicData uri="http://schemas.openxmlformats.org/drawingml/2006/chart">
            <c:chart xmlns:c="http://schemas.openxmlformats.org/drawingml/2006/chart" xmlns:r="http://schemas.openxmlformats.org/officeDocument/2006/relationships" r:id="rId3"/>
          </a:graphicData>
        </a:graphic>
      </p:graphicFrame>
      <p:pic>
        <p:nvPicPr>
          <p:cNvPr id="6" name="Picture 5">
            <a:extLst>
              <a:ext uri="{FF2B5EF4-FFF2-40B4-BE49-F238E27FC236}">
                <a16:creationId xmlns:a16="http://schemas.microsoft.com/office/drawing/2014/main" id="{A53A1A8E-444A-BA5A-0AC3-B49442B404F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622" y="6458880"/>
            <a:ext cx="1121629" cy="274231"/>
          </a:xfrm>
          <a:prstGeom prst="rect">
            <a:avLst/>
          </a:prstGeom>
        </p:spPr>
      </p:pic>
      <p:sp>
        <p:nvSpPr>
          <p:cNvPr id="7" name="TextBox 6">
            <a:extLst>
              <a:ext uri="{FF2B5EF4-FFF2-40B4-BE49-F238E27FC236}">
                <a16:creationId xmlns:a16="http://schemas.microsoft.com/office/drawing/2014/main" id="{8232B917-48E3-1215-1CFB-4413C59E3670}"/>
              </a:ext>
            </a:extLst>
          </p:cNvPr>
          <p:cNvSpPr txBox="1"/>
          <p:nvPr/>
        </p:nvSpPr>
        <p:spPr>
          <a:xfrm>
            <a:off x="1300290" y="6428499"/>
            <a:ext cx="9246358"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Q25.</a:t>
            </a:r>
            <a:r>
              <a:rPr kumimoji="0" lang="en-GB" sz="11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Can you afford to pay your current water bill (including the water supply and sewerage service)?. </a:t>
            </a:r>
            <a:r>
              <a:rPr kumimoji="0" lang="en-GB" sz="11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Base</a:t>
            </a:r>
            <a:r>
              <a:rPr kumimoji="0" lang="en-GB" sz="11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Total sample (986)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*CAUTION low base</a:t>
            </a:r>
          </a:p>
        </p:txBody>
      </p:sp>
      <p:graphicFrame>
        <p:nvGraphicFramePr>
          <p:cNvPr id="8" name="Table 5">
            <a:extLst>
              <a:ext uri="{FF2B5EF4-FFF2-40B4-BE49-F238E27FC236}">
                <a16:creationId xmlns:a16="http://schemas.microsoft.com/office/drawing/2014/main" id="{9CEE5451-A1D2-ACDA-9A99-A49BE45FA65C}"/>
              </a:ext>
            </a:extLst>
          </p:cNvPr>
          <p:cNvGraphicFramePr>
            <a:graphicFrameLocks noGrp="1"/>
          </p:cNvGraphicFramePr>
          <p:nvPr>
            <p:extLst>
              <p:ext uri="{D42A27DB-BD31-4B8C-83A1-F6EECF244321}">
                <p14:modId xmlns:p14="http://schemas.microsoft.com/office/powerpoint/2010/main" val="769740533"/>
              </p:ext>
            </p:extLst>
          </p:nvPr>
        </p:nvGraphicFramePr>
        <p:xfrm>
          <a:off x="573441" y="5187274"/>
          <a:ext cx="11050290" cy="1249680"/>
        </p:xfrm>
        <a:graphic>
          <a:graphicData uri="http://schemas.openxmlformats.org/drawingml/2006/table">
            <a:tbl>
              <a:tblPr firstRow="1" bandRow="1">
                <a:tableStyleId>{5C22544A-7EE6-4342-B048-85BDC9FD1C3A}</a:tableStyleId>
              </a:tblPr>
              <a:tblGrid>
                <a:gridCol w="2725695">
                  <a:extLst>
                    <a:ext uri="{9D8B030D-6E8A-4147-A177-3AD203B41FA5}">
                      <a16:colId xmlns:a16="http://schemas.microsoft.com/office/drawing/2014/main" val="3367352081"/>
                    </a:ext>
                  </a:extLst>
                </a:gridCol>
                <a:gridCol w="1664919">
                  <a:extLst>
                    <a:ext uri="{9D8B030D-6E8A-4147-A177-3AD203B41FA5}">
                      <a16:colId xmlns:a16="http://schemas.microsoft.com/office/drawing/2014/main" val="3964268796"/>
                    </a:ext>
                  </a:extLst>
                </a:gridCol>
                <a:gridCol w="1664919">
                  <a:extLst>
                    <a:ext uri="{9D8B030D-6E8A-4147-A177-3AD203B41FA5}">
                      <a16:colId xmlns:a16="http://schemas.microsoft.com/office/drawing/2014/main" val="1991486155"/>
                    </a:ext>
                  </a:extLst>
                </a:gridCol>
                <a:gridCol w="1664919">
                  <a:extLst>
                    <a:ext uri="{9D8B030D-6E8A-4147-A177-3AD203B41FA5}">
                      <a16:colId xmlns:a16="http://schemas.microsoft.com/office/drawing/2014/main" val="3787604647"/>
                    </a:ext>
                  </a:extLst>
                </a:gridCol>
                <a:gridCol w="1664919">
                  <a:extLst>
                    <a:ext uri="{9D8B030D-6E8A-4147-A177-3AD203B41FA5}">
                      <a16:colId xmlns:a16="http://schemas.microsoft.com/office/drawing/2014/main" val="3840326475"/>
                    </a:ext>
                  </a:extLst>
                </a:gridCol>
                <a:gridCol w="1664919">
                  <a:extLst>
                    <a:ext uri="{9D8B030D-6E8A-4147-A177-3AD203B41FA5}">
                      <a16:colId xmlns:a16="http://schemas.microsoft.com/office/drawing/2014/main" val="2590982356"/>
                    </a:ext>
                  </a:extLst>
                </a:gridCol>
              </a:tblGrid>
              <a:tr h="471300">
                <a:tc>
                  <a:txBody>
                    <a:bodyPr/>
                    <a:lstStyle/>
                    <a:p>
                      <a:r>
                        <a:rPr lang="en-GB" sz="1400" b="1" dirty="0">
                          <a:solidFill>
                            <a:schemeClr val="tx1"/>
                          </a:solidFill>
                          <a:latin typeface="Century Gothic" panose="020B0502020202020204" pitchFamily="34" charset="0"/>
                        </a:rPr>
                        <a:t>Comfortably / fairly comfortably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algn="ctr"/>
                      <a:r>
                        <a:rPr lang="en-GB" sz="1400" b="1" dirty="0">
                          <a:solidFill>
                            <a:schemeClr val="tx1"/>
                          </a:solidFill>
                          <a:latin typeface="Century Gothic" panose="020B0502020202020204" pitchFamily="34" charset="0"/>
                        </a:rPr>
                        <a:t>63%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algn="ctr"/>
                      <a:r>
                        <a:rPr lang="en-GB" sz="1400" b="1" dirty="0">
                          <a:solidFill>
                            <a:schemeClr val="tx1"/>
                          </a:solidFill>
                          <a:latin typeface="Century Gothic" panose="020B0502020202020204" pitchFamily="34" charset="0"/>
                        </a:rPr>
                        <a:t>63%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algn="ctr"/>
                      <a:r>
                        <a:rPr lang="en-GB" sz="1400" b="1" dirty="0">
                          <a:solidFill>
                            <a:schemeClr val="tx1"/>
                          </a:solidFill>
                          <a:latin typeface="Century Gothic" panose="020B0502020202020204" pitchFamily="34" charset="0"/>
                        </a:rPr>
                        <a:t>65%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algn="ctr"/>
                      <a:r>
                        <a:rPr lang="en-GB" sz="1400" b="1" dirty="0">
                          <a:solidFill>
                            <a:schemeClr val="tx1"/>
                          </a:solidFill>
                          <a:latin typeface="Century Gothic" panose="020B0502020202020204" pitchFamily="34" charset="0"/>
                        </a:rPr>
                        <a:t>49%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algn="ctr"/>
                      <a:r>
                        <a:rPr lang="en-GB" sz="1400" b="1" dirty="0">
                          <a:solidFill>
                            <a:schemeClr val="tx1"/>
                          </a:solidFill>
                          <a:latin typeface="Century Gothic" panose="020B0502020202020204" pitchFamily="34" charset="0"/>
                        </a:rPr>
                        <a:t>66%</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817355173"/>
                  </a:ext>
                </a:extLst>
              </a:tr>
              <a:tr h="305579">
                <a:tc>
                  <a:txBody>
                    <a:bodyPr/>
                    <a:lstStyle/>
                    <a:p>
                      <a:r>
                        <a:rPr lang="en-GB" sz="1400" b="0" i="1" dirty="0">
                          <a:solidFill>
                            <a:schemeClr val="bg1">
                              <a:lumMod val="50000"/>
                            </a:schemeClr>
                          </a:solidFill>
                          <a:latin typeface="Century Gothic" panose="020B0502020202020204" pitchFamily="34" charset="0"/>
                        </a:rPr>
                        <a:t>Comfortably / fairly comfortably 2018 Acceptability research</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algn="ctr"/>
                      <a:r>
                        <a:rPr lang="en-GB" sz="1400" b="0" i="1" dirty="0">
                          <a:solidFill>
                            <a:schemeClr val="bg1">
                              <a:lumMod val="50000"/>
                            </a:schemeClr>
                          </a:solidFill>
                          <a:latin typeface="Century Gothic" panose="020B0502020202020204" pitchFamily="34" charset="0"/>
                        </a:rPr>
                        <a:t>72%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algn="ctr"/>
                      <a:r>
                        <a:rPr lang="en-GB" sz="1400" b="0" i="1" dirty="0">
                          <a:solidFill>
                            <a:schemeClr val="bg1">
                              <a:lumMod val="50000"/>
                            </a:schemeClr>
                          </a:solidFill>
                          <a:latin typeface="Century Gothic" panose="020B0502020202020204" pitchFamily="34" charset="0"/>
                        </a:rPr>
                        <a:t>71%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algn="ctr"/>
                      <a:r>
                        <a:rPr lang="en-GB" sz="1400" b="0" i="1" dirty="0">
                          <a:solidFill>
                            <a:schemeClr val="bg1">
                              <a:lumMod val="50000"/>
                            </a:schemeClr>
                          </a:solidFill>
                          <a:latin typeface="Century Gothic" panose="020B0502020202020204" pitchFamily="34" charset="0"/>
                        </a:rPr>
                        <a:t>72%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algn="ctr"/>
                      <a:r>
                        <a:rPr lang="en-GB" sz="1400" b="0" i="1" dirty="0">
                          <a:solidFill>
                            <a:schemeClr val="bg1">
                              <a:lumMod val="50000"/>
                            </a:schemeClr>
                          </a:solidFill>
                          <a:latin typeface="Century Gothic" panose="020B0502020202020204" pitchFamily="34" charset="0"/>
                        </a:rPr>
                        <a:t>64%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algn="ctr"/>
                      <a:r>
                        <a:rPr lang="en-GB" sz="1400" b="0" i="1" dirty="0">
                          <a:solidFill>
                            <a:schemeClr val="bg1">
                              <a:lumMod val="50000"/>
                            </a:schemeClr>
                          </a:solidFill>
                          <a:latin typeface="Century Gothic" panose="020B0502020202020204" pitchFamily="34" charset="0"/>
                        </a:rPr>
                        <a:t>83%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108661705"/>
                  </a:ext>
                </a:extLst>
              </a:tr>
            </a:tbl>
          </a:graphicData>
        </a:graphic>
      </p:graphicFrame>
      <p:sp>
        <p:nvSpPr>
          <p:cNvPr id="2" name="Slide Number Placeholder 3">
            <a:extLst>
              <a:ext uri="{FF2B5EF4-FFF2-40B4-BE49-F238E27FC236}">
                <a16:creationId xmlns:a16="http://schemas.microsoft.com/office/drawing/2014/main" id="{1D34A2C7-2F0D-29BB-6284-67F44DE7D987}"/>
              </a:ext>
            </a:extLst>
          </p:cNvPr>
          <p:cNvSpPr txBox="1">
            <a:spLocks/>
          </p:cNvSpPr>
          <p:nvPr/>
        </p:nvSpPr>
        <p:spPr>
          <a:xfrm>
            <a:off x="11280100" y="6756"/>
            <a:ext cx="794631" cy="41143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17C9725-CDDF-4E1F-A5C1-71F9C95A39C6}" type="slidenum">
              <a:rPr lang="en-GB" b="1" smtClean="0">
                <a:solidFill>
                  <a:prstClr val="white"/>
                </a:solidFill>
                <a:latin typeface="Century Gothic" panose="020B0502020202020204" pitchFamily="34" charset="0"/>
              </a:rPr>
              <a:pPr/>
              <a:t>10</a:t>
            </a:fld>
            <a:endParaRPr lang="en-GB" b="1" dirty="0">
              <a:solidFill>
                <a:prstClr val="white"/>
              </a:solidFill>
              <a:latin typeface="Century Gothic" panose="020B0502020202020204" pitchFamily="34" charset="0"/>
            </a:endParaRPr>
          </a:p>
        </p:txBody>
      </p:sp>
      <p:sp>
        <p:nvSpPr>
          <p:cNvPr id="9" name="Rectangle 8">
            <a:extLst>
              <a:ext uri="{FF2B5EF4-FFF2-40B4-BE49-F238E27FC236}">
                <a16:creationId xmlns:a16="http://schemas.microsoft.com/office/drawing/2014/main" id="{45108F39-E237-580B-4AB6-47A4BC0483A7}"/>
              </a:ext>
            </a:extLst>
          </p:cNvPr>
          <p:cNvSpPr/>
          <p:nvPr/>
        </p:nvSpPr>
        <p:spPr>
          <a:xfrm>
            <a:off x="140480" y="1241934"/>
            <a:ext cx="4185761" cy="307777"/>
          </a:xfrm>
          <a:prstGeom prst="rect">
            <a:avLst/>
          </a:prstGeom>
        </p:spPr>
        <p:txBody>
          <a:bodyPr wrap="none">
            <a:spAutoFit/>
          </a:bodyPr>
          <a:lstStyle/>
          <a:p>
            <a:r>
              <a:rPr lang="en-GB" sz="1400" b="1" dirty="0">
                <a:solidFill>
                  <a:srgbClr val="FFFFFF">
                    <a:lumMod val="50000"/>
                  </a:srgbClr>
                </a:solidFill>
                <a:latin typeface="Century Gothic" panose="020B0502020202020204" pitchFamily="34" charset="0"/>
              </a:rPr>
              <a:t>Can you afford to pay your current water bill? </a:t>
            </a:r>
          </a:p>
        </p:txBody>
      </p:sp>
    </p:spTree>
    <p:extLst>
      <p:ext uri="{BB962C8B-B14F-4D97-AF65-F5344CB8AC3E}">
        <p14:creationId xmlns:p14="http://schemas.microsoft.com/office/powerpoint/2010/main" val="36039812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FF5669B-B6B1-928A-170C-A500A163D182}"/>
              </a:ext>
            </a:extLst>
          </p:cNvPr>
          <p:cNvSpPr>
            <a:spLocks noGrp="1"/>
          </p:cNvSpPr>
          <p:nvPr>
            <p:ph type="body" sz="quarter" idx="13"/>
          </p:nvPr>
        </p:nvSpPr>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GB" dirty="0">
                <a:solidFill>
                  <a:prstClr val="white"/>
                </a:solidFill>
                <a:cs typeface="Arial" panose="020B0604020202020204" pitchFamily="34" charset="0"/>
              </a:rPr>
              <a:t>The balance of opinion is that affording the water bill is only going to get harder</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Arial" panose="020B0604020202020204" pitchFamily="34" charset="0"/>
            </a:endParaRPr>
          </a:p>
        </p:txBody>
      </p:sp>
      <p:sp>
        <p:nvSpPr>
          <p:cNvPr id="4" name="Text Placeholder 3">
            <a:extLst>
              <a:ext uri="{FF2B5EF4-FFF2-40B4-BE49-F238E27FC236}">
                <a16:creationId xmlns:a16="http://schemas.microsoft.com/office/drawing/2014/main" id="{69EDD48E-72E3-6255-7F60-85A8570D5980}"/>
              </a:ext>
            </a:extLst>
          </p:cNvPr>
          <p:cNvSpPr>
            <a:spLocks noGrp="1"/>
          </p:cNvSpPr>
          <p:nvPr>
            <p:ph type="body" sz="quarter" idx="14"/>
          </p:nvPr>
        </p:nvSpPr>
        <p:spPr>
          <a:xfrm>
            <a:off x="0" y="495295"/>
            <a:ext cx="12192000" cy="505853"/>
          </a:xfrm>
        </p:spPr>
        <p:txBody>
          <a:bodyPr/>
          <a:lstStyle/>
          <a:p>
            <a:r>
              <a:rPr lang="en-GB" dirty="0"/>
              <a:t>On balance all groups feel that it’s going to get harder to afford their water bill over the next 2 years or so.  Evidence amongst households that this view has nearly doubled since August ‘21 – a huge change as the cost of living crisis bites.</a:t>
            </a:r>
          </a:p>
        </p:txBody>
      </p:sp>
      <p:graphicFrame>
        <p:nvGraphicFramePr>
          <p:cNvPr id="5" name="Chart 4">
            <a:extLst>
              <a:ext uri="{FF2B5EF4-FFF2-40B4-BE49-F238E27FC236}">
                <a16:creationId xmlns:a16="http://schemas.microsoft.com/office/drawing/2014/main" id="{8E3CDF0B-E80C-7F2F-42A7-39D7ACB3EF36}"/>
              </a:ext>
            </a:extLst>
          </p:cNvPr>
          <p:cNvGraphicFramePr/>
          <p:nvPr>
            <p:extLst>
              <p:ext uri="{D42A27DB-BD31-4B8C-83A1-F6EECF244321}">
                <p14:modId xmlns:p14="http://schemas.microsoft.com/office/powerpoint/2010/main" val="1084373129"/>
              </p:ext>
            </p:extLst>
          </p:nvPr>
        </p:nvGraphicFramePr>
        <p:xfrm>
          <a:off x="189426" y="1736725"/>
          <a:ext cx="11813147" cy="3925860"/>
        </p:xfrm>
        <a:graphic>
          <a:graphicData uri="http://schemas.openxmlformats.org/drawingml/2006/chart">
            <c:chart xmlns:c="http://schemas.openxmlformats.org/drawingml/2006/chart" xmlns:r="http://schemas.openxmlformats.org/officeDocument/2006/relationships" r:id="rId2"/>
          </a:graphicData>
        </a:graphic>
      </p:graphicFrame>
      <p:pic>
        <p:nvPicPr>
          <p:cNvPr id="6" name="Picture 5">
            <a:extLst>
              <a:ext uri="{FF2B5EF4-FFF2-40B4-BE49-F238E27FC236}">
                <a16:creationId xmlns:a16="http://schemas.microsoft.com/office/drawing/2014/main" id="{596AFC8E-B634-5937-30F4-8CA7047726D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622" y="6458880"/>
            <a:ext cx="1121629" cy="274231"/>
          </a:xfrm>
          <a:prstGeom prst="rect">
            <a:avLst/>
          </a:prstGeom>
        </p:spPr>
      </p:pic>
      <p:sp>
        <p:nvSpPr>
          <p:cNvPr id="9" name="TextBox 8">
            <a:extLst>
              <a:ext uri="{FF2B5EF4-FFF2-40B4-BE49-F238E27FC236}">
                <a16:creationId xmlns:a16="http://schemas.microsoft.com/office/drawing/2014/main" id="{A7E16BFC-1BDB-BB60-13F9-B3E6BF1F3ED6}"/>
              </a:ext>
            </a:extLst>
          </p:cNvPr>
          <p:cNvSpPr txBox="1"/>
          <p:nvPr/>
        </p:nvSpPr>
        <p:spPr>
          <a:xfrm>
            <a:off x="1317543" y="6393993"/>
            <a:ext cx="9246358"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Q26.</a:t>
            </a:r>
            <a:r>
              <a:rPr kumimoji="0" lang="en-GB" sz="11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Over the next two years or so, do you think affording your water bill will be...? </a:t>
            </a:r>
            <a:r>
              <a:rPr kumimoji="0" lang="en-GB" sz="11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Base</a:t>
            </a:r>
            <a:r>
              <a:rPr kumimoji="0" lang="en-GB" sz="11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Total sample (986)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*CAUTION low base</a:t>
            </a:r>
          </a:p>
        </p:txBody>
      </p:sp>
      <p:graphicFrame>
        <p:nvGraphicFramePr>
          <p:cNvPr id="7" name="Table 5">
            <a:extLst>
              <a:ext uri="{FF2B5EF4-FFF2-40B4-BE49-F238E27FC236}">
                <a16:creationId xmlns:a16="http://schemas.microsoft.com/office/drawing/2014/main" id="{414AA102-7D5A-839D-A809-2890B391F13C}"/>
              </a:ext>
            </a:extLst>
          </p:cNvPr>
          <p:cNvGraphicFramePr>
            <a:graphicFrameLocks noGrp="1"/>
          </p:cNvGraphicFramePr>
          <p:nvPr>
            <p:extLst>
              <p:ext uri="{D42A27DB-BD31-4B8C-83A1-F6EECF244321}">
                <p14:modId xmlns:p14="http://schemas.microsoft.com/office/powerpoint/2010/main" val="3973507969"/>
              </p:ext>
            </p:extLst>
          </p:nvPr>
        </p:nvGraphicFramePr>
        <p:xfrm>
          <a:off x="570855" y="5144424"/>
          <a:ext cx="11050290" cy="518160"/>
        </p:xfrm>
        <a:graphic>
          <a:graphicData uri="http://schemas.openxmlformats.org/drawingml/2006/table">
            <a:tbl>
              <a:tblPr firstRow="1" bandRow="1">
                <a:tableStyleId>{5C22544A-7EE6-4342-B048-85BDC9FD1C3A}</a:tableStyleId>
              </a:tblPr>
              <a:tblGrid>
                <a:gridCol w="2725695">
                  <a:extLst>
                    <a:ext uri="{9D8B030D-6E8A-4147-A177-3AD203B41FA5}">
                      <a16:colId xmlns:a16="http://schemas.microsoft.com/office/drawing/2014/main" val="3367352081"/>
                    </a:ext>
                  </a:extLst>
                </a:gridCol>
                <a:gridCol w="1664919">
                  <a:extLst>
                    <a:ext uri="{9D8B030D-6E8A-4147-A177-3AD203B41FA5}">
                      <a16:colId xmlns:a16="http://schemas.microsoft.com/office/drawing/2014/main" val="3964268796"/>
                    </a:ext>
                  </a:extLst>
                </a:gridCol>
                <a:gridCol w="1664919">
                  <a:extLst>
                    <a:ext uri="{9D8B030D-6E8A-4147-A177-3AD203B41FA5}">
                      <a16:colId xmlns:a16="http://schemas.microsoft.com/office/drawing/2014/main" val="1991486155"/>
                    </a:ext>
                  </a:extLst>
                </a:gridCol>
                <a:gridCol w="1664919">
                  <a:extLst>
                    <a:ext uri="{9D8B030D-6E8A-4147-A177-3AD203B41FA5}">
                      <a16:colId xmlns:a16="http://schemas.microsoft.com/office/drawing/2014/main" val="3787604647"/>
                    </a:ext>
                  </a:extLst>
                </a:gridCol>
                <a:gridCol w="1664919">
                  <a:extLst>
                    <a:ext uri="{9D8B030D-6E8A-4147-A177-3AD203B41FA5}">
                      <a16:colId xmlns:a16="http://schemas.microsoft.com/office/drawing/2014/main" val="3840326475"/>
                    </a:ext>
                  </a:extLst>
                </a:gridCol>
                <a:gridCol w="1664919">
                  <a:extLst>
                    <a:ext uri="{9D8B030D-6E8A-4147-A177-3AD203B41FA5}">
                      <a16:colId xmlns:a16="http://schemas.microsoft.com/office/drawing/2014/main" val="2590982356"/>
                    </a:ext>
                  </a:extLst>
                </a:gridCol>
              </a:tblGrid>
              <a:tr h="470653">
                <a:tc>
                  <a:txBody>
                    <a:bodyPr/>
                    <a:lstStyle/>
                    <a:p>
                      <a:r>
                        <a:rPr lang="en-GB" sz="1400" b="1" i="1" dirty="0">
                          <a:solidFill>
                            <a:srgbClr val="FF0000"/>
                          </a:solidFill>
                          <a:latin typeface="Century Gothic" panose="020B0502020202020204" pitchFamily="34" charset="0"/>
                        </a:rPr>
                        <a:t>‘Harder’ </a:t>
                      </a:r>
                      <a:r>
                        <a:rPr lang="en-GB" sz="1400" b="0" i="1" dirty="0">
                          <a:solidFill>
                            <a:schemeClr val="bg1">
                              <a:lumMod val="50000"/>
                            </a:schemeClr>
                          </a:solidFill>
                          <a:latin typeface="Century Gothic" panose="020B0502020202020204" pitchFamily="34" charset="0"/>
                        </a:rPr>
                        <a:t>Stage 1 research August 2021 (Source: Relish)</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algn="ctr"/>
                      <a:r>
                        <a:rPr lang="en-GB" sz="1400" b="0" i="1" dirty="0">
                          <a:solidFill>
                            <a:schemeClr val="bg1">
                              <a:lumMod val="50000"/>
                            </a:schemeClr>
                          </a:solidFill>
                          <a:latin typeface="Century Gothic" panose="020B0502020202020204" pitchFamily="34" charset="0"/>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algn="ctr"/>
                      <a:r>
                        <a:rPr lang="en-GB" sz="1400" b="0" i="1" dirty="0">
                          <a:solidFill>
                            <a:schemeClr val="bg1">
                              <a:lumMod val="50000"/>
                            </a:schemeClr>
                          </a:solidFill>
                          <a:latin typeface="Century Gothic" panose="020B0502020202020204" pitchFamily="34" charset="0"/>
                        </a:rPr>
                        <a:t>27%</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algn="ctr"/>
                      <a:r>
                        <a:rPr lang="en-GB" sz="1400" b="0" i="1" dirty="0">
                          <a:solidFill>
                            <a:schemeClr val="bg1">
                              <a:lumMod val="50000"/>
                            </a:schemeClr>
                          </a:solidFill>
                          <a:latin typeface="Century Gothic" panose="020B0502020202020204" pitchFamily="34" charset="0"/>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algn="ctr"/>
                      <a:r>
                        <a:rPr lang="en-GB" sz="1400" b="0" i="1" dirty="0">
                          <a:solidFill>
                            <a:schemeClr val="bg1">
                              <a:lumMod val="50000"/>
                            </a:schemeClr>
                          </a:solidFill>
                          <a:latin typeface="Century Gothic" panose="020B0502020202020204" pitchFamily="34" charset="0"/>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algn="ctr"/>
                      <a:r>
                        <a:rPr lang="en-GB" sz="1400" b="0" i="1" dirty="0">
                          <a:solidFill>
                            <a:schemeClr val="bg1">
                              <a:lumMod val="50000"/>
                            </a:schemeClr>
                          </a:solidFill>
                          <a:latin typeface="Century Gothic" panose="020B0502020202020204" pitchFamily="34" charset="0"/>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108661705"/>
                  </a:ext>
                </a:extLst>
              </a:tr>
            </a:tbl>
          </a:graphicData>
        </a:graphic>
      </p:graphicFrame>
      <p:sp>
        <p:nvSpPr>
          <p:cNvPr id="2" name="Slide Number Placeholder 3">
            <a:extLst>
              <a:ext uri="{FF2B5EF4-FFF2-40B4-BE49-F238E27FC236}">
                <a16:creationId xmlns:a16="http://schemas.microsoft.com/office/drawing/2014/main" id="{0C3F3747-69DA-AA33-3DC5-325480C61CA3}"/>
              </a:ext>
            </a:extLst>
          </p:cNvPr>
          <p:cNvSpPr txBox="1">
            <a:spLocks/>
          </p:cNvSpPr>
          <p:nvPr/>
        </p:nvSpPr>
        <p:spPr>
          <a:xfrm>
            <a:off x="11280100" y="6756"/>
            <a:ext cx="794631" cy="41143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17C9725-CDDF-4E1F-A5C1-71F9C95A39C6}" type="slidenum">
              <a:rPr lang="en-GB" b="1" smtClean="0">
                <a:solidFill>
                  <a:prstClr val="white"/>
                </a:solidFill>
                <a:latin typeface="Century Gothic" panose="020B0502020202020204" pitchFamily="34" charset="0"/>
              </a:rPr>
              <a:pPr/>
              <a:t>11</a:t>
            </a:fld>
            <a:endParaRPr lang="en-GB" b="1" dirty="0">
              <a:solidFill>
                <a:prstClr val="white"/>
              </a:solidFill>
              <a:latin typeface="Century Gothic" panose="020B0502020202020204" pitchFamily="34" charset="0"/>
            </a:endParaRPr>
          </a:p>
        </p:txBody>
      </p:sp>
      <p:sp>
        <p:nvSpPr>
          <p:cNvPr id="8" name="Rectangle 7">
            <a:extLst>
              <a:ext uri="{FF2B5EF4-FFF2-40B4-BE49-F238E27FC236}">
                <a16:creationId xmlns:a16="http://schemas.microsoft.com/office/drawing/2014/main" id="{F6F59A73-317B-D643-676E-0EA979147B37}"/>
              </a:ext>
            </a:extLst>
          </p:cNvPr>
          <p:cNvSpPr/>
          <p:nvPr/>
        </p:nvSpPr>
        <p:spPr>
          <a:xfrm>
            <a:off x="140480" y="1241934"/>
            <a:ext cx="6854762" cy="307777"/>
          </a:xfrm>
          <a:prstGeom prst="rect">
            <a:avLst/>
          </a:prstGeom>
        </p:spPr>
        <p:txBody>
          <a:bodyPr wrap="none">
            <a:spAutoFit/>
          </a:bodyPr>
          <a:lstStyle/>
          <a:p>
            <a:r>
              <a:rPr lang="en-GB" sz="1400" b="1" dirty="0">
                <a:solidFill>
                  <a:srgbClr val="FFFFFF">
                    <a:lumMod val="50000"/>
                  </a:srgbClr>
                </a:solidFill>
                <a:latin typeface="Century Gothic" panose="020B0502020202020204" pitchFamily="34" charset="0"/>
              </a:rPr>
              <a:t>Over the next two years or so, do you think affording your water bill will be..? </a:t>
            </a:r>
          </a:p>
        </p:txBody>
      </p:sp>
    </p:spTree>
    <p:extLst>
      <p:ext uri="{BB962C8B-B14F-4D97-AF65-F5344CB8AC3E}">
        <p14:creationId xmlns:p14="http://schemas.microsoft.com/office/powerpoint/2010/main" val="31982065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AA75E51-A7E7-EBC7-7315-8E2D31992946}"/>
              </a:ext>
            </a:extLst>
          </p:cNvPr>
          <p:cNvPicPr>
            <a:picLocks noChangeAspect="1"/>
          </p:cNvPicPr>
          <p:nvPr/>
        </p:nvPicPr>
        <p:blipFill rotWithShape="1">
          <a:blip r:embed="rId2"/>
          <a:srcRect l="14695" r="22193"/>
          <a:stretch/>
        </p:blipFill>
        <p:spPr>
          <a:xfrm>
            <a:off x="20" y="10"/>
            <a:ext cx="7694593" cy="6857990"/>
          </a:xfrm>
          <a:prstGeom prst="rect">
            <a:avLst/>
          </a:prstGeom>
          <a:noFill/>
        </p:spPr>
      </p:pic>
      <p:sp>
        <p:nvSpPr>
          <p:cNvPr id="3" name="Text Placeholder 2">
            <a:extLst>
              <a:ext uri="{FF2B5EF4-FFF2-40B4-BE49-F238E27FC236}">
                <a16:creationId xmlns:a16="http://schemas.microsoft.com/office/drawing/2014/main" id="{1949E8B7-D09B-5776-31E4-5E9E3B7E74CD}"/>
              </a:ext>
            </a:extLst>
          </p:cNvPr>
          <p:cNvSpPr>
            <a:spLocks noGrp="1"/>
          </p:cNvSpPr>
          <p:nvPr>
            <p:ph type="body" sz="quarter" idx="10"/>
          </p:nvPr>
        </p:nvSpPr>
        <p:spPr>
          <a:xfrm>
            <a:off x="7694613" y="1387187"/>
            <a:ext cx="4498109" cy="4083626"/>
          </a:xfrm>
        </p:spPr>
        <p:txBody>
          <a:bodyPr anchor="ctr">
            <a:normAutofit/>
          </a:bodyPr>
          <a:lstStyle/>
          <a:p>
            <a:r>
              <a:rPr kumimoji="0" lang="en-GB" sz="2400" b="0" i="0" u="none" strike="noStrike" kern="1200" cap="none" spc="0" normalizeH="0" baseline="0" noProof="0" dirty="0">
                <a:ln>
                  <a:noFill/>
                </a:ln>
                <a:effectLst/>
                <a:uLnTx/>
                <a:uFillTx/>
              </a:rPr>
              <a:t>Customers are preoccupied with the cost of living crisis – with wide-ranging implications. </a:t>
            </a:r>
          </a:p>
          <a:p>
            <a:r>
              <a:rPr kumimoji="0" lang="en-GB" sz="2400" b="0" i="0" u="none" strike="noStrike" kern="1200" cap="none" spc="0" normalizeH="0" baseline="0" noProof="0" dirty="0">
                <a:ln>
                  <a:noFill/>
                </a:ln>
                <a:effectLst/>
                <a:uLnTx/>
                <a:uFillTx/>
              </a:rPr>
              <a:t>They rate water bill VFM and affordability lower than in 2018, and are reluctant to think about further bill increases.</a:t>
            </a:r>
          </a:p>
          <a:p>
            <a:endParaRPr lang="en-GB" sz="2200" dirty="0"/>
          </a:p>
        </p:txBody>
      </p:sp>
    </p:spTree>
    <p:extLst>
      <p:ext uri="{BB962C8B-B14F-4D97-AF65-F5344CB8AC3E}">
        <p14:creationId xmlns:p14="http://schemas.microsoft.com/office/powerpoint/2010/main" val="5242591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4">
            <a:extLst>
              <a:ext uri="{FF2B5EF4-FFF2-40B4-BE49-F238E27FC236}">
                <a16:creationId xmlns:a16="http://schemas.microsoft.com/office/drawing/2014/main" id="{08792CD1-5815-8D6A-954F-163D2A63F90A}"/>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a:xfrm>
            <a:off x="0" y="0"/>
            <a:ext cx="12192000" cy="6858000"/>
          </a:xfrm>
          <a:prstGeom prst="rect">
            <a:avLst/>
          </a:prstGeom>
        </p:spPr>
      </p:pic>
      <p:sp>
        <p:nvSpPr>
          <p:cNvPr id="3" name="Text Placeholder 2">
            <a:extLst>
              <a:ext uri="{FF2B5EF4-FFF2-40B4-BE49-F238E27FC236}">
                <a16:creationId xmlns:a16="http://schemas.microsoft.com/office/drawing/2014/main" id="{82BE491A-0F13-402F-88A2-B9EE4694A05C}"/>
              </a:ext>
            </a:extLst>
          </p:cNvPr>
          <p:cNvSpPr>
            <a:spLocks noGrp="1"/>
          </p:cNvSpPr>
          <p:nvPr>
            <p:ph type="body" sz="quarter" idx="13"/>
          </p:nvPr>
        </p:nvSpPr>
        <p:spPr/>
        <p:txBody>
          <a:bodyPr/>
          <a:lstStyle/>
          <a:p>
            <a:r>
              <a:rPr lang="en-GB" dirty="0"/>
              <a:t>Importance of investment areas</a:t>
            </a:r>
          </a:p>
        </p:txBody>
      </p:sp>
    </p:spTree>
    <p:extLst>
      <p:ext uri="{BB962C8B-B14F-4D97-AF65-F5344CB8AC3E}">
        <p14:creationId xmlns:p14="http://schemas.microsoft.com/office/powerpoint/2010/main" val="19983698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4361958-37E9-A07F-D628-085A1EFB7939}"/>
              </a:ext>
            </a:extLst>
          </p:cNvPr>
          <p:cNvSpPr>
            <a:spLocks noGrp="1"/>
          </p:cNvSpPr>
          <p:nvPr>
            <p:ph type="body" sz="quarter" idx="13"/>
          </p:nvPr>
        </p:nvSpPr>
        <p:spPr/>
        <p:txBody>
          <a:bodyPr/>
          <a:lstStyle/>
          <a:p>
            <a:r>
              <a:rPr lang="en-GB" dirty="0"/>
              <a:t>We described 3 potential investment areas </a:t>
            </a:r>
          </a:p>
        </p:txBody>
      </p:sp>
      <p:sp>
        <p:nvSpPr>
          <p:cNvPr id="5" name="AutoShape 10">
            <a:extLst>
              <a:ext uri="{FF2B5EF4-FFF2-40B4-BE49-F238E27FC236}">
                <a16:creationId xmlns:a16="http://schemas.microsoft.com/office/drawing/2014/main" id="{BEE631D7-8E13-5AE9-F603-96C78BFC7863}"/>
              </a:ext>
            </a:extLst>
          </p:cNvPr>
          <p:cNvSpPr>
            <a:spLocks noChangeArrowheads="1"/>
          </p:cNvSpPr>
          <p:nvPr/>
        </p:nvSpPr>
        <p:spPr bwMode="auto">
          <a:xfrm>
            <a:off x="267759" y="805053"/>
            <a:ext cx="3613348" cy="924910"/>
          </a:xfrm>
          <a:prstGeom prst="rect">
            <a:avLst/>
          </a:prstGeom>
          <a:solidFill>
            <a:schemeClr val="accent5"/>
          </a:solidFill>
          <a:ln>
            <a:noFill/>
          </a:ln>
        </p:spPr>
        <p:txBody>
          <a:bodyPr wrap="square" anchor="t"/>
          <a:lstStyle>
            <a:lvl1pPr>
              <a:defRPr i="1">
                <a:solidFill>
                  <a:schemeClr val="tx1"/>
                </a:solidFill>
                <a:latin typeface="Arial" panose="020B0604020202020204" pitchFamily="34" charset="0"/>
                <a:cs typeface="Arial" panose="020B0604020202020204" pitchFamily="34" charset="0"/>
              </a:defRPr>
            </a:lvl1pPr>
            <a:lvl2pPr marL="742950" indent="-285750">
              <a:defRPr i="1">
                <a:solidFill>
                  <a:schemeClr val="tx1"/>
                </a:solidFill>
                <a:latin typeface="Arial" panose="020B0604020202020204" pitchFamily="34" charset="0"/>
                <a:cs typeface="Arial" panose="020B0604020202020204" pitchFamily="34" charset="0"/>
              </a:defRPr>
            </a:lvl2pPr>
            <a:lvl3pPr marL="1143000" indent="-228600">
              <a:defRPr i="1">
                <a:solidFill>
                  <a:schemeClr val="tx1"/>
                </a:solidFill>
                <a:latin typeface="Arial" panose="020B0604020202020204" pitchFamily="34" charset="0"/>
                <a:cs typeface="Arial" panose="020B0604020202020204" pitchFamily="34" charset="0"/>
              </a:defRPr>
            </a:lvl3pPr>
            <a:lvl4pPr marL="1600200" indent="-228600">
              <a:defRPr i="1">
                <a:solidFill>
                  <a:schemeClr val="tx1"/>
                </a:solidFill>
                <a:latin typeface="Arial" panose="020B0604020202020204" pitchFamily="34" charset="0"/>
                <a:cs typeface="Arial" panose="020B0604020202020204" pitchFamily="34" charset="0"/>
              </a:defRPr>
            </a:lvl4pPr>
            <a:lvl5pPr marL="2057400" indent="-228600">
              <a:defRPr i="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9pPr>
          </a:lstStyle>
          <a:p>
            <a:pPr lvl="2">
              <a:spcBef>
                <a:spcPct val="0"/>
              </a:spcBef>
              <a:defRPr/>
            </a:pPr>
            <a:r>
              <a:rPr lang="en-US" b="1" i="0" dirty="0">
                <a:solidFill>
                  <a:prstClr val="white"/>
                </a:solidFill>
                <a:latin typeface="Century Gothic" panose="020B0502020202020204" pitchFamily="34" charset="0"/>
              </a:rPr>
              <a:t>Safe &amp; high-quality drinking water</a:t>
            </a:r>
            <a:endParaRPr lang="en-GB" b="1" i="0" dirty="0">
              <a:solidFill>
                <a:prstClr val="white"/>
              </a:solidFill>
              <a:latin typeface="Century Gothic" panose="020B0502020202020204" pitchFamily="34" charset="0"/>
            </a:endParaRPr>
          </a:p>
        </p:txBody>
      </p:sp>
      <p:sp>
        <p:nvSpPr>
          <p:cNvPr id="6" name="Rectangle 5">
            <a:extLst>
              <a:ext uri="{FF2B5EF4-FFF2-40B4-BE49-F238E27FC236}">
                <a16:creationId xmlns:a16="http://schemas.microsoft.com/office/drawing/2014/main" id="{DE3BA0E6-5E75-1145-47A9-73D56DD71AE6}"/>
              </a:ext>
            </a:extLst>
          </p:cNvPr>
          <p:cNvSpPr/>
          <p:nvPr/>
        </p:nvSpPr>
        <p:spPr>
          <a:xfrm>
            <a:off x="275771" y="793957"/>
            <a:ext cx="3600000" cy="5387487"/>
          </a:xfrm>
          <a:prstGeom prst="rect">
            <a:avLst/>
          </a:prstGeom>
          <a:noFill/>
          <a:ln w="317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FF01834A-AB4E-F9DD-9870-D16E57D761E1}"/>
              </a:ext>
            </a:extLst>
          </p:cNvPr>
          <p:cNvSpPr/>
          <p:nvPr/>
        </p:nvSpPr>
        <p:spPr>
          <a:xfrm>
            <a:off x="4334618" y="834081"/>
            <a:ext cx="3600000" cy="5347363"/>
          </a:xfrm>
          <a:prstGeom prst="rect">
            <a:avLst/>
          </a:prstGeom>
          <a:no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Picture 7">
            <a:extLst>
              <a:ext uri="{FF2B5EF4-FFF2-40B4-BE49-F238E27FC236}">
                <a16:creationId xmlns:a16="http://schemas.microsoft.com/office/drawing/2014/main" id="{A5C983F1-8EA7-51EF-5786-B3693FFFE192}"/>
              </a:ext>
            </a:extLst>
          </p:cNvPr>
          <p:cNvPicPr>
            <a:picLocks noChangeAspect="1"/>
          </p:cNvPicPr>
          <p:nvPr/>
        </p:nvPicPr>
        <p:blipFill>
          <a:blip r:embed="rId2"/>
          <a:stretch>
            <a:fillRect/>
          </a:stretch>
        </p:blipFill>
        <p:spPr>
          <a:xfrm>
            <a:off x="312467" y="902608"/>
            <a:ext cx="775523" cy="775523"/>
          </a:xfrm>
          <a:prstGeom prst="rect">
            <a:avLst/>
          </a:prstGeom>
        </p:spPr>
      </p:pic>
      <p:sp>
        <p:nvSpPr>
          <p:cNvPr id="9" name="Rectangle: Rounded Corners 8">
            <a:extLst>
              <a:ext uri="{FF2B5EF4-FFF2-40B4-BE49-F238E27FC236}">
                <a16:creationId xmlns:a16="http://schemas.microsoft.com/office/drawing/2014/main" id="{00D1C373-BC11-0343-DE70-4EC6AD72E5A8}"/>
              </a:ext>
            </a:extLst>
          </p:cNvPr>
          <p:cNvSpPr/>
          <p:nvPr/>
        </p:nvSpPr>
        <p:spPr>
          <a:xfrm>
            <a:off x="397065" y="1906673"/>
            <a:ext cx="3364494" cy="2752833"/>
          </a:xfrm>
          <a:prstGeom prst="roundRect">
            <a:avLst>
              <a:gd name="adj" fmla="val 4269"/>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tIns="72000" rIns="90000" rtlCol="0" anchor="t"/>
          <a:lstStyle/>
          <a:p>
            <a:r>
              <a:rPr lang="en-GB" sz="1400" dirty="0">
                <a:solidFill>
                  <a:schemeClr val="tx1"/>
                </a:solidFill>
                <a:latin typeface="Century Gothic" panose="020B0502020202020204" pitchFamily="34" charset="0"/>
              </a:rPr>
              <a:t>Water has to be treated to remove any pollution or contaminants from the hills or rivers where water is collected. </a:t>
            </a:r>
          </a:p>
          <a:p>
            <a:endParaRPr lang="en-GB" sz="1400" dirty="0">
              <a:solidFill>
                <a:schemeClr val="tx1"/>
              </a:solidFill>
              <a:latin typeface="Century Gothic" panose="020B0502020202020204" pitchFamily="34" charset="0"/>
            </a:endParaRPr>
          </a:p>
          <a:p>
            <a:r>
              <a:rPr lang="en-GB" sz="1400" dirty="0">
                <a:solidFill>
                  <a:schemeClr val="tx1"/>
                </a:solidFill>
                <a:latin typeface="Century Gothic" panose="020B0502020202020204" pitchFamily="34" charset="0"/>
              </a:rPr>
              <a:t>Welsh Water will make sure its tap water is </a:t>
            </a:r>
            <a:r>
              <a:rPr lang="en-GB" sz="1400" b="1" dirty="0">
                <a:solidFill>
                  <a:schemeClr val="tx1"/>
                </a:solidFill>
                <a:latin typeface="Century Gothic" panose="020B0502020202020204" pitchFamily="34" charset="0"/>
              </a:rPr>
              <a:t>always safe to drink</a:t>
            </a:r>
            <a:r>
              <a:rPr lang="en-GB" sz="1400" dirty="0">
                <a:solidFill>
                  <a:schemeClr val="tx1"/>
                </a:solidFill>
                <a:latin typeface="Century Gothic" panose="020B0502020202020204" pitchFamily="34" charset="0"/>
              </a:rPr>
              <a:t>.</a:t>
            </a:r>
          </a:p>
          <a:p>
            <a:endParaRPr lang="en-GB" sz="1400" dirty="0">
              <a:solidFill>
                <a:schemeClr val="tx1"/>
              </a:solidFill>
              <a:latin typeface="Century Gothic" panose="020B0502020202020204" pitchFamily="34" charset="0"/>
            </a:endParaRPr>
          </a:p>
          <a:p>
            <a:r>
              <a:rPr lang="en-GB" sz="1400" dirty="0">
                <a:solidFill>
                  <a:schemeClr val="tx1"/>
                </a:solidFill>
                <a:latin typeface="Century Gothic" panose="020B0502020202020204" pitchFamily="34" charset="0"/>
              </a:rPr>
              <a:t>But sometimes tap water </a:t>
            </a:r>
            <a:r>
              <a:rPr lang="en-GB" sz="1400" b="1" dirty="0">
                <a:solidFill>
                  <a:schemeClr val="tx1"/>
                </a:solidFill>
                <a:latin typeface="Century Gothic" panose="020B0502020202020204" pitchFamily="34" charset="0"/>
              </a:rPr>
              <a:t>quality </a:t>
            </a:r>
            <a:r>
              <a:rPr lang="en-GB" sz="1400" dirty="0">
                <a:solidFill>
                  <a:schemeClr val="tx1"/>
                </a:solidFill>
                <a:latin typeface="Century Gothic" panose="020B0502020202020204" pitchFamily="34" charset="0"/>
              </a:rPr>
              <a:t>may be affected by:</a:t>
            </a:r>
          </a:p>
          <a:p>
            <a:endParaRPr lang="en-GB" sz="1400" b="1" dirty="0">
              <a:solidFill>
                <a:schemeClr val="tx1"/>
              </a:solidFill>
              <a:latin typeface="Century Gothic" panose="020B0502020202020204" pitchFamily="34" charset="0"/>
            </a:endParaRPr>
          </a:p>
          <a:p>
            <a:endParaRPr lang="en-GB" sz="1400" dirty="0">
              <a:solidFill>
                <a:schemeClr val="tx1"/>
              </a:solidFill>
              <a:latin typeface="Century Gothic" panose="020B0502020202020204" pitchFamily="34" charset="0"/>
            </a:endParaRPr>
          </a:p>
        </p:txBody>
      </p:sp>
      <p:sp>
        <p:nvSpPr>
          <p:cNvPr id="10" name="Rectangle: Rounded Corners 9">
            <a:extLst>
              <a:ext uri="{FF2B5EF4-FFF2-40B4-BE49-F238E27FC236}">
                <a16:creationId xmlns:a16="http://schemas.microsoft.com/office/drawing/2014/main" id="{1E6909FA-7EBB-E07A-DA02-F2346C3FEEBC}"/>
              </a:ext>
            </a:extLst>
          </p:cNvPr>
          <p:cNvSpPr/>
          <p:nvPr/>
        </p:nvSpPr>
        <p:spPr>
          <a:xfrm>
            <a:off x="422878" y="4137639"/>
            <a:ext cx="3423539" cy="754311"/>
          </a:xfrm>
          <a:prstGeom prst="roundRect">
            <a:avLst>
              <a:gd name="adj" fmla="val 4269"/>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tIns="72000" rIns="90000" rtlCol="0" anchor="t"/>
          <a:lstStyle/>
          <a:p>
            <a:pPr marL="285750" indent="-285750">
              <a:spcAft>
                <a:spcPts val="1200"/>
              </a:spcAft>
              <a:buFont typeface="Arial" panose="020B0604020202020204" pitchFamily="34" charset="0"/>
              <a:buChar char="•"/>
            </a:pPr>
            <a:r>
              <a:rPr lang="en-GB" sz="1400" dirty="0">
                <a:solidFill>
                  <a:schemeClr val="tx1"/>
                </a:solidFill>
                <a:latin typeface="Century Gothic" panose="020B0502020202020204" pitchFamily="34" charset="0"/>
              </a:rPr>
              <a:t>Discolouration, or having a strange taste or smell (it’s still safe to drink)</a:t>
            </a:r>
          </a:p>
          <a:p>
            <a:pPr marL="285750" indent="-285750">
              <a:spcAft>
                <a:spcPts val="1200"/>
              </a:spcAft>
              <a:buFont typeface="Arial" panose="020B0604020202020204" pitchFamily="34" charset="0"/>
              <a:buChar char="•"/>
            </a:pPr>
            <a:r>
              <a:rPr lang="en-GB" sz="1400" dirty="0">
                <a:solidFill>
                  <a:schemeClr val="tx1"/>
                </a:solidFill>
                <a:latin typeface="Century Gothic" panose="020B0502020202020204" pitchFamily="34" charset="0"/>
              </a:rPr>
              <a:t>Traces of lead dissolved from lead pipes in some people’s properties. (These lead pipes are the responsibility of the property owner)</a:t>
            </a:r>
          </a:p>
        </p:txBody>
      </p:sp>
      <p:sp>
        <p:nvSpPr>
          <p:cNvPr id="11" name="Rectangle: Rounded Corners 10">
            <a:extLst>
              <a:ext uri="{FF2B5EF4-FFF2-40B4-BE49-F238E27FC236}">
                <a16:creationId xmlns:a16="http://schemas.microsoft.com/office/drawing/2014/main" id="{1BBC6993-5159-404A-20DB-6D752E32DD26}"/>
              </a:ext>
            </a:extLst>
          </p:cNvPr>
          <p:cNvSpPr/>
          <p:nvPr/>
        </p:nvSpPr>
        <p:spPr>
          <a:xfrm>
            <a:off x="525425" y="5124395"/>
            <a:ext cx="2391046" cy="754311"/>
          </a:xfrm>
          <a:prstGeom prst="roundRect">
            <a:avLst>
              <a:gd name="adj" fmla="val 4269"/>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tIns="72000" rIns="90000" rtlCol="0" anchor="t"/>
          <a:lstStyle/>
          <a:p>
            <a:endParaRPr lang="en-GB" sz="1400" b="1" i="1" dirty="0">
              <a:solidFill>
                <a:schemeClr val="tx1"/>
              </a:solidFill>
              <a:latin typeface="Century Gothic" panose="020B0502020202020204" pitchFamily="34" charset="0"/>
            </a:endParaRPr>
          </a:p>
        </p:txBody>
      </p:sp>
      <p:sp>
        <p:nvSpPr>
          <p:cNvPr id="12" name="AutoShape 10">
            <a:extLst>
              <a:ext uri="{FF2B5EF4-FFF2-40B4-BE49-F238E27FC236}">
                <a16:creationId xmlns:a16="http://schemas.microsoft.com/office/drawing/2014/main" id="{544163CB-0475-CC2E-86E8-F54E1B724A32}"/>
              </a:ext>
            </a:extLst>
          </p:cNvPr>
          <p:cNvSpPr>
            <a:spLocks noChangeArrowheads="1"/>
          </p:cNvSpPr>
          <p:nvPr/>
        </p:nvSpPr>
        <p:spPr bwMode="auto">
          <a:xfrm>
            <a:off x="4334618" y="834081"/>
            <a:ext cx="3613348" cy="924910"/>
          </a:xfrm>
          <a:prstGeom prst="rect">
            <a:avLst/>
          </a:prstGeom>
          <a:solidFill>
            <a:schemeClr val="accent2"/>
          </a:solidFill>
          <a:ln>
            <a:noFill/>
          </a:ln>
        </p:spPr>
        <p:txBody>
          <a:bodyPr wrap="square" anchor="t"/>
          <a:lstStyle>
            <a:lvl1pPr>
              <a:defRPr i="1">
                <a:solidFill>
                  <a:schemeClr val="tx1"/>
                </a:solidFill>
                <a:latin typeface="Arial" panose="020B0604020202020204" pitchFamily="34" charset="0"/>
                <a:cs typeface="Arial" panose="020B0604020202020204" pitchFamily="34" charset="0"/>
              </a:defRPr>
            </a:lvl1pPr>
            <a:lvl2pPr marL="742950" indent="-285750">
              <a:defRPr i="1">
                <a:solidFill>
                  <a:schemeClr val="tx1"/>
                </a:solidFill>
                <a:latin typeface="Arial" panose="020B0604020202020204" pitchFamily="34" charset="0"/>
                <a:cs typeface="Arial" panose="020B0604020202020204" pitchFamily="34" charset="0"/>
              </a:defRPr>
            </a:lvl2pPr>
            <a:lvl3pPr marL="1143000" indent="-228600">
              <a:defRPr i="1">
                <a:solidFill>
                  <a:schemeClr val="tx1"/>
                </a:solidFill>
                <a:latin typeface="Arial" panose="020B0604020202020204" pitchFamily="34" charset="0"/>
                <a:cs typeface="Arial" panose="020B0604020202020204" pitchFamily="34" charset="0"/>
              </a:defRPr>
            </a:lvl3pPr>
            <a:lvl4pPr marL="1600200" indent="-228600">
              <a:defRPr i="1">
                <a:solidFill>
                  <a:schemeClr val="tx1"/>
                </a:solidFill>
                <a:latin typeface="Arial" panose="020B0604020202020204" pitchFamily="34" charset="0"/>
                <a:cs typeface="Arial" panose="020B0604020202020204" pitchFamily="34" charset="0"/>
              </a:defRPr>
            </a:lvl4pPr>
            <a:lvl5pPr marL="2057400" indent="-228600">
              <a:defRPr i="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9pPr>
          </a:lstStyle>
          <a:p>
            <a:pPr lvl="2">
              <a:spcBef>
                <a:spcPct val="0"/>
              </a:spcBef>
              <a:defRPr/>
            </a:pPr>
            <a:r>
              <a:rPr lang="en-GB" b="1" i="0" dirty="0">
                <a:solidFill>
                  <a:prstClr val="white"/>
                </a:solidFill>
                <a:latin typeface="Century Gothic" panose="020B0502020202020204" pitchFamily="34" charset="0"/>
              </a:rPr>
              <a:t>Ensuring a reliable water supply </a:t>
            </a:r>
          </a:p>
        </p:txBody>
      </p:sp>
      <p:pic>
        <p:nvPicPr>
          <p:cNvPr id="13" name="Picture 12">
            <a:extLst>
              <a:ext uri="{FF2B5EF4-FFF2-40B4-BE49-F238E27FC236}">
                <a16:creationId xmlns:a16="http://schemas.microsoft.com/office/drawing/2014/main" id="{414170F8-6709-D377-F8D9-F59DD8ED7013}"/>
              </a:ext>
            </a:extLst>
          </p:cNvPr>
          <p:cNvPicPr>
            <a:picLocks noChangeAspect="1"/>
          </p:cNvPicPr>
          <p:nvPr/>
        </p:nvPicPr>
        <p:blipFill>
          <a:blip r:embed="rId3"/>
          <a:stretch>
            <a:fillRect/>
          </a:stretch>
        </p:blipFill>
        <p:spPr>
          <a:xfrm>
            <a:off x="4403628" y="887678"/>
            <a:ext cx="721388" cy="721388"/>
          </a:xfrm>
          <a:prstGeom prst="rect">
            <a:avLst/>
          </a:prstGeom>
        </p:spPr>
      </p:pic>
      <p:sp>
        <p:nvSpPr>
          <p:cNvPr id="14" name="Rectangle: Rounded Corners 13">
            <a:extLst>
              <a:ext uri="{FF2B5EF4-FFF2-40B4-BE49-F238E27FC236}">
                <a16:creationId xmlns:a16="http://schemas.microsoft.com/office/drawing/2014/main" id="{AB00F2CE-C322-674D-AE41-7FB4974B4E6F}"/>
              </a:ext>
            </a:extLst>
          </p:cNvPr>
          <p:cNvSpPr/>
          <p:nvPr/>
        </p:nvSpPr>
        <p:spPr>
          <a:xfrm>
            <a:off x="4437381" y="1898480"/>
            <a:ext cx="3364494" cy="1465583"/>
          </a:xfrm>
          <a:prstGeom prst="roundRect">
            <a:avLst>
              <a:gd name="adj" fmla="val 4269"/>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tIns="72000" rIns="90000" rtlCol="0" anchor="t"/>
          <a:lstStyle/>
          <a:p>
            <a:r>
              <a:rPr lang="en-GB" sz="1400" dirty="0">
                <a:solidFill>
                  <a:schemeClr val="tx1"/>
                </a:solidFill>
                <a:latin typeface="Century Gothic" panose="020B0502020202020204" pitchFamily="34" charset="0"/>
              </a:rPr>
              <a:t>Water companies have to plan ahead to ensure enough water in the long-term, as well as preventing temporary interruptions to supply in the short-term. </a:t>
            </a:r>
          </a:p>
          <a:p>
            <a:endParaRPr lang="en-GB" sz="1400" dirty="0">
              <a:solidFill>
                <a:schemeClr val="tx1"/>
              </a:solidFill>
              <a:latin typeface="Century Gothic" panose="020B0502020202020204" pitchFamily="34" charset="0"/>
            </a:endParaRPr>
          </a:p>
          <a:p>
            <a:r>
              <a:rPr lang="en-GB" sz="1400" dirty="0">
                <a:solidFill>
                  <a:schemeClr val="tx1"/>
                </a:solidFill>
                <a:latin typeface="Century Gothic" panose="020B0502020202020204" pitchFamily="34" charset="0"/>
              </a:rPr>
              <a:t>They can address this by:</a:t>
            </a:r>
          </a:p>
          <a:p>
            <a:endParaRPr lang="en-GB" sz="1400" dirty="0">
              <a:solidFill>
                <a:schemeClr val="tx1"/>
              </a:solidFill>
              <a:latin typeface="Century Gothic" panose="020B0502020202020204" pitchFamily="34" charset="0"/>
            </a:endParaRPr>
          </a:p>
        </p:txBody>
      </p:sp>
      <p:sp>
        <p:nvSpPr>
          <p:cNvPr id="15" name="Rectangle: Rounded Corners 14">
            <a:extLst>
              <a:ext uri="{FF2B5EF4-FFF2-40B4-BE49-F238E27FC236}">
                <a16:creationId xmlns:a16="http://schemas.microsoft.com/office/drawing/2014/main" id="{E9B2187D-2719-F220-28CA-E456F4E78F36}"/>
              </a:ext>
            </a:extLst>
          </p:cNvPr>
          <p:cNvSpPr/>
          <p:nvPr/>
        </p:nvSpPr>
        <p:spPr>
          <a:xfrm>
            <a:off x="4417600" y="3503552"/>
            <a:ext cx="3404055" cy="754311"/>
          </a:xfrm>
          <a:prstGeom prst="roundRect">
            <a:avLst>
              <a:gd name="adj" fmla="val 4269"/>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tIns="72000" rIns="90000" rtlCol="0" anchor="t"/>
          <a:lstStyle/>
          <a:p>
            <a:pPr marL="285750" indent="-285750">
              <a:spcAft>
                <a:spcPts val="1200"/>
              </a:spcAft>
              <a:buFont typeface="Arial" panose="020B0604020202020204" pitchFamily="34" charset="0"/>
              <a:buChar char="•"/>
            </a:pPr>
            <a:r>
              <a:rPr lang="en-GB" sz="1400" dirty="0">
                <a:solidFill>
                  <a:schemeClr val="tx1"/>
                </a:solidFill>
                <a:latin typeface="Century Gothic" panose="020B0502020202020204" pitchFamily="34" charset="0"/>
              </a:rPr>
              <a:t>Spending more to find and repair leaks</a:t>
            </a:r>
          </a:p>
          <a:p>
            <a:pPr marL="285750" indent="-285750">
              <a:spcAft>
                <a:spcPts val="1200"/>
              </a:spcAft>
              <a:buFont typeface="Arial" panose="020B0604020202020204" pitchFamily="34" charset="0"/>
              <a:buChar char="•"/>
            </a:pPr>
            <a:r>
              <a:rPr lang="en-GB" sz="1400" dirty="0">
                <a:solidFill>
                  <a:schemeClr val="tx1"/>
                </a:solidFill>
                <a:latin typeface="Century Gothic" panose="020B0502020202020204" pitchFamily="34" charset="0"/>
              </a:rPr>
              <a:t>Reducing the risks of burst pipes and protecting treatment plants from failing</a:t>
            </a:r>
          </a:p>
          <a:p>
            <a:pPr marL="285750" indent="-285750">
              <a:spcAft>
                <a:spcPts val="1200"/>
              </a:spcAft>
              <a:buFont typeface="Arial" panose="020B0604020202020204" pitchFamily="34" charset="0"/>
              <a:buChar char="•"/>
            </a:pPr>
            <a:r>
              <a:rPr lang="en-GB" sz="1400" dirty="0">
                <a:solidFill>
                  <a:schemeClr val="tx1"/>
                </a:solidFill>
                <a:latin typeface="Century Gothic" panose="020B0502020202020204" pitchFamily="34" charset="0"/>
              </a:rPr>
              <a:t>Encouraging customers to use less water</a:t>
            </a:r>
          </a:p>
          <a:p>
            <a:pPr marL="285750" indent="-285750">
              <a:spcAft>
                <a:spcPts val="1200"/>
              </a:spcAft>
              <a:buFont typeface="Arial" panose="020B0604020202020204" pitchFamily="34" charset="0"/>
              <a:buChar char="•"/>
            </a:pPr>
            <a:r>
              <a:rPr lang="en-GB" sz="1400" dirty="0">
                <a:solidFill>
                  <a:schemeClr val="tx1"/>
                </a:solidFill>
                <a:latin typeface="Century Gothic" panose="020B0502020202020204" pitchFamily="34" charset="0"/>
              </a:rPr>
              <a:t>Investing in new sources of water (e.g. reservoirs) if necessary</a:t>
            </a:r>
          </a:p>
        </p:txBody>
      </p:sp>
      <p:sp>
        <p:nvSpPr>
          <p:cNvPr id="16" name="Rectangle 15">
            <a:extLst>
              <a:ext uri="{FF2B5EF4-FFF2-40B4-BE49-F238E27FC236}">
                <a16:creationId xmlns:a16="http://schemas.microsoft.com/office/drawing/2014/main" id="{D482FADA-26E6-F7A6-D6D7-384F4BD720BC}"/>
              </a:ext>
            </a:extLst>
          </p:cNvPr>
          <p:cNvSpPr/>
          <p:nvPr/>
        </p:nvSpPr>
        <p:spPr>
          <a:xfrm>
            <a:off x="8441677" y="853881"/>
            <a:ext cx="3600000" cy="5347363"/>
          </a:xfrm>
          <a:prstGeom prst="rect">
            <a:avLst/>
          </a:prstGeom>
          <a:noFill/>
          <a:ln w="3175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AutoShape 10">
            <a:extLst>
              <a:ext uri="{FF2B5EF4-FFF2-40B4-BE49-F238E27FC236}">
                <a16:creationId xmlns:a16="http://schemas.microsoft.com/office/drawing/2014/main" id="{2FB9EC38-AF1F-9B79-EF63-D2EE8AA730B5}"/>
              </a:ext>
            </a:extLst>
          </p:cNvPr>
          <p:cNvSpPr>
            <a:spLocks noChangeArrowheads="1"/>
          </p:cNvSpPr>
          <p:nvPr/>
        </p:nvSpPr>
        <p:spPr bwMode="auto">
          <a:xfrm>
            <a:off x="8435003" y="848595"/>
            <a:ext cx="3613348" cy="924910"/>
          </a:xfrm>
          <a:prstGeom prst="rect">
            <a:avLst/>
          </a:prstGeom>
          <a:solidFill>
            <a:schemeClr val="accent6">
              <a:lumMod val="60000"/>
              <a:lumOff val="40000"/>
            </a:schemeClr>
          </a:solidFill>
          <a:ln>
            <a:noFill/>
          </a:ln>
        </p:spPr>
        <p:txBody>
          <a:bodyPr wrap="square" lIns="972000" tIns="0" rIns="72000" anchor="t"/>
          <a:lstStyle>
            <a:lvl1pPr>
              <a:defRPr i="1">
                <a:solidFill>
                  <a:schemeClr val="tx1"/>
                </a:solidFill>
                <a:latin typeface="Arial" panose="020B0604020202020204" pitchFamily="34" charset="0"/>
                <a:cs typeface="Arial" panose="020B0604020202020204" pitchFamily="34" charset="0"/>
              </a:defRPr>
            </a:lvl1pPr>
            <a:lvl2pPr marL="742950" indent="-285750">
              <a:defRPr i="1">
                <a:solidFill>
                  <a:schemeClr val="tx1"/>
                </a:solidFill>
                <a:latin typeface="Arial" panose="020B0604020202020204" pitchFamily="34" charset="0"/>
                <a:cs typeface="Arial" panose="020B0604020202020204" pitchFamily="34" charset="0"/>
              </a:defRPr>
            </a:lvl2pPr>
            <a:lvl3pPr marL="1143000" indent="-228600">
              <a:defRPr i="1">
                <a:solidFill>
                  <a:schemeClr val="tx1"/>
                </a:solidFill>
                <a:latin typeface="Arial" panose="020B0604020202020204" pitchFamily="34" charset="0"/>
                <a:cs typeface="Arial" panose="020B0604020202020204" pitchFamily="34" charset="0"/>
              </a:defRPr>
            </a:lvl3pPr>
            <a:lvl4pPr marL="1600200" indent="-228600">
              <a:defRPr i="1">
                <a:solidFill>
                  <a:schemeClr val="tx1"/>
                </a:solidFill>
                <a:latin typeface="Arial" panose="020B0604020202020204" pitchFamily="34" charset="0"/>
                <a:cs typeface="Arial" panose="020B0604020202020204" pitchFamily="34" charset="0"/>
              </a:defRPr>
            </a:lvl4pPr>
            <a:lvl5pPr marL="2057400" indent="-228600">
              <a:defRPr i="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9pPr>
          </a:lstStyle>
          <a:p>
            <a:pPr>
              <a:spcBef>
                <a:spcPct val="0"/>
              </a:spcBef>
              <a:defRPr/>
            </a:pPr>
            <a:r>
              <a:rPr lang="en-GB" b="1" i="0" dirty="0">
                <a:solidFill>
                  <a:prstClr val="white"/>
                </a:solidFill>
                <a:latin typeface="Century Gothic" panose="020B0502020202020204" pitchFamily="34" charset="0"/>
              </a:rPr>
              <a:t>Wastewater, protecting and improving the environment</a:t>
            </a:r>
          </a:p>
        </p:txBody>
      </p:sp>
      <p:pic>
        <p:nvPicPr>
          <p:cNvPr id="18" name="Picture 17">
            <a:extLst>
              <a:ext uri="{FF2B5EF4-FFF2-40B4-BE49-F238E27FC236}">
                <a16:creationId xmlns:a16="http://schemas.microsoft.com/office/drawing/2014/main" id="{3AF80137-DA74-0072-87A7-6F7E565F7826}"/>
              </a:ext>
            </a:extLst>
          </p:cNvPr>
          <p:cNvPicPr>
            <a:picLocks noChangeAspect="1"/>
          </p:cNvPicPr>
          <p:nvPr/>
        </p:nvPicPr>
        <p:blipFill>
          <a:blip r:embed="rId4"/>
          <a:stretch>
            <a:fillRect/>
          </a:stretch>
        </p:blipFill>
        <p:spPr>
          <a:xfrm>
            <a:off x="8551712" y="861702"/>
            <a:ext cx="617826" cy="617826"/>
          </a:xfrm>
          <a:prstGeom prst="rect">
            <a:avLst/>
          </a:prstGeom>
        </p:spPr>
      </p:pic>
      <p:sp>
        <p:nvSpPr>
          <p:cNvPr id="19" name="Rectangle: Rounded Corners 18">
            <a:extLst>
              <a:ext uri="{FF2B5EF4-FFF2-40B4-BE49-F238E27FC236}">
                <a16:creationId xmlns:a16="http://schemas.microsoft.com/office/drawing/2014/main" id="{71C32210-3E6D-B08C-B227-F5260111E46B}"/>
              </a:ext>
            </a:extLst>
          </p:cNvPr>
          <p:cNvSpPr/>
          <p:nvPr/>
        </p:nvSpPr>
        <p:spPr>
          <a:xfrm>
            <a:off x="8573518" y="1912994"/>
            <a:ext cx="3364494" cy="1465583"/>
          </a:xfrm>
          <a:prstGeom prst="roundRect">
            <a:avLst>
              <a:gd name="adj" fmla="val 4269"/>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tIns="72000" rIns="90000" rtlCol="0" anchor="t"/>
          <a:lstStyle/>
          <a:p>
            <a:r>
              <a:rPr lang="en-GB" sz="1400" dirty="0">
                <a:solidFill>
                  <a:schemeClr val="tx1"/>
                </a:solidFill>
                <a:latin typeface="Century Gothic" panose="020B0502020202020204" pitchFamily="34" charset="0"/>
              </a:rPr>
              <a:t>Water companies treat used water (or ‘</a:t>
            </a:r>
            <a:r>
              <a:rPr lang="en-GB" sz="1400" b="1" dirty="0">
                <a:solidFill>
                  <a:schemeClr val="tx1"/>
                </a:solidFill>
                <a:latin typeface="Century Gothic" panose="020B0502020202020204" pitchFamily="34" charset="0"/>
              </a:rPr>
              <a:t>wastewater</a:t>
            </a:r>
            <a:r>
              <a:rPr lang="en-GB" sz="1400" dirty="0">
                <a:solidFill>
                  <a:schemeClr val="tx1"/>
                </a:solidFill>
                <a:latin typeface="Century Gothic" panose="020B0502020202020204" pitchFamily="34" charset="0"/>
              </a:rPr>
              <a:t>’) so that it doesn’t harm the environment. When things go wrong it can cause pollution.</a:t>
            </a:r>
          </a:p>
          <a:p>
            <a:endParaRPr lang="en-GB" sz="1400" dirty="0">
              <a:solidFill>
                <a:schemeClr val="tx1"/>
              </a:solidFill>
              <a:latin typeface="Century Gothic" panose="020B0502020202020204" pitchFamily="34" charset="0"/>
            </a:endParaRPr>
          </a:p>
          <a:p>
            <a:r>
              <a:rPr lang="en-GB" sz="1400" dirty="0">
                <a:solidFill>
                  <a:schemeClr val="tx1"/>
                </a:solidFill>
                <a:latin typeface="Century Gothic" panose="020B0502020202020204" pitchFamily="34" charset="0"/>
              </a:rPr>
              <a:t>If sewers fill up with rainwater, they can spill wastewater into rivers before it is treated. This problem is worsening with climate change.</a:t>
            </a:r>
          </a:p>
          <a:p>
            <a:endParaRPr lang="en-GB" sz="1400" dirty="0">
              <a:solidFill>
                <a:schemeClr val="tx1"/>
              </a:solidFill>
              <a:latin typeface="Century Gothic" panose="020B0502020202020204" pitchFamily="34" charset="0"/>
            </a:endParaRPr>
          </a:p>
          <a:p>
            <a:r>
              <a:rPr lang="en-GB" sz="1400" dirty="0">
                <a:solidFill>
                  <a:schemeClr val="tx1"/>
                </a:solidFill>
                <a:latin typeface="Century Gothic" panose="020B0502020202020204" pitchFamily="34" charset="0"/>
              </a:rPr>
              <a:t>Investment could include:</a:t>
            </a:r>
          </a:p>
        </p:txBody>
      </p:sp>
      <p:sp>
        <p:nvSpPr>
          <p:cNvPr id="20" name="Rectangle: Rounded Corners 19">
            <a:extLst>
              <a:ext uri="{FF2B5EF4-FFF2-40B4-BE49-F238E27FC236}">
                <a16:creationId xmlns:a16="http://schemas.microsoft.com/office/drawing/2014/main" id="{9BA3AAAC-EBB2-303F-980F-080DD2066981}"/>
              </a:ext>
            </a:extLst>
          </p:cNvPr>
          <p:cNvSpPr/>
          <p:nvPr/>
        </p:nvSpPr>
        <p:spPr>
          <a:xfrm>
            <a:off x="8551712" y="4388485"/>
            <a:ext cx="3489965" cy="754311"/>
          </a:xfrm>
          <a:prstGeom prst="roundRect">
            <a:avLst>
              <a:gd name="adj" fmla="val 4269"/>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tIns="72000" rIns="90000" rtlCol="0" anchor="t"/>
          <a:lstStyle/>
          <a:p>
            <a:pPr marL="285750" indent="-285750">
              <a:spcAft>
                <a:spcPts val="1200"/>
              </a:spcAft>
              <a:buFont typeface="Arial" panose="020B0604020202020204" pitchFamily="34" charset="0"/>
              <a:buChar char="•"/>
            </a:pPr>
            <a:r>
              <a:rPr lang="en-GB" sz="1400" dirty="0">
                <a:solidFill>
                  <a:schemeClr val="tx1"/>
                </a:solidFill>
                <a:latin typeface="Century Gothic" panose="020B0502020202020204" pitchFamily="34" charset="0"/>
              </a:rPr>
              <a:t>Improving reliability of pipes and treatment works </a:t>
            </a:r>
          </a:p>
          <a:p>
            <a:pPr marL="285750" indent="-285750">
              <a:spcAft>
                <a:spcPts val="1200"/>
              </a:spcAft>
              <a:buFont typeface="Arial" panose="020B0604020202020204" pitchFamily="34" charset="0"/>
              <a:buChar char="•"/>
            </a:pPr>
            <a:r>
              <a:rPr lang="en-GB" sz="1400" dirty="0">
                <a:solidFill>
                  <a:schemeClr val="tx1"/>
                </a:solidFill>
                <a:latin typeface="Century Gothic" panose="020B0502020202020204" pitchFamily="34" charset="0"/>
              </a:rPr>
              <a:t>Reducing rainwater run off into sewers</a:t>
            </a:r>
          </a:p>
          <a:p>
            <a:pPr marL="285750" indent="-285750">
              <a:spcAft>
                <a:spcPts val="1200"/>
              </a:spcAft>
              <a:buFont typeface="Arial" panose="020B0604020202020204" pitchFamily="34" charset="0"/>
              <a:buChar char="•"/>
            </a:pPr>
            <a:r>
              <a:rPr lang="en-GB" sz="1400" dirty="0">
                <a:solidFill>
                  <a:schemeClr val="tx1"/>
                </a:solidFill>
                <a:latin typeface="Century Gothic" panose="020B0502020202020204" pitchFamily="34" charset="0"/>
              </a:rPr>
              <a:t>Increasing sewer capacity</a:t>
            </a:r>
          </a:p>
          <a:p>
            <a:pPr>
              <a:spcAft>
                <a:spcPts val="1200"/>
              </a:spcAft>
            </a:pPr>
            <a:endParaRPr lang="en-GB" sz="1400" dirty="0">
              <a:solidFill>
                <a:schemeClr val="tx1"/>
              </a:solidFill>
              <a:latin typeface="Century Gothic" panose="020B0502020202020204" pitchFamily="34" charset="0"/>
            </a:endParaRPr>
          </a:p>
        </p:txBody>
      </p:sp>
      <p:pic>
        <p:nvPicPr>
          <p:cNvPr id="21" name="Picture 20">
            <a:extLst>
              <a:ext uri="{FF2B5EF4-FFF2-40B4-BE49-F238E27FC236}">
                <a16:creationId xmlns:a16="http://schemas.microsoft.com/office/drawing/2014/main" id="{C2E1E4E8-2B21-860E-C4B7-9790CD552B1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622" y="6458880"/>
            <a:ext cx="1121629" cy="274231"/>
          </a:xfrm>
          <a:prstGeom prst="rect">
            <a:avLst/>
          </a:prstGeom>
        </p:spPr>
      </p:pic>
      <p:sp>
        <p:nvSpPr>
          <p:cNvPr id="2" name="Slide Number Placeholder 3">
            <a:extLst>
              <a:ext uri="{FF2B5EF4-FFF2-40B4-BE49-F238E27FC236}">
                <a16:creationId xmlns:a16="http://schemas.microsoft.com/office/drawing/2014/main" id="{36D810EE-EDA8-925D-D4AC-B993C4AB58A2}"/>
              </a:ext>
            </a:extLst>
          </p:cNvPr>
          <p:cNvSpPr txBox="1">
            <a:spLocks/>
          </p:cNvSpPr>
          <p:nvPr/>
        </p:nvSpPr>
        <p:spPr>
          <a:xfrm>
            <a:off x="11280100" y="6756"/>
            <a:ext cx="794631" cy="41143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17C9725-CDDF-4E1F-A5C1-71F9C95A39C6}" type="slidenum">
              <a:rPr lang="en-GB" b="1" smtClean="0">
                <a:solidFill>
                  <a:prstClr val="white"/>
                </a:solidFill>
                <a:latin typeface="Century Gothic" panose="020B0502020202020204" pitchFamily="34" charset="0"/>
              </a:rPr>
              <a:pPr/>
              <a:t>14</a:t>
            </a:fld>
            <a:endParaRPr lang="en-GB" b="1" dirty="0">
              <a:solidFill>
                <a:prstClr val="white"/>
              </a:solidFill>
              <a:latin typeface="Century Gothic" panose="020B0502020202020204" pitchFamily="34" charset="0"/>
            </a:endParaRPr>
          </a:p>
        </p:txBody>
      </p:sp>
    </p:spTree>
    <p:extLst>
      <p:ext uri="{BB962C8B-B14F-4D97-AF65-F5344CB8AC3E}">
        <p14:creationId xmlns:p14="http://schemas.microsoft.com/office/powerpoint/2010/main" val="13651429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Rectangle 67">
            <a:extLst>
              <a:ext uri="{FF2B5EF4-FFF2-40B4-BE49-F238E27FC236}">
                <a16:creationId xmlns:a16="http://schemas.microsoft.com/office/drawing/2014/main" id="{C76944CD-2ADC-625E-5FBF-0E819FEE268C}"/>
              </a:ext>
            </a:extLst>
          </p:cNvPr>
          <p:cNvSpPr/>
          <p:nvPr/>
        </p:nvSpPr>
        <p:spPr>
          <a:xfrm>
            <a:off x="88904" y="2559296"/>
            <a:ext cx="12012576" cy="36016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cxnSp>
        <p:nvCxnSpPr>
          <p:cNvPr id="20" name="Straight Connector 19">
            <a:extLst>
              <a:ext uri="{FF2B5EF4-FFF2-40B4-BE49-F238E27FC236}">
                <a16:creationId xmlns:a16="http://schemas.microsoft.com/office/drawing/2014/main" id="{E7D006C1-29CC-F710-25AB-3BE41C19C154}"/>
              </a:ext>
            </a:extLst>
          </p:cNvPr>
          <p:cNvCxnSpPr>
            <a:cxnSpLocks/>
          </p:cNvCxnSpPr>
          <p:nvPr/>
        </p:nvCxnSpPr>
        <p:spPr>
          <a:xfrm>
            <a:off x="6754696" y="2559296"/>
            <a:ext cx="0" cy="350747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4" name="Content Placeholder 13">
            <a:extLst>
              <a:ext uri="{FF2B5EF4-FFF2-40B4-BE49-F238E27FC236}">
                <a16:creationId xmlns:a16="http://schemas.microsoft.com/office/drawing/2014/main" id="{23538C87-6571-8743-02D6-893A27D25847}"/>
              </a:ext>
            </a:extLst>
          </p:cNvPr>
          <p:cNvGraphicFramePr>
            <a:graphicFrameLocks noGrp="1"/>
          </p:cNvGraphicFramePr>
          <p:nvPr>
            <p:ph sz="quarter" idx="12"/>
            <p:extLst>
              <p:ext uri="{D42A27DB-BD31-4B8C-83A1-F6EECF244321}">
                <p14:modId xmlns:p14="http://schemas.microsoft.com/office/powerpoint/2010/main" val="286516808"/>
              </p:ext>
            </p:extLst>
          </p:nvPr>
        </p:nvGraphicFramePr>
        <p:xfrm>
          <a:off x="2206377" y="2020888"/>
          <a:ext cx="9895104" cy="4837112"/>
        </p:xfrm>
        <a:graphic>
          <a:graphicData uri="http://schemas.openxmlformats.org/drawingml/2006/chart">
            <c:chart xmlns:c="http://schemas.openxmlformats.org/drawingml/2006/chart" xmlns:r="http://schemas.openxmlformats.org/officeDocument/2006/relationships" r:id="rId3"/>
          </a:graphicData>
        </a:graphic>
      </p:graphicFrame>
      <p:sp>
        <p:nvSpPr>
          <p:cNvPr id="63" name="Arrow: Left-Right 62">
            <a:extLst>
              <a:ext uri="{FF2B5EF4-FFF2-40B4-BE49-F238E27FC236}">
                <a16:creationId xmlns:a16="http://schemas.microsoft.com/office/drawing/2014/main" id="{8F78D6A6-3129-2F11-A01F-BF922AA311DD}"/>
              </a:ext>
            </a:extLst>
          </p:cNvPr>
          <p:cNvSpPr/>
          <p:nvPr/>
        </p:nvSpPr>
        <p:spPr>
          <a:xfrm>
            <a:off x="2178602" y="1926692"/>
            <a:ext cx="8044652" cy="505853"/>
          </a:xfrm>
          <a:prstGeom prst="leftRightArrow">
            <a:avLst/>
          </a:prstGeom>
          <a:gradFill flip="none" rotWithShape="1">
            <a:gsLst>
              <a:gs pos="6000">
                <a:schemeClr val="accent3"/>
              </a:gs>
              <a:gs pos="44000">
                <a:schemeClr val="accent3">
                  <a:lumMod val="20000"/>
                  <a:lumOff val="80000"/>
                </a:schemeClr>
              </a:gs>
              <a:gs pos="75000">
                <a:schemeClr val="accent3">
                  <a:lumMod val="60000"/>
                  <a:lumOff val="40000"/>
                </a:schemeClr>
              </a:gs>
              <a:gs pos="25000">
                <a:schemeClr val="accent3">
                  <a:lumMod val="60000"/>
                  <a:lumOff val="40000"/>
                </a:schemeClr>
              </a:gs>
              <a:gs pos="100000">
                <a:schemeClr val="accent3"/>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 Placeholder 2">
            <a:extLst>
              <a:ext uri="{FF2B5EF4-FFF2-40B4-BE49-F238E27FC236}">
                <a16:creationId xmlns:a16="http://schemas.microsoft.com/office/drawing/2014/main" id="{209B0251-D1DF-721E-C58D-52D9B64141D5}"/>
              </a:ext>
            </a:extLst>
          </p:cNvPr>
          <p:cNvSpPr>
            <a:spLocks noGrp="1"/>
          </p:cNvSpPr>
          <p:nvPr>
            <p:ph type="body" sz="quarter" idx="13"/>
          </p:nvPr>
        </p:nvSpPr>
        <p:spPr>
          <a:xfrm>
            <a:off x="-1" y="-102"/>
            <a:ext cx="12192000" cy="662450"/>
          </a:xfrm>
        </p:spPr>
        <p:txBody>
          <a:bodyPr/>
          <a:lstStyle/>
          <a:p>
            <a:r>
              <a:rPr lang="en-GB" dirty="0"/>
              <a:t>In spite of cost of living pressures, the balance of opinion leans towards Welsh Water prioritising investment in their long term plans, rather than lowest possible bills</a:t>
            </a:r>
          </a:p>
        </p:txBody>
      </p:sp>
      <p:sp>
        <p:nvSpPr>
          <p:cNvPr id="4" name="Text Placeholder 3">
            <a:extLst>
              <a:ext uri="{FF2B5EF4-FFF2-40B4-BE49-F238E27FC236}">
                <a16:creationId xmlns:a16="http://schemas.microsoft.com/office/drawing/2014/main" id="{AE70CD4D-D5A0-7E91-924D-13FAD115D445}"/>
              </a:ext>
            </a:extLst>
          </p:cNvPr>
          <p:cNvSpPr>
            <a:spLocks noGrp="1"/>
          </p:cNvSpPr>
          <p:nvPr>
            <p:ph type="body" sz="quarter" idx="14"/>
          </p:nvPr>
        </p:nvSpPr>
        <p:spPr>
          <a:xfrm>
            <a:off x="0" y="662348"/>
            <a:ext cx="12192000" cy="526626"/>
          </a:xfrm>
        </p:spPr>
        <p:txBody>
          <a:bodyPr/>
          <a:lstStyle/>
          <a:p>
            <a:r>
              <a:rPr lang="en-GB" dirty="0"/>
              <a:t>However, many feel that the two are of equal importance, underlining substantial cost sensitivity and the need for a balanced long term strategy that is highly considerate of bill impact.</a:t>
            </a:r>
          </a:p>
        </p:txBody>
      </p:sp>
      <p:grpSp>
        <p:nvGrpSpPr>
          <p:cNvPr id="37" name="Group 36">
            <a:extLst>
              <a:ext uri="{FF2B5EF4-FFF2-40B4-BE49-F238E27FC236}">
                <a16:creationId xmlns:a16="http://schemas.microsoft.com/office/drawing/2014/main" id="{AD4EE423-C658-05D4-9AC0-DFBE4431F44A}"/>
              </a:ext>
            </a:extLst>
          </p:cNvPr>
          <p:cNvGrpSpPr/>
          <p:nvPr/>
        </p:nvGrpSpPr>
        <p:grpSpPr>
          <a:xfrm>
            <a:off x="246952" y="2703713"/>
            <a:ext cx="1859470" cy="900000"/>
            <a:chOff x="145124" y="2450889"/>
            <a:chExt cx="1859470" cy="900000"/>
          </a:xfrm>
        </p:grpSpPr>
        <p:sp>
          <p:nvSpPr>
            <p:cNvPr id="30" name="Rectangle 29">
              <a:extLst>
                <a:ext uri="{FF2B5EF4-FFF2-40B4-BE49-F238E27FC236}">
                  <a16:creationId xmlns:a16="http://schemas.microsoft.com/office/drawing/2014/main" id="{7D8C744E-FB52-EB60-C940-B027148593A8}"/>
                </a:ext>
              </a:extLst>
            </p:cNvPr>
            <p:cNvSpPr/>
            <p:nvPr/>
          </p:nvSpPr>
          <p:spPr>
            <a:xfrm>
              <a:off x="156180" y="2450889"/>
              <a:ext cx="1848414" cy="900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40000" algn="ctr"/>
              <a:r>
                <a:rPr lang="en-GB" sz="1200" b="1" dirty="0">
                  <a:latin typeface="Century Gothic" panose="020B0502020202020204" pitchFamily="34" charset="0"/>
                </a:rPr>
                <a:t>Safe &amp;        high-quality drinking water</a:t>
              </a:r>
            </a:p>
          </p:txBody>
        </p:sp>
        <p:pic>
          <p:nvPicPr>
            <p:cNvPr id="27" name="Picture 26">
              <a:extLst>
                <a:ext uri="{FF2B5EF4-FFF2-40B4-BE49-F238E27FC236}">
                  <a16:creationId xmlns:a16="http://schemas.microsoft.com/office/drawing/2014/main" id="{6B5C7E11-7F65-337C-0D4A-95D04A82536B}"/>
                </a:ext>
              </a:extLst>
            </p:cNvPr>
            <p:cNvPicPr>
              <a:picLocks noChangeAspect="1"/>
            </p:cNvPicPr>
            <p:nvPr/>
          </p:nvPicPr>
          <p:blipFill>
            <a:blip r:embed="rId4"/>
            <a:stretch>
              <a:fillRect/>
            </a:stretch>
          </p:blipFill>
          <p:spPr>
            <a:xfrm>
              <a:off x="145124" y="2593814"/>
              <a:ext cx="614150" cy="614150"/>
            </a:xfrm>
            <a:prstGeom prst="rect">
              <a:avLst/>
            </a:prstGeom>
          </p:spPr>
        </p:pic>
      </p:grpSp>
      <p:grpSp>
        <p:nvGrpSpPr>
          <p:cNvPr id="36" name="Group 35">
            <a:extLst>
              <a:ext uri="{FF2B5EF4-FFF2-40B4-BE49-F238E27FC236}">
                <a16:creationId xmlns:a16="http://schemas.microsoft.com/office/drawing/2014/main" id="{D465491E-8BA6-DF82-8DB3-6F904839B929}"/>
              </a:ext>
            </a:extLst>
          </p:cNvPr>
          <p:cNvGrpSpPr/>
          <p:nvPr/>
        </p:nvGrpSpPr>
        <p:grpSpPr>
          <a:xfrm>
            <a:off x="258008" y="5104580"/>
            <a:ext cx="1859468" cy="900000"/>
            <a:chOff x="126387" y="3756456"/>
            <a:chExt cx="1908000" cy="900000"/>
          </a:xfrm>
        </p:grpSpPr>
        <p:sp>
          <p:nvSpPr>
            <p:cNvPr id="31" name="Rectangle 30">
              <a:extLst>
                <a:ext uri="{FF2B5EF4-FFF2-40B4-BE49-F238E27FC236}">
                  <a16:creationId xmlns:a16="http://schemas.microsoft.com/office/drawing/2014/main" id="{D46BF95F-8AD4-4C33-2A40-8607F1A4B7EE}"/>
                </a:ext>
              </a:extLst>
            </p:cNvPr>
            <p:cNvSpPr/>
            <p:nvPr/>
          </p:nvSpPr>
          <p:spPr>
            <a:xfrm>
              <a:off x="126387" y="3756456"/>
              <a:ext cx="1908000" cy="900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40000" algn="ctr"/>
              <a:r>
                <a:rPr lang="en-GB" sz="1200" b="1" dirty="0">
                  <a:latin typeface="Century Gothic" panose="020B0502020202020204" pitchFamily="34" charset="0"/>
                </a:rPr>
                <a:t>Wastewater, protecting, &amp; improving the environment</a:t>
              </a:r>
            </a:p>
          </p:txBody>
        </p:sp>
        <p:pic>
          <p:nvPicPr>
            <p:cNvPr id="32" name="Picture 31">
              <a:extLst>
                <a:ext uri="{FF2B5EF4-FFF2-40B4-BE49-F238E27FC236}">
                  <a16:creationId xmlns:a16="http://schemas.microsoft.com/office/drawing/2014/main" id="{250D7018-8C9F-27D2-5D21-D265971571C1}"/>
                </a:ext>
              </a:extLst>
            </p:cNvPr>
            <p:cNvPicPr>
              <a:picLocks noChangeAspect="1"/>
            </p:cNvPicPr>
            <p:nvPr/>
          </p:nvPicPr>
          <p:blipFill>
            <a:blip r:embed="rId5"/>
            <a:stretch>
              <a:fillRect/>
            </a:stretch>
          </p:blipFill>
          <p:spPr>
            <a:xfrm>
              <a:off x="171968" y="3845321"/>
              <a:ext cx="614150" cy="721497"/>
            </a:xfrm>
            <a:prstGeom prst="rect">
              <a:avLst/>
            </a:prstGeom>
          </p:spPr>
        </p:pic>
      </p:grpSp>
      <p:grpSp>
        <p:nvGrpSpPr>
          <p:cNvPr id="35" name="Group 34">
            <a:extLst>
              <a:ext uri="{FF2B5EF4-FFF2-40B4-BE49-F238E27FC236}">
                <a16:creationId xmlns:a16="http://schemas.microsoft.com/office/drawing/2014/main" id="{2564B749-7966-6532-D21E-54C7CB0B5C41}"/>
              </a:ext>
            </a:extLst>
          </p:cNvPr>
          <p:cNvGrpSpPr/>
          <p:nvPr/>
        </p:nvGrpSpPr>
        <p:grpSpPr>
          <a:xfrm>
            <a:off x="252480" y="3882850"/>
            <a:ext cx="1848414" cy="900000"/>
            <a:chOff x="185973" y="4854941"/>
            <a:chExt cx="1848414" cy="900000"/>
          </a:xfrm>
          <a:solidFill>
            <a:schemeClr val="accent2"/>
          </a:solidFill>
        </p:grpSpPr>
        <p:sp>
          <p:nvSpPr>
            <p:cNvPr id="34" name="Rectangle 33">
              <a:extLst>
                <a:ext uri="{FF2B5EF4-FFF2-40B4-BE49-F238E27FC236}">
                  <a16:creationId xmlns:a16="http://schemas.microsoft.com/office/drawing/2014/main" id="{D0A69F67-203E-701F-706A-D1CB375A2287}"/>
                </a:ext>
              </a:extLst>
            </p:cNvPr>
            <p:cNvSpPr/>
            <p:nvPr/>
          </p:nvSpPr>
          <p:spPr>
            <a:xfrm>
              <a:off x="185973" y="4854941"/>
              <a:ext cx="1848414" cy="90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40000" algn="ctr"/>
              <a:r>
                <a:rPr lang="en-GB" sz="1200" b="1" dirty="0">
                  <a:latin typeface="Century Gothic" panose="020B0502020202020204" pitchFamily="34" charset="0"/>
                </a:rPr>
                <a:t>Ensuring a                                       reliable       water supply</a:t>
              </a:r>
            </a:p>
          </p:txBody>
        </p:sp>
        <p:pic>
          <p:nvPicPr>
            <p:cNvPr id="33" name="Picture 32">
              <a:extLst>
                <a:ext uri="{FF2B5EF4-FFF2-40B4-BE49-F238E27FC236}">
                  <a16:creationId xmlns:a16="http://schemas.microsoft.com/office/drawing/2014/main" id="{BD7E5782-3294-9E6C-1BD6-6B74112F44F8}"/>
                </a:ext>
              </a:extLst>
            </p:cNvPr>
            <p:cNvPicPr>
              <a:picLocks noChangeAspect="1"/>
            </p:cNvPicPr>
            <p:nvPr/>
          </p:nvPicPr>
          <p:blipFill>
            <a:blip r:embed="rId6"/>
            <a:stretch>
              <a:fillRect/>
            </a:stretch>
          </p:blipFill>
          <p:spPr>
            <a:xfrm>
              <a:off x="217054" y="5000191"/>
              <a:ext cx="609500" cy="609500"/>
            </a:xfrm>
            <a:prstGeom prst="rect">
              <a:avLst/>
            </a:prstGeom>
            <a:grpFill/>
          </p:spPr>
        </p:pic>
      </p:grpSp>
      <p:grpSp>
        <p:nvGrpSpPr>
          <p:cNvPr id="55" name="Group 54">
            <a:extLst>
              <a:ext uri="{FF2B5EF4-FFF2-40B4-BE49-F238E27FC236}">
                <a16:creationId xmlns:a16="http://schemas.microsoft.com/office/drawing/2014/main" id="{312D17E5-2C34-1F12-9FB7-DB2626957BAD}"/>
              </a:ext>
            </a:extLst>
          </p:cNvPr>
          <p:cNvGrpSpPr/>
          <p:nvPr/>
        </p:nvGrpSpPr>
        <p:grpSpPr>
          <a:xfrm>
            <a:off x="10083556" y="5107765"/>
            <a:ext cx="1848414" cy="900000"/>
            <a:chOff x="9994656" y="4854941"/>
            <a:chExt cx="1848414" cy="900000"/>
          </a:xfrm>
        </p:grpSpPr>
        <p:sp>
          <p:nvSpPr>
            <p:cNvPr id="52" name="Rectangle 51">
              <a:extLst>
                <a:ext uri="{FF2B5EF4-FFF2-40B4-BE49-F238E27FC236}">
                  <a16:creationId xmlns:a16="http://schemas.microsoft.com/office/drawing/2014/main" id="{38001408-D271-E976-3585-3110D4721BB5}"/>
                </a:ext>
              </a:extLst>
            </p:cNvPr>
            <p:cNvSpPr>
              <a:spLocks/>
            </p:cNvSpPr>
            <p:nvPr/>
          </p:nvSpPr>
          <p:spPr>
            <a:xfrm>
              <a:off x="9994656" y="4854941"/>
              <a:ext cx="1848414" cy="90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40000" algn="ctr"/>
              <a:r>
                <a:rPr lang="en-GB" sz="1200" b="1" dirty="0">
                  <a:latin typeface="Century Gothic" panose="020B0502020202020204" pitchFamily="34" charset="0"/>
                </a:rPr>
                <a:t>Keeping bills as low as possible</a:t>
              </a:r>
            </a:p>
          </p:txBody>
        </p:sp>
        <p:pic>
          <p:nvPicPr>
            <p:cNvPr id="48" name="Graphic 47" descr="Coins outline">
              <a:extLst>
                <a:ext uri="{FF2B5EF4-FFF2-40B4-BE49-F238E27FC236}">
                  <a16:creationId xmlns:a16="http://schemas.microsoft.com/office/drawing/2014/main" id="{0811E305-C916-5AAD-8AAA-AFFFEDD5570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1563" y="4997865"/>
              <a:ext cx="614151" cy="614151"/>
            </a:xfrm>
            <a:prstGeom prst="rect">
              <a:avLst/>
            </a:prstGeom>
          </p:spPr>
        </p:pic>
      </p:grpSp>
      <p:grpSp>
        <p:nvGrpSpPr>
          <p:cNvPr id="56" name="Group 55">
            <a:extLst>
              <a:ext uri="{FF2B5EF4-FFF2-40B4-BE49-F238E27FC236}">
                <a16:creationId xmlns:a16="http://schemas.microsoft.com/office/drawing/2014/main" id="{F8B0083A-CF26-B0E6-0528-96492609CDE4}"/>
              </a:ext>
            </a:extLst>
          </p:cNvPr>
          <p:cNvGrpSpPr/>
          <p:nvPr/>
        </p:nvGrpSpPr>
        <p:grpSpPr>
          <a:xfrm>
            <a:off x="10083556" y="3899750"/>
            <a:ext cx="1848414" cy="900000"/>
            <a:chOff x="9994656" y="4854941"/>
            <a:chExt cx="1848414" cy="900000"/>
          </a:xfrm>
        </p:grpSpPr>
        <p:sp>
          <p:nvSpPr>
            <p:cNvPr id="57" name="Rectangle 56">
              <a:extLst>
                <a:ext uri="{FF2B5EF4-FFF2-40B4-BE49-F238E27FC236}">
                  <a16:creationId xmlns:a16="http://schemas.microsoft.com/office/drawing/2014/main" id="{11B45D92-E271-8B7D-FD18-4AA3D6AF4621}"/>
                </a:ext>
              </a:extLst>
            </p:cNvPr>
            <p:cNvSpPr>
              <a:spLocks/>
            </p:cNvSpPr>
            <p:nvPr/>
          </p:nvSpPr>
          <p:spPr>
            <a:xfrm>
              <a:off x="9994656" y="4854941"/>
              <a:ext cx="1848414" cy="90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40000" algn="ctr"/>
              <a:r>
                <a:rPr lang="en-GB" sz="1200" b="1" dirty="0">
                  <a:latin typeface="Century Gothic" panose="020B0502020202020204" pitchFamily="34" charset="0"/>
                </a:rPr>
                <a:t>Keeping bills as low as possible</a:t>
              </a:r>
            </a:p>
          </p:txBody>
        </p:sp>
        <p:pic>
          <p:nvPicPr>
            <p:cNvPr id="58" name="Graphic 57" descr="Coins outline">
              <a:extLst>
                <a:ext uri="{FF2B5EF4-FFF2-40B4-BE49-F238E27FC236}">
                  <a16:creationId xmlns:a16="http://schemas.microsoft.com/office/drawing/2014/main" id="{4BDDCAC0-627F-E6F0-7865-CFF5CF1A29A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1563" y="4997865"/>
              <a:ext cx="614151" cy="614151"/>
            </a:xfrm>
            <a:prstGeom prst="rect">
              <a:avLst/>
            </a:prstGeom>
          </p:spPr>
        </p:pic>
      </p:grpSp>
      <p:grpSp>
        <p:nvGrpSpPr>
          <p:cNvPr id="59" name="Group 58">
            <a:extLst>
              <a:ext uri="{FF2B5EF4-FFF2-40B4-BE49-F238E27FC236}">
                <a16:creationId xmlns:a16="http://schemas.microsoft.com/office/drawing/2014/main" id="{BEA13AFE-4E50-1325-67EC-7D02A28C18BA}"/>
              </a:ext>
            </a:extLst>
          </p:cNvPr>
          <p:cNvGrpSpPr/>
          <p:nvPr/>
        </p:nvGrpSpPr>
        <p:grpSpPr>
          <a:xfrm>
            <a:off x="10083556" y="2703713"/>
            <a:ext cx="1848414" cy="900000"/>
            <a:chOff x="9994656" y="4854941"/>
            <a:chExt cx="1848414" cy="900000"/>
          </a:xfrm>
        </p:grpSpPr>
        <p:sp>
          <p:nvSpPr>
            <p:cNvPr id="60" name="Rectangle 59">
              <a:extLst>
                <a:ext uri="{FF2B5EF4-FFF2-40B4-BE49-F238E27FC236}">
                  <a16:creationId xmlns:a16="http://schemas.microsoft.com/office/drawing/2014/main" id="{7B286039-C5F9-243D-5812-0391C0DB7AB0}"/>
                </a:ext>
              </a:extLst>
            </p:cNvPr>
            <p:cNvSpPr>
              <a:spLocks/>
            </p:cNvSpPr>
            <p:nvPr/>
          </p:nvSpPr>
          <p:spPr>
            <a:xfrm>
              <a:off x="9994656" y="4854941"/>
              <a:ext cx="1848414" cy="90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40000" algn="ctr"/>
              <a:r>
                <a:rPr lang="en-GB" sz="1200" b="1" dirty="0">
                  <a:latin typeface="Century Gothic" panose="020B0502020202020204" pitchFamily="34" charset="0"/>
                </a:rPr>
                <a:t>Keeping bills as low as possible</a:t>
              </a:r>
            </a:p>
          </p:txBody>
        </p:sp>
        <p:pic>
          <p:nvPicPr>
            <p:cNvPr id="61" name="Graphic 60" descr="Coins outline">
              <a:extLst>
                <a:ext uri="{FF2B5EF4-FFF2-40B4-BE49-F238E27FC236}">
                  <a16:creationId xmlns:a16="http://schemas.microsoft.com/office/drawing/2014/main" id="{0A8148C5-D28C-7D40-C40B-8EC0AFAFC04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1563" y="4997865"/>
              <a:ext cx="614151" cy="614151"/>
            </a:xfrm>
            <a:prstGeom prst="rect">
              <a:avLst/>
            </a:prstGeom>
          </p:spPr>
        </p:pic>
      </p:grpSp>
      <p:sp>
        <p:nvSpPr>
          <p:cNvPr id="64" name="Rectangle 63">
            <a:extLst>
              <a:ext uri="{FF2B5EF4-FFF2-40B4-BE49-F238E27FC236}">
                <a16:creationId xmlns:a16="http://schemas.microsoft.com/office/drawing/2014/main" id="{9364E404-724B-177E-C4A8-5331D440335E}"/>
              </a:ext>
            </a:extLst>
          </p:cNvPr>
          <p:cNvSpPr/>
          <p:nvPr/>
        </p:nvSpPr>
        <p:spPr>
          <a:xfrm>
            <a:off x="2267502" y="2041118"/>
            <a:ext cx="1569002" cy="276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1200" b="1" dirty="0">
                <a:solidFill>
                  <a:schemeClr val="bg1"/>
                </a:solidFill>
                <a:latin typeface="Century Gothic" panose="020B0502020202020204" pitchFamily="34" charset="0"/>
              </a:rPr>
              <a:t>Higher priority</a:t>
            </a:r>
          </a:p>
        </p:txBody>
      </p:sp>
      <p:sp>
        <p:nvSpPr>
          <p:cNvPr id="65" name="Rectangle 64">
            <a:extLst>
              <a:ext uri="{FF2B5EF4-FFF2-40B4-BE49-F238E27FC236}">
                <a16:creationId xmlns:a16="http://schemas.microsoft.com/office/drawing/2014/main" id="{61DE1A89-7F0C-3D85-8EE9-12FB41BCE0FC}"/>
              </a:ext>
            </a:extLst>
          </p:cNvPr>
          <p:cNvSpPr/>
          <p:nvPr/>
        </p:nvSpPr>
        <p:spPr>
          <a:xfrm>
            <a:off x="8743152" y="2041118"/>
            <a:ext cx="1569002" cy="276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1200" b="1" dirty="0">
                <a:solidFill>
                  <a:schemeClr val="bg1"/>
                </a:solidFill>
                <a:latin typeface="Century Gothic" panose="020B0502020202020204" pitchFamily="34" charset="0"/>
              </a:rPr>
              <a:t>Higher priority</a:t>
            </a:r>
          </a:p>
        </p:txBody>
      </p:sp>
      <p:sp>
        <p:nvSpPr>
          <p:cNvPr id="66" name="Rectangle 65">
            <a:extLst>
              <a:ext uri="{FF2B5EF4-FFF2-40B4-BE49-F238E27FC236}">
                <a16:creationId xmlns:a16="http://schemas.microsoft.com/office/drawing/2014/main" id="{436174D7-B6F2-FD55-3334-76F89F4733E5}"/>
              </a:ext>
            </a:extLst>
          </p:cNvPr>
          <p:cNvSpPr/>
          <p:nvPr/>
        </p:nvSpPr>
        <p:spPr>
          <a:xfrm>
            <a:off x="5970195" y="2041118"/>
            <a:ext cx="1569002" cy="276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1200" b="1" dirty="0">
                <a:solidFill>
                  <a:schemeClr val="tx1"/>
                </a:solidFill>
                <a:latin typeface="Century Gothic" panose="020B0502020202020204" pitchFamily="34" charset="0"/>
              </a:rPr>
              <a:t>Equal priority</a:t>
            </a:r>
          </a:p>
        </p:txBody>
      </p:sp>
      <p:sp>
        <p:nvSpPr>
          <p:cNvPr id="71" name="TextBox 70">
            <a:extLst>
              <a:ext uri="{FF2B5EF4-FFF2-40B4-BE49-F238E27FC236}">
                <a16:creationId xmlns:a16="http://schemas.microsoft.com/office/drawing/2014/main" id="{E3F13CF9-FECD-10DF-664E-E45467AA7583}"/>
              </a:ext>
            </a:extLst>
          </p:cNvPr>
          <p:cNvSpPr txBox="1"/>
          <p:nvPr/>
        </p:nvSpPr>
        <p:spPr>
          <a:xfrm>
            <a:off x="1316242" y="6374785"/>
            <a:ext cx="8767728"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Q15A, B, C. </a:t>
            </a:r>
            <a:r>
              <a:rPr kumimoji="0" lang="en-GB" sz="11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Which of these do you think should be a higher priority for Welsh Water’s long-term plans, or do you think they should be equal priority? </a:t>
            </a:r>
            <a:r>
              <a:rPr kumimoji="0" lang="en-GB" sz="11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Base</a:t>
            </a:r>
            <a:r>
              <a:rPr kumimoji="0" lang="en-GB" sz="11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All respondents (986)</a:t>
            </a:r>
          </a:p>
        </p:txBody>
      </p:sp>
      <p:pic>
        <p:nvPicPr>
          <p:cNvPr id="72" name="Picture 71">
            <a:extLst>
              <a:ext uri="{FF2B5EF4-FFF2-40B4-BE49-F238E27FC236}">
                <a16:creationId xmlns:a16="http://schemas.microsoft.com/office/drawing/2014/main" id="{D4F01453-AD7D-4DE0-5330-998A51786A1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5622" y="6458880"/>
            <a:ext cx="1121629" cy="274231"/>
          </a:xfrm>
          <a:prstGeom prst="rect">
            <a:avLst/>
          </a:prstGeom>
        </p:spPr>
      </p:pic>
      <p:sp>
        <p:nvSpPr>
          <p:cNvPr id="74" name="Left Bracket 73">
            <a:extLst>
              <a:ext uri="{FF2B5EF4-FFF2-40B4-BE49-F238E27FC236}">
                <a16:creationId xmlns:a16="http://schemas.microsoft.com/office/drawing/2014/main" id="{CB9128C3-2880-184F-18E2-9F9019B011FD}"/>
              </a:ext>
            </a:extLst>
          </p:cNvPr>
          <p:cNvSpPr/>
          <p:nvPr/>
        </p:nvSpPr>
        <p:spPr>
          <a:xfrm rot="5400000" flipH="1">
            <a:off x="3913855" y="2097981"/>
            <a:ext cx="46688" cy="3058152"/>
          </a:xfrm>
          <a:prstGeom prst="leftBracket">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75" name="Left Bracket 74">
            <a:extLst>
              <a:ext uri="{FF2B5EF4-FFF2-40B4-BE49-F238E27FC236}">
                <a16:creationId xmlns:a16="http://schemas.microsoft.com/office/drawing/2014/main" id="{9AC24EEA-849B-83EF-3A94-FC31177010FA}"/>
              </a:ext>
            </a:extLst>
          </p:cNvPr>
          <p:cNvSpPr/>
          <p:nvPr/>
        </p:nvSpPr>
        <p:spPr>
          <a:xfrm rot="5400000" flipH="1">
            <a:off x="3797469" y="3352929"/>
            <a:ext cx="46687" cy="2965446"/>
          </a:xfrm>
          <a:prstGeom prst="leftBracket">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76" name="TextBox 75">
            <a:extLst>
              <a:ext uri="{FF2B5EF4-FFF2-40B4-BE49-F238E27FC236}">
                <a16:creationId xmlns:a16="http://schemas.microsoft.com/office/drawing/2014/main" id="{6EF62230-E190-3BAC-4105-206221544958}"/>
              </a:ext>
            </a:extLst>
          </p:cNvPr>
          <p:cNvSpPr txBox="1"/>
          <p:nvPr/>
        </p:nvSpPr>
        <p:spPr>
          <a:xfrm>
            <a:off x="3629724" y="3543531"/>
            <a:ext cx="473790" cy="215444"/>
          </a:xfrm>
          <a:prstGeom prst="rect">
            <a:avLst/>
          </a:prstGeom>
          <a:solidFill>
            <a:schemeClr val="accent5"/>
          </a:solid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41%</a:t>
            </a:r>
          </a:p>
        </p:txBody>
      </p:sp>
      <p:sp>
        <p:nvSpPr>
          <p:cNvPr id="77" name="TextBox 76">
            <a:extLst>
              <a:ext uri="{FF2B5EF4-FFF2-40B4-BE49-F238E27FC236}">
                <a16:creationId xmlns:a16="http://schemas.microsoft.com/office/drawing/2014/main" id="{CFEC0DE8-F762-1BAE-0F86-1690E238C300}"/>
              </a:ext>
            </a:extLst>
          </p:cNvPr>
          <p:cNvSpPr txBox="1"/>
          <p:nvPr/>
        </p:nvSpPr>
        <p:spPr>
          <a:xfrm>
            <a:off x="3472950" y="4777862"/>
            <a:ext cx="473790" cy="215444"/>
          </a:xfrm>
          <a:prstGeom prst="rect">
            <a:avLst/>
          </a:prstGeom>
          <a:solidFill>
            <a:schemeClr val="accent2"/>
          </a:solid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40%</a:t>
            </a:r>
          </a:p>
        </p:txBody>
      </p:sp>
      <p:sp>
        <p:nvSpPr>
          <p:cNvPr id="78" name="TextBox 77">
            <a:extLst>
              <a:ext uri="{FF2B5EF4-FFF2-40B4-BE49-F238E27FC236}">
                <a16:creationId xmlns:a16="http://schemas.microsoft.com/office/drawing/2014/main" id="{5BEE8697-5A24-504C-3722-376DFBA1F36A}"/>
              </a:ext>
            </a:extLst>
          </p:cNvPr>
          <p:cNvSpPr txBox="1"/>
          <p:nvPr/>
        </p:nvSpPr>
        <p:spPr>
          <a:xfrm>
            <a:off x="3479840" y="5913182"/>
            <a:ext cx="473790" cy="215444"/>
          </a:xfrm>
          <a:prstGeom prst="rect">
            <a:avLst/>
          </a:prstGeom>
          <a:solidFill>
            <a:schemeClr val="accent6">
              <a:lumMod val="60000"/>
              <a:lumOff val="40000"/>
            </a:schemeClr>
          </a:solid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42%</a:t>
            </a:r>
          </a:p>
        </p:txBody>
      </p:sp>
      <p:sp>
        <p:nvSpPr>
          <p:cNvPr id="80" name="TextBox 79">
            <a:extLst>
              <a:ext uri="{FF2B5EF4-FFF2-40B4-BE49-F238E27FC236}">
                <a16:creationId xmlns:a16="http://schemas.microsoft.com/office/drawing/2014/main" id="{1C738F62-1097-DE43-638C-86DE281822F3}"/>
              </a:ext>
            </a:extLst>
          </p:cNvPr>
          <p:cNvSpPr txBox="1"/>
          <p:nvPr/>
        </p:nvSpPr>
        <p:spPr>
          <a:xfrm>
            <a:off x="8866613" y="3542680"/>
            <a:ext cx="473790" cy="215444"/>
          </a:xfrm>
          <a:prstGeom prst="rect">
            <a:avLst/>
          </a:prstGeom>
          <a:solidFill>
            <a:srgbClr val="59B3AA"/>
          </a:solid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22%</a:t>
            </a:r>
          </a:p>
        </p:txBody>
      </p:sp>
      <p:sp>
        <p:nvSpPr>
          <p:cNvPr id="81" name="TextBox 80">
            <a:extLst>
              <a:ext uri="{FF2B5EF4-FFF2-40B4-BE49-F238E27FC236}">
                <a16:creationId xmlns:a16="http://schemas.microsoft.com/office/drawing/2014/main" id="{34A79C12-0A91-EF5F-80EA-6AF191D7C8B0}"/>
              </a:ext>
            </a:extLst>
          </p:cNvPr>
          <p:cNvSpPr txBox="1"/>
          <p:nvPr/>
        </p:nvSpPr>
        <p:spPr>
          <a:xfrm>
            <a:off x="8866613" y="4751274"/>
            <a:ext cx="473790" cy="215444"/>
          </a:xfrm>
          <a:prstGeom prst="rect">
            <a:avLst/>
          </a:prstGeom>
          <a:solidFill>
            <a:srgbClr val="59B3AA"/>
          </a:solid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bg1"/>
                </a:solidFill>
                <a:latin typeface="Century Gothic" panose="020B0502020202020204" pitchFamily="34" charset="0"/>
              </a:rPr>
              <a:t>20</a:t>
            </a:r>
            <a:r>
              <a:rPr kumimoji="0" lang="en-GB" sz="1400" b="1"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a:t>
            </a:r>
          </a:p>
        </p:txBody>
      </p:sp>
      <p:sp>
        <p:nvSpPr>
          <p:cNvPr id="82" name="TextBox 81">
            <a:extLst>
              <a:ext uri="{FF2B5EF4-FFF2-40B4-BE49-F238E27FC236}">
                <a16:creationId xmlns:a16="http://schemas.microsoft.com/office/drawing/2014/main" id="{4DA6EE9C-FC14-548D-42BC-AEDC2692E2BF}"/>
              </a:ext>
            </a:extLst>
          </p:cNvPr>
          <p:cNvSpPr txBox="1"/>
          <p:nvPr/>
        </p:nvSpPr>
        <p:spPr>
          <a:xfrm>
            <a:off x="8789966" y="5913182"/>
            <a:ext cx="473790" cy="215444"/>
          </a:xfrm>
          <a:prstGeom prst="rect">
            <a:avLst/>
          </a:prstGeom>
          <a:solidFill>
            <a:srgbClr val="59B3AA"/>
          </a:solid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22%</a:t>
            </a:r>
          </a:p>
        </p:txBody>
      </p:sp>
      <p:sp>
        <p:nvSpPr>
          <p:cNvPr id="39" name="Rectangle 38">
            <a:extLst>
              <a:ext uri="{FF2B5EF4-FFF2-40B4-BE49-F238E27FC236}">
                <a16:creationId xmlns:a16="http://schemas.microsoft.com/office/drawing/2014/main" id="{08A6DA78-261C-F668-F319-F9D2B9249327}"/>
              </a:ext>
            </a:extLst>
          </p:cNvPr>
          <p:cNvSpPr/>
          <p:nvPr/>
        </p:nvSpPr>
        <p:spPr>
          <a:xfrm>
            <a:off x="140480" y="1492657"/>
            <a:ext cx="7972054" cy="307777"/>
          </a:xfrm>
          <a:prstGeom prst="rect">
            <a:avLst/>
          </a:prstGeom>
        </p:spPr>
        <p:txBody>
          <a:bodyPr wrap="none">
            <a:spAutoFit/>
          </a:bodyPr>
          <a:lstStyle/>
          <a:p>
            <a:r>
              <a:rPr lang="en-GB" sz="1400" b="1" dirty="0">
                <a:solidFill>
                  <a:srgbClr val="FFFFFF">
                    <a:lumMod val="50000"/>
                  </a:srgbClr>
                </a:solidFill>
                <a:latin typeface="Century Gothic" panose="020B0502020202020204" pitchFamily="34" charset="0"/>
              </a:rPr>
              <a:t>% of total sample who think investment area / keeping bills low should be a higher priority</a:t>
            </a:r>
          </a:p>
        </p:txBody>
      </p:sp>
      <p:sp>
        <p:nvSpPr>
          <p:cNvPr id="2" name="Slide Number Placeholder 3">
            <a:extLst>
              <a:ext uri="{FF2B5EF4-FFF2-40B4-BE49-F238E27FC236}">
                <a16:creationId xmlns:a16="http://schemas.microsoft.com/office/drawing/2014/main" id="{DBF61467-D859-3078-6B2A-9AFB2A0169D6}"/>
              </a:ext>
            </a:extLst>
          </p:cNvPr>
          <p:cNvSpPr txBox="1">
            <a:spLocks/>
          </p:cNvSpPr>
          <p:nvPr/>
        </p:nvSpPr>
        <p:spPr>
          <a:xfrm>
            <a:off x="11280100" y="6756"/>
            <a:ext cx="794631" cy="41143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17C9725-CDDF-4E1F-A5C1-71F9C95A39C6}" type="slidenum">
              <a:rPr lang="en-GB" b="1" smtClean="0">
                <a:solidFill>
                  <a:prstClr val="white"/>
                </a:solidFill>
                <a:latin typeface="Century Gothic" panose="020B0502020202020204" pitchFamily="34" charset="0"/>
              </a:rPr>
              <a:pPr/>
              <a:t>15</a:t>
            </a:fld>
            <a:endParaRPr lang="en-GB" b="1" dirty="0">
              <a:solidFill>
                <a:prstClr val="white"/>
              </a:solidFill>
              <a:latin typeface="Century Gothic" panose="020B0502020202020204" pitchFamily="34" charset="0"/>
            </a:endParaRPr>
          </a:p>
        </p:txBody>
      </p:sp>
    </p:spTree>
    <p:extLst>
      <p:ext uri="{BB962C8B-B14F-4D97-AF65-F5344CB8AC3E}">
        <p14:creationId xmlns:p14="http://schemas.microsoft.com/office/powerpoint/2010/main" val="11464042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8" name="Rectangle 67">
            <a:extLst>
              <a:ext uri="{FF2B5EF4-FFF2-40B4-BE49-F238E27FC236}">
                <a16:creationId xmlns:a16="http://schemas.microsoft.com/office/drawing/2014/main" id="{C76944CD-2ADC-625E-5FBF-0E819FEE268C}"/>
              </a:ext>
            </a:extLst>
          </p:cNvPr>
          <p:cNvSpPr/>
          <p:nvPr/>
        </p:nvSpPr>
        <p:spPr>
          <a:xfrm>
            <a:off x="88904" y="2559296"/>
            <a:ext cx="12012576" cy="36016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cxnSp>
        <p:nvCxnSpPr>
          <p:cNvPr id="20" name="Straight Connector 19">
            <a:extLst>
              <a:ext uri="{FF2B5EF4-FFF2-40B4-BE49-F238E27FC236}">
                <a16:creationId xmlns:a16="http://schemas.microsoft.com/office/drawing/2014/main" id="{E7D006C1-29CC-F710-25AB-3BE41C19C154}"/>
              </a:ext>
            </a:extLst>
          </p:cNvPr>
          <p:cNvCxnSpPr>
            <a:cxnSpLocks/>
          </p:cNvCxnSpPr>
          <p:nvPr/>
        </p:nvCxnSpPr>
        <p:spPr>
          <a:xfrm>
            <a:off x="6754696" y="2559296"/>
            <a:ext cx="0" cy="350747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4" name="Content Placeholder 13">
            <a:extLst>
              <a:ext uri="{FF2B5EF4-FFF2-40B4-BE49-F238E27FC236}">
                <a16:creationId xmlns:a16="http://schemas.microsoft.com/office/drawing/2014/main" id="{23538C87-6571-8743-02D6-893A27D25847}"/>
              </a:ext>
            </a:extLst>
          </p:cNvPr>
          <p:cNvGraphicFramePr>
            <a:graphicFrameLocks noGrp="1"/>
          </p:cNvGraphicFramePr>
          <p:nvPr>
            <p:ph sz="quarter" idx="12"/>
            <p:extLst>
              <p:ext uri="{D42A27DB-BD31-4B8C-83A1-F6EECF244321}">
                <p14:modId xmlns:p14="http://schemas.microsoft.com/office/powerpoint/2010/main" val="94410548"/>
              </p:ext>
            </p:extLst>
          </p:nvPr>
        </p:nvGraphicFramePr>
        <p:xfrm>
          <a:off x="891576" y="2020888"/>
          <a:ext cx="11780838" cy="4837112"/>
        </p:xfrm>
        <a:graphic>
          <a:graphicData uri="http://schemas.openxmlformats.org/drawingml/2006/chart">
            <c:chart xmlns:c="http://schemas.openxmlformats.org/drawingml/2006/chart" xmlns:r="http://schemas.openxmlformats.org/officeDocument/2006/relationships" r:id="rId3"/>
          </a:graphicData>
        </a:graphic>
      </p:graphicFrame>
      <p:sp>
        <p:nvSpPr>
          <p:cNvPr id="63" name="Arrow: Left-Right 62">
            <a:extLst>
              <a:ext uri="{FF2B5EF4-FFF2-40B4-BE49-F238E27FC236}">
                <a16:creationId xmlns:a16="http://schemas.microsoft.com/office/drawing/2014/main" id="{8F78D6A6-3129-2F11-A01F-BF922AA311DD}"/>
              </a:ext>
            </a:extLst>
          </p:cNvPr>
          <p:cNvSpPr/>
          <p:nvPr/>
        </p:nvSpPr>
        <p:spPr>
          <a:xfrm>
            <a:off x="2178602" y="1926692"/>
            <a:ext cx="8044652" cy="505853"/>
          </a:xfrm>
          <a:prstGeom prst="leftRightArrow">
            <a:avLst/>
          </a:prstGeom>
          <a:gradFill flip="none" rotWithShape="1">
            <a:gsLst>
              <a:gs pos="6000">
                <a:schemeClr val="accent3"/>
              </a:gs>
              <a:gs pos="44000">
                <a:schemeClr val="accent3">
                  <a:lumMod val="20000"/>
                  <a:lumOff val="80000"/>
                </a:schemeClr>
              </a:gs>
              <a:gs pos="75000">
                <a:schemeClr val="accent3">
                  <a:lumMod val="60000"/>
                  <a:lumOff val="40000"/>
                </a:schemeClr>
              </a:gs>
              <a:gs pos="25000">
                <a:schemeClr val="accent3">
                  <a:lumMod val="60000"/>
                  <a:lumOff val="40000"/>
                </a:schemeClr>
              </a:gs>
              <a:gs pos="100000">
                <a:schemeClr val="accent3"/>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 Placeholder 2">
            <a:extLst>
              <a:ext uri="{FF2B5EF4-FFF2-40B4-BE49-F238E27FC236}">
                <a16:creationId xmlns:a16="http://schemas.microsoft.com/office/drawing/2014/main" id="{209B0251-D1DF-721E-C58D-52D9B64141D5}"/>
              </a:ext>
            </a:extLst>
          </p:cNvPr>
          <p:cNvSpPr>
            <a:spLocks noGrp="1"/>
          </p:cNvSpPr>
          <p:nvPr>
            <p:ph type="body" sz="quarter" idx="13"/>
          </p:nvPr>
        </p:nvSpPr>
        <p:spPr>
          <a:xfrm>
            <a:off x="-1" y="-102"/>
            <a:ext cx="12192000" cy="791332"/>
          </a:xfrm>
        </p:spPr>
        <p:txBody>
          <a:bodyPr/>
          <a:lstStyle/>
          <a:p>
            <a:r>
              <a:rPr lang="en-GB" dirty="0"/>
              <a:t>The balance of opinion specifically amongst household customers is very similar to the overall picture</a:t>
            </a:r>
          </a:p>
        </p:txBody>
      </p:sp>
      <p:sp>
        <p:nvSpPr>
          <p:cNvPr id="4" name="Text Placeholder 3">
            <a:extLst>
              <a:ext uri="{FF2B5EF4-FFF2-40B4-BE49-F238E27FC236}">
                <a16:creationId xmlns:a16="http://schemas.microsoft.com/office/drawing/2014/main" id="{AE70CD4D-D5A0-7E91-924D-13FAD115D445}"/>
              </a:ext>
            </a:extLst>
          </p:cNvPr>
          <p:cNvSpPr>
            <a:spLocks noGrp="1"/>
          </p:cNvSpPr>
          <p:nvPr>
            <p:ph type="body" sz="quarter" idx="14"/>
          </p:nvPr>
        </p:nvSpPr>
        <p:spPr>
          <a:xfrm>
            <a:off x="0" y="775210"/>
            <a:ext cx="12192000" cy="505853"/>
          </a:xfrm>
        </p:spPr>
        <p:txBody>
          <a:bodyPr/>
          <a:lstStyle/>
          <a:p>
            <a:r>
              <a:rPr lang="en-GB" dirty="0"/>
              <a:t>While household customers lean towards Welsh Water prioritising investment in their long term plans, rather than lowest possible bills, many display cost sensitivity and the need for a balanced long term strategy considerate of bill impact.</a:t>
            </a:r>
          </a:p>
        </p:txBody>
      </p:sp>
      <p:grpSp>
        <p:nvGrpSpPr>
          <p:cNvPr id="37" name="Group 36">
            <a:extLst>
              <a:ext uri="{FF2B5EF4-FFF2-40B4-BE49-F238E27FC236}">
                <a16:creationId xmlns:a16="http://schemas.microsoft.com/office/drawing/2014/main" id="{AD4EE423-C658-05D4-9AC0-DFBE4431F44A}"/>
              </a:ext>
            </a:extLst>
          </p:cNvPr>
          <p:cNvGrpSpPr/>
          <p:nvPr/>
        </p:nvGrpSpPr>
        <p:grpSpPr>
          <a:xfrm>
            <a:off x="184960" y="2703713"/>
            <a:ext cx="1859470" cy="900000"/>
            <a:chOff x="145124" y="2450889"/>
            <a:chExt cx="1859470" cy="900000"/>
          </a:xfrm>
        </p:grpSpPr>
        <p:sp>
          <p:nvSpPr>
            <p:cNvPr id="30" name="Rectangle 29">
              <a:extLst>
                <a:ext uri="{FF2B5EF4-FFF2-40B4-BE49-F238E27FC236}">
                  <a16:creationId xmlns:a16="http://schemas.microsoft.com/office/drawing/2014/main" id="{7D8C744E-FB52-EB60-C940-B027148593A8}"/>
                </a:ext>
              </a:extLst>
            </p:cNvPr>
            <p:cNvSpPr/>
            <p:nvPr/>
          </p:nvSpPr>
          <p:spPr>
            <a:xfrm>
              <a:off x="156180" y="2450889"/>
              <a:ext cx="1848414" cy="900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40000" algn="ctr"/>
              <a:r>
                <a:rPr lang="en-GB" sz="1200" b="1" dirty="0">
                  <a:latin typeface="Century Gothic" panose="020B0502020202020204" pitchFamily="34" charset="0"/>
                </a:rPr>
                <a:t>Safe &amp;        high-quality drinking water</a:t>
              </a:r>
            </a:p>
          </p:txBody>
        </p:sp>
        <p:pic>
          <p:nvPicPr>
            <p:cNvPr id="27" name="Picture 26">
              <a:extLst>
                <a:ext uri="{FF2B5EF4-FFF2-40B4-BE49-F238E27FC236}">
                  <a16:creationId xmlns:a16="http://schemas.microsoft.com/office/drawing/2014/main" id="{6B5C7E11-7F65-337C-0D4A-95D04A82536B}"/>
                </a:ext>
              </a:extLst>
            </p:cNvPr>
            <p:cNvPicPr>
              <a:picLocks noChangeAspect="1"/>
            </p:cNvPicPr>
            <p:nvPr/>
          </p:nvPicPr>
          <p:blipFill>
            <a:blip r:embed="rId4"/>
            <a:stretch>
              <a:fillRect/>
            </a:stretch>
          </p:blipFill>
          <p:spPr>
            <a:xfrm>
              <a:off x="145124" y="2593814"/>
              <a:ext cx="614150" cy="614150"/>
            </a:xfrm>
            <a:prstGeom prst="rect">
              <a:avLst/>
            </a:prstGeom>
          </p:spPr>
        </p:pic>
      </p:grpSp>
      <p:grpSp>
        <p:nvGrpSpPr>
          <p:cNvPr id="36" name="Group 35">
            <a:extLst>
              <a:ext uri="{FF2B5EF4-FFF2-40B4-BE49-F238E27FC236}">
                <a16:creationId xmlns:a16="http://schemas.microsoft.com/office/drawing/2014/main" id="{D465491E-8BA6-DF82-8DB3-6F904839B929}"/>
              </a:ext>
            </a:extLst>
          </p:cNvPr>
          <p:cNvGrpSpPr/>
          <p:nvPr/>
        </p:nvGrpSpPr>
        <p:grpSpPr>
          <a:xfrm>
            <a:off x="196016" y="5104580"/>
            <a:ext cx="1859468" cy="900000"/>
            <a:chOff x="126387" y="3756456"/>
            <a:chExt cx="1908000" cy="900000"/>
          </a:xfrm>
        </p:grpSpPr>
        <p:sp>
          <p:nvSpPr>
            <p:cNvPr id="31" name="Rectangle 30">
              <a:extLst>
                <a:ext uri="{FF2B5EF4-FFF2-40B4-BE49-F238E27FC236}">
                  <a16:creationId xmlns:a16="http://schemas.microsoft.com/office/drawing/2014/main" id="{D46BF95F-8AD4-4C33-2A40-8607F1A4B7EE}"/>
                </a:ext>
              </a:extLst>
            </p:cNvPr>
            <p:cNvSpPr/>
            <p:nvPr/>
          </p:nvSpPr>
          <p:spPr>
            <a:xfrm>
              <a:off x="126387" y="3756456"/>
              <a:ext cx="1908000" cy="900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40000" algn="ctr"/>
              <a:r>
                <a:rPr lang="en-GB" sz="1200" b="1" dirty="0">
                  <a:latin typeface="Century Gothic" panose="020B0502020202020204" pitchFamily="34" charset="0"/>
                </a:rPr>
                <a:t>Wastewater, protecting, &amp; improving the environment</a:t>
              </a:r>
            </a:p>
          </p:txBody>
        </p:sp>
        <p:pic>
          <p:nvPicPr>
            <p:cNvPr id="32" name="Picture 31">
              <a:extLst>
                <a:ext uri="{FF2B5EF4-FFF2-40B4-BE49-F238E27FC236}">
                  <a16:creationId xmlns:a16="http://schemas.microsoft.com/office/drawing/2014/main" id="{250D7018-8C9F-27D2-5D21-D265971571C1}"/>
                </a:ext>
              </a:extLst>
            </p:cNvPr>
            <p:cNvPicPr>
              <a:picLocks noChangeAspect="1"/>
            </p:cNvPicPr>
            <p:nvPr/>
          </p:nvPicPr>
          <p:blipFill>
            <a:blip r:embed="rId5"/>
            <a:stretch>
              <a:fillRect/>
            </a:stretch>
          </p:blipFill>
          <p:spPr>
            <a:xfrm>
              <a:off x="171968" y="3845321"/>
              <a:ext cx="614150" cy="721497"/>
            </a:xfrm>
            <a:prstGeom prst="rect">
              <a:avLst/>
            </a:prstGeom>
          </p:spPr>
        </p:pic>
      </p:grpSp>
      <p:grpSp>
        <p:nvGrpSpPr>
          <p:cNvPr id="35" name="Group 34">
            <a:extLst>
              <a:ext uri="{FF2B5EF4-FFF2-40B4-BE49-F238E27FC236}">
                <a16:creationId xmlns:a16="http://schemas.microsoft.com/office/drawing/2014/main" id="{2564B749-7966-6532-D21E-54C7CB0B5C41}"/>
              </a:ext>
            </a:extLst>
          </p:cNvPr>
          <p:cNvGrpSpPr/>
          <p:nvPr/>
        </p:nvGrpSpPr>
        <p:grpSpPr>
          <a:xfrm>
            <a:off x="190488" y="3882850"/>
            <a:ext cx="1848414" cy="900000"/>
            <a:chOff x="185973" y="4854941"/>
            <a:chExt cx="1848414" cy="900000"/>
          </a:xfrm>
          <a:solidFill>
            <a:schemeClr val="accent2"/>
          </a:solidFill>
        </p:grpSpPr>
        <p:sp>
          <p:nvSpPr>
            <p:cNvPr id="34" name="Rectangle 33">
              <a:extLst>
                <a:ext uri="{FF2B5EF4-FFF2-40B4-BE49-F238E27FC236}">
                  <a16:creationId xmlns:a16="http://schemas.microsoft.com/office/drawing/2014/main" id="{D0A69F67-203E-701F-706A-D1CB375A2287}"/>
                </a:ext>
              </a:extLst>
            </p:cNvPr>
            <p:cNvSpPr/>
            <p:nvPr/>
          </p:nvSpPr>
          <p:spPr>
            <a:xfrm>
              <a:off x="185973" y="4854941"/>
              <a:ext cx="1848414" cy="90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40000" algn="ctr"/>
              <a:r>
                <a:rPr lang="en-GB" sz="1200" b="1" dirty="0">
                  <a:latin typeface="Century Gothic" panose="020B0502020202020204" pitchFamily="34" charset="0"/>
                </a:rPr>
                <a:t>Ensuring a                                       reliable       water supply</a:t>
              </a:r>
            </a:p>
          </p:txBody>
        </p:sp>
        <p:pic>
          <p:nvPicPr>
            <p:cNvPr id="33" name="Picture 32">
              <a:extLst>
                <a:ext uri="{FF2B5EF4-FFF2-40B4-BE49-F238E27FC236}">
                  <a16:creationId xmlns:a16="http://schemas.microsoft.com/office/drawing/2014/main" id="{BD7E5782-3294-9E6C-1BD6-6B74112F44F8}"/>
                </a:ext>
              </a:extLst>
            </p:cNvPr>
            <p:cNvPicPr>
              <a:picLocks noChangeAspect="1"/>
            </p:cNvPicPr>
            <p:nvPr/>
          </p:nvPicPr>
          <p:blipFill>
            <a:blip r:embed="rId6"/>
            <a:stretch>
              <a:fillRect/>
            </a:stretch>
          </p:blipFill>
          <p:spPr>
            <a:xfrm>
              <a:off x="217054" y="5000191"/>
              <a:ext cx="609500" cy="609500"/>
            </a:xfrm>
            <a:prstGeom prst="rect">
              <a:avLst/>
            </a:prstGeom>
            <a:grpFill/>
          </p:spPr>
        </p:pic>
      </p:grpSp>
      <p:grpSp>
        <p:nvGrpSpPr>
          <p:cNvPr id="55" name="Group 54">
            <a:extLst>
              <a:ext uri="{FF2B5EF4-FFF2-40B4-BE49-F238E27FC236}">
                <a16:creationId xmlns:a16="http://schemas.microsoft.com/office/drawing/2014/main" id="{312D17E5-2C34-1F12-9FB7-DB2626957BAD}"/>
              </a:ext>
            </a:extLst>
          </p:cNvPr>
          <p:cNvGrpSpPr/>
          <p:nvPr/>
        </p:nvGrpSpPr>
        <p:grpSpPr>
          <a:xfrm>
            <a:off x="10083556" y="5107765"/>
            <a:ext cx="1848414" cy="900000"/>
            <a:chOff x="9994656" y="4854941"/>
            <a:chExt cx="1848414" cy="900000"/>
          </a:xfrm>
        </p:grpSpPr>
        <p:sp>
          <p:nvSpPr>
            <p:cNvPr id="52" name="Rectangle 51">
              <a:extLst>
                <a:ext uri="{FF2B5EF4-FFF2-40B4-BE49-F238E27FC236}">
                  <a16:creationId xmlns:a16="http://schemas.microsoft.com/office/drawing/2014/main" id="{38001408-D271-E976-3585-3110D4721BB5}"/>
                </a:ext>
              </a:extLst>
            </p:cNvPr>
            <p:cNvSpPr>
              <a:spLocks/>
            </p:cNvSpPr>
            <p:nvPr/>
          </p:nvSpPr>
          <p:spPr>
            <a:xfrm>
              <a:off x="9994656" y="4854941"/>
              <a:ext cx="1848414" cy="90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40000" algn="ctr"/>
              <a:r>
                <a:rPr lang="en-GB" sz="1200" b="1" dirty="0">
                  <a:latin typeface="Century Gothic" panose="020B0502020202020204" pitchFamily="34" charset="0"/>
                </a:rPr>
                <a:t>Keeping bills as low as possible</a:t>
              </a:r>
            </a:p>
          </p:txBody>
        </p:sp>
        <p:pic>
          <p:nvPicPr>
            <p:cNvPr id="48" name="Graphic 47" descr="Coins outline">
              <a:extLst>
                <a:ext uri="{FF2B5EF4-FFF2-40B4-BE49-F238E27FC236}">
                  <a16:creationId xmlns:a16="http://schemas.microsoft.com/office/drawing/2014/main" id="{0811E305-C916-5AAD-8AAA-AFFFEDD5570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1563" y="4997865"/>
              <a:ext cx="614151" cy="614151"/>
            </a:xfrm>
            <a:prstGeom prst="rect">
              <a:avLst/>
            </a:prstGeom>
          </p:spPr>
        </p:pic>
      </p:grpSp>
      <p:grpSp>
        <p:nvGrpSpPr>
          <p:cNvPr id="56" name="Group 55">
            <a:extLst>
              <a:ext uri="{FF2B5EF4-FFF2-40B4-BE49-F238E27FC236}">
                <a16:creationId xmlns:a16="http://schemas.microsoft.com/office/drawing/2014/main" id="{F8B0083A-CF26-B0E6-0528-96492609CDE4}"/>
              </a:ext>
            </a:extLst>
          </p:cNvPr>
          <p:cNvGrpSpPr/>
          <p:nvPr/>
        </p:nvGrpSpPr>
        <p:grpSpPr>
          <a:xfrm>
            <a:off x="10083556" y="3899750"/>
            <a:ext cx="1848414" cy="900000"/>
            <a:chOff x="9994656" y="4854941"/>
            <a:chExt cx="1848414" cy="900000"/>
          </a:xfrm>
        </p:grpSpPr>
        <p:sp>
          <p:nvSpPr>
            <p:cNvPr id="57" name="Rectangle 56">
              <a:extLst>
                <a:ext uri="{FF2B5EF4-FFF2-40B4-BE49-F238E27FC236}">
                  <a16:creationId xmlns:a16="http://schemas.microsoft.com/office/drawing/2014/main" id="{11B45D92-E271-8B7D-FD18-4AA3D6AF4621}"/>
                </a:ext>
              </a:extLst>
            </p:cNvPr>
            <p:cNvSpPr>
              <a:spLocks/>
            </p:cNvSpPr>
            <p:nvPr/>
          </p:nvSpPr>
          <p:spPr>
            <a:xfrm>
              <a:off x="9994656" y="4854941"/>
              <a:ext cx="1848414" cy="90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40000" algn="ctr"/>
              <a:r>
                <a:rPr lang="en-GB" sz="1200" b="1" dirty="0">
                  <a:latin typeface="Century Gothic" panose="020B0502020202020204" pitchFamily="34" charset="0"/>
                </a:rPr>
                <a:t>Keeping bills as low as possible</a:t>
              </a:r>
            </a:p>
          </p:txBody>
        </p:sp>
        <p:pic>
          <p:nvPicPr>
            <p:cNvPr id="58" name="Graphic 57" descr="Coins outline">
              <a:extLst>
                <a:ext uri="{FF2B5EF4-FFF2-40B4-BE49-F238E27FC236}">
                  <a16:creationId xmlns:a16="http://schemas.microsoft.com/office/drawing/2014/main" id="{4BDDCAC0-627F-E6F0-7865-CFF5CF1A29A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1563" y="4997865"/>
              <a:ext cx="614151" cy="614151"/>
            </a:xfrm>
            <a:prstGeom prst="rect">
              <a:avLst/>
            </a:prstGeom>
          </p:spPr>
        </p:pic>
      </p:grpSp>
      <p:grpSp>
        <p:nvGrpSpPr>
          <p:cNvPr id="59" name="Group 58">
            <a:extLst>
              <a:ext uri="{FF2B5EF4-FFF2-40B4-BE49-F238E27FC236}">
                <a16:creationId xmlns:a16="http://schemas.microsoft.com/office/drawing/2014/main" id="{BEA13AFE-4E50-1325-67EC-7D02A28C18BA}"/>
              </a:ext>
            </a:extLst>
          </p:cNvPr>
          <p:cNvGrpSpPr/>
          <p:nvPr/>
        </p:nvGrpSpPr>
        <p:grpSpPr>
          <a:xfrm>
            <a:off x="10083556" y="2703713"/>
            <a:ext cx="1848414" cy="900000"/>
            <a:chOff x="9994656" y="4854941"/>
            <a:chExt cx="1848414" cy="900000"/>
          </a:xfrm>
        </p:grpSpPr>
        <p:sp>
          <p:nvSpPr>
            <p:cNvPr id="60" name="Rectangle 59">
              <a:extLst>
                <a:ext uri="{FF2B5EF4-FFF2-40B4-BE49-F238E27FC236}">
                  <a16:creationId xmlns:a16="http://schemas.microsoft.com/office/drawing/2014/main" id="{7B286039-C5F9-243D-5812-0391C0DB7AB0}"/>
                </a:ext>
              </a:extLst>
            </p:cNvPr>
            <p:cNvSpPr>
              <a:spLocks/>
            </p:cNvSpPr>
            <p:nvPr/>
          </p:nvSpPr>
          <p:spPr>
            <a:xfrm>
              <a:off x="9994656" y="4854941"/>
              <a:ext cx="1848414" cy="90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40000" algn="ctr"/>
              <a:r>
                <a:rPr lang="en-GB" sz="1200" b="1" dirty="0">
                  <a:latin typeface="Century Gothic" panose="020B0502020202020204" pitchFamily="34" charset="0"/>
                </a:rPr>
                <a:t>Keeping bills as low as possible</a:t>
              </a:r>
            </a:p>
          </p:txBody>
        </p:sp>
        <p:pic>
          <p:nvPicPr>
            <p:cNvPr id="61" name="Graphic 60" descr="Coins outline">
              <a:extLst>
                <a:ext uri="{FF2B5EF4-FFF2-40B4-BE49-F238E27FC236}">
                  <a16:creationId xmlns:a16="http://schemas.microsoft.com/office/drawing/2014/main" id="{0A8148C5-D28C-7D40-C40B-8EC0AFAFC04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1563" y="4997865"/>
              <a:ext cx="614151" cy="614151"/>
            </a:xfrm>
            <a:prstGeom prst="rect">
              <a:avLst/>
            </a:prstGeom>
          </p:spPr>
        </p:pic>
      </p:grpSp>
      <p:sp>
        <p:nvSpPr>
          <p:cNvPr id="64" name="Rectangle 63">
            <a:extLst>
              <a:ext uri="{FF2B5EF4-FFF2-40B4-BE49-F238E27FC236}">
                <a16:creationId xmlns:a16="http://schemas.microsoft.com/office/drawing/2014/main" id="{9364E404-724B-177E-C4A8-5331D440335E}"/>
              </a:ext>
            </a:extLst>
          </p:cNvPr>
          <p:cNvSpPr/>
          <p:nvPr/>
        </p:nvSpPr>
        <p:spPr>
          <a:xfrm>
            <a:off x="2267502" y="2041118"/>
            <a:ext cx="1569002" cy="276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1200" b="1" dirty="0">
                <a:solidFill>
                  <a:schemeClr val="bg1"/>
                </a:solidFill>
                <a:latin typeface="Century Gothic" panose="020B0502020202020204" pitchFamily="34" charset="0"/>
              </a:rPr>
              <a:t>Higher priority</a:t>
            </a:r>
          </a:p>
        </p:txBody>
      </p:sp>
      <p:sp>
        <p:nvSpPr>
          <p:cNvPr id="65" name="Rectangle 64">
            <a:extLst>
              <a:ext uri="{FF2B5EF4-FFF2-40B4-BE49-F238E27FC236}">
                <a16:creationId xmlns:a16="http://schemas.microsoft.com/office/drawing/2014/main" id="{61DE1A89-7F0C-3D85-8EE9-12FB41BCE0FC}"/>
              </a:ext>
            </a:extLst>
          </p:cNvPr>
          <p:cNvSpPr/>
          <p:nvPr/>
        </p:nvSpPr>
        <p:spPr>
          <a:xfrm>
            <a:off x="8743152" y="2041118"/>
            <a:ext cx="1569002" cy="276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1200" b="1" dirty="0">
                <a:solidFill>
                  <a:schemeClr val="bg1"/>
                </a:solidFill>
                <a:latin typeface="Century Gothic" panose="020B0502020202020204" pitchFamily="34" charset="0"/>
              </a:rPr>
              <a:t>Higher priority</a:t>
            </a:r>
          </a:p>
        </p:txBody>
      </p:sp>
      <p:sp>
        <p:nvSpPr>
          <p:cNvPr id="66" name="Rectangle 65">
            <a:extLst>
              <a:ext uri="{FF2B5EF4-FFF2-40B4-BE49-F238E27FC236}">
                <a16:creationId xmlns:a16="http://schemas.microsoft.com/office/drawing/2014/main" id="{436174D7-B6F2-FD55-3334-76F89F4733E5}"/>
              </a:ext>
            </a:extLst>
          </p:cNvPr>
          <p:cNvSpPr/>
          <p:nvPr/>
        </p:nvSpPr>
        <p:spPr>
          <a:xfrm>
            <a:off x="5970195" y="2041118"/>
            <a:ext cx="1569002" cy="276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1200" b="1" dirty="0">
                <a:solidFill>
                  <a:schemeClr val="tx1"/>
                </a:solidFill>
                <a:latin typeface="Century Gothic" panose="020B0502020202020204" pitchFamily="34" charset="0"/>
              </a:rPr>
              <a:t>Equal priority</a:t>
            </a:r>
          </a:p>
        </p:txBody>
      </p:sp>
      <p:sp>
        <p:nvSpPr>
          <p:cNvPr id="71" name="TextBox 70">
            <a:extLst>
              <a:ext uri="{FF2B5EF4-FFF2-40B4-BE49-F238E27FC236}">
                <a16:creationId xmlns:a16="http://schemas.microsoft.com/office/drawing/2014/main" id="{E3F13CF9-FECD-10DF-664E-E45467AA7583}"/>
              </a:ext>
            </a:extLst>
          </p:cNvPr>
          <p:cNvSpPr txBox="1"/>
          <p:nvPr/>
        </p:nvSpPr>
        <p:spPr>
          <a:xfrm>
            <a:off x="1316242" y="6374785"/>
            <a:ext cx="8767728"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Q15A, B, C. </a:t>
            </a:r>
            <a:r>
              <a:rPr kumimoji="0" lang="en-GB" sz="11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Which of these do you think should be a higher priority for Welsh Water’s long-term plans, or do you think they should be equal priority? </a:t>
            </a:r>
            <a:r>
              <a:rPr kumimoji="0" lang="en-GB" sz="11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Base</a:t>
            </a:r>
            <a:r>
              <a:rPr kumimoji="0" lang="en-GB" sz="11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All household respondents (936)</a:t>
            </a:r>
          </a:p>
        </p:txBody>
      </p:sp>
      <p:pic>
        <p:nvPicPr>
          <p:cNvPr id="72" name="Picture 71">
            <a:extLst>
              <a:ext uri="{FF2B5EF4-FFF2-40B4-BE49-F238E27FC236}">
                <a16:creationId xmlns:a16="http://schemas.microsoft.com/office/drawing/2014/main" id="{D4F01453-AD7D-4DE0-5330-998A51786A1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5622" y="6458880"/>
            <a:ext cx="1121629" cy="274231"/>
          </a:xfrm>
          <a:prstGeom prst="rect">
            <a:avLst/>
          </a:prstGeom>
        </p:spPr>
      </p:pic>
      <p:sp>
        <p:nvSpPr>
          <p:cNvPr id="74" name="Left Bracket 73">
            <a:extLst>
              <a:ext uri="{FF2B5EF4-FFF2-40B4-BE49-F238E27FC236}">
                <a16:creationId xmlns:a16="http://schemas.microsoft.com/office/drawing/2014/main" id="{CB9128C3-2880-184F-18E2-9F9019B011FD}"/>
              </a:ext>
            </a:extLst>
          </p:cNvPr>
          <p:cNvSpPr/>
          <p:nvPr/>
        </p:nvSpPr>
        <p:spPr>
          <a:xfrm rot="5400000" flipH="1">
            <a:off x="3820867" y="2097981"/>
            <a:ext cx="46688" cy="3058152"/>
          </a:xfrm>
          <a:prstGeom prst="leftBracket">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75" name="Left Bracket 74">
            <a:extLst>
              <a:ext uri="{FF2B5EF4-FFF2-40B4-BE49-F238E27FC236}">
                <a16:creationId xmlns:a16="http://schemas.microsoft.com/office/drawing/2014/main" id="{9AC24EEA-849B-83EF-3A94-FC31177010FA}"/>
              </a:ext>
            </a:extLst>
          </p:cNvPr>
          <p:cNvSpPr/>
          <p:nvPr/>
        </p:nvSpPr>
        <p:spPr>
          <a:xfrm rot="5400000" flipH="1">
            <a:off x="3719979" y="3352929"/>
            <a:ext cx="46687" cy="2965446"/>
          </a:xfrm>
          <a:prstGeom prst="leftBracket">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76" name="TextBox 75">
            <a:extLst>
              <a:ext uri="{FF2B5EF4-FFF2-40B4-BE49-F238E27FC236}">
                <a16:creationId xmlns:a16="http://schemas.microsoft.com/office/drawing/2014/main" id="{6EF62230-E190-3BAC-4105-206221544958}"/>
              </a:ext>
            </a:extLst>
          </p:cNvPr>
          <p:cNvSpPr txBox="1"/>
          <p:nvPr/>
        </p:nvSpPr>
        <p:spPr>
          <a:xfrm>
            <a:off x="3629724" y="3543531"/>
            <a:ext cx="473790" cy="215444"/>
          </a:xfrm>
          <a:prstGeom prst="rect">
            <a:avLst/>
          </a:prstGeom>
          <a:solidFill>
            <a:schemeClr val="accent5"/>
          </a:solid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40%</a:t>
            </a:r>
          </a:p>
        </p:txBody>
      </p:sp>
      <p:sp>
        <p:nvSpPr>
          <p:cNvPr id="77" name="TextBox 76">
            <a:extLst>
              <a:ext uri="{FF2B5EF4-FFF2-40B4-BE49-F238E27FC236}">
                <a16:creationId xmlns:a16="http://schemas.microsoft.com/office/drawing/2014/main" id="{CFEC0DE8-F762-1BAE-0F86-1690E238C300}"/>
              </a:ext>
            </a:extLst>
          </p:cNvPr>
          <p:cNvSpPr txBox="1"/>
          <p:nvPr/>
        </p:nvSpPr>
        <p:spPr>
          <a:xfrm>
            <a:off x="3472950" y="4777862"/>
            <a:ext cx="473790" cy="215444"/>
          </a:xfrm>
          <a:prstGeom prst="rect">
            <a:avLst/>
          </a:prstGeom>
          <a:solidFill>
            <a:schemeClr val="accent2"/>
          </a:solid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bg1"/>
                </a:solidFill>
                <a:latin typeface="Century Gothic" panose="020B0502020202020204" pitchFamily="34" charset="0"/>
              </a:rPr>
              <a:t>39</a:t>
            </a:r>
            <a:r>
              <a:rPr kumimoji="0" lang="en-GB" sz="1400" b="1"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a:t>
            </a:r>
          </a:p>
        </p:txBody>
      </p:sp>
      <p:sp>
        <p:nvSpPr>
          <p:cNvPr id="78" name="TextBox 77">
            <a:extLst>
              <a:ext uri="{FF2B5EF4-FFF2-40B4-BE49-F238E27FC236}">
                <a16:creationId xmlns:a16="http://schemas.microsoft.com/office/drawing/2014/main" id="{5BEE8697-5A24-504C-3722-376DFBA1F36A}"/>
              </a:ext>
            </a:extLst>
          </p:cNvPr>
          <p:cNvSpPr txBox="1"/>
          <p:nvPr/>
        </p:nvSpPr>
        <p:spPr>
          <a:xfrm>
            <a:off x="3479840" y="5913182"/>
            <a:ext cx="473790" cy="215444"/>
          </a:xfrm>
          <a:prstGeom prst="rect">
            <a:avLst/>
          </a:prstGeom>
          <a:solidFill>
            <a:schemeClr val="accent6">
              <a:lumMod val="60000"/>
              <a:lumOff val="40000"/>
            </a:schemeClr>
          </a:solid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41%</a:t>
            </a:r>
          </a:p>
        </p:txBody>
      </p:sp>
      <p:sp>
        <p:nvSpPr>
          <p:cNvPr id="80" name="TextBox 79">
            <a:extLst>
              <a:ext uri="{FF2B5EF4-FFF2-40B4-BE49-F238E27FC236}">
                <a16:creationId xmlns:a16="http://schemas.microsoft.com/office/drawing/2014/main" id="{1C738F62-1097-DE43-638C-86DE281822F3}"/>
              </a:ext>
            </a:extLst>
          </p:cNvPr>
          <p:cNvSpPr txBox="1"/>
          <p:nvPr/>
        </p:nvSpPr>
        <p:spPr>
          <a:xfrm>
            <a:off x="8866613" y="3542680"/>
            <a:ext cx="473790" cy="215444"/>
          </a:xfrm>
          <a:prstGeom prst="rect">
            <a:avLst/>
          </a:prstGeom>
          <a:solidFill>
            <a:srgbClr val="59B3AA"/>
          </a:solid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23%</a:t>
            </a:r>
          </a:p>
        </p:txBody>
      </p:sp>
      <p:sp>
        <p:nvSpPr>
          <p:cNvPr id="81" name="TextBox 80">
            <a:extLst>
              <a:ext uri="{FF2B5EF4-FFF2-40B4-BE49-F238E27FC236}">
                <a16:creationId xmlns:a16="http://schemas.microsoft.com/office/drawing/2014/main" id="{34A79C12-0A91-EF5F-80EA-6AF191D7C8B0}"/>
              </a:ext>
            </a:extLst>
          </p:cNvPr>
          <p:cNvSpPr txBox="1"/>
          <p:nvPr/>
        </p:nvSpPr>
        <p:spPr>
          <a:xfrm>
            <a:off x="8866613" y="4751274"/>
            <a:ext cx="473790" cy="215444"/>
          </a:xfrm>
          <a:prstGeom prst="rect">
            <a:avLst/>
          </a:prstGeom>
          <a:solidFill>
            <a:srgbClr val="59B3AA"/>
          </a:solid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bg1"/>
                </a:solidFill>
                <a:latin typeface="Century Gothic" panose="020B0502020202020204" pitchFamily="34" charset="0"/>
              </a:rPr>
              <a:t>20</a:t>
            </a:r>
            <a:r>
              <a:rPr kumimoji="0" lang="en-GB" sz="1400" b="1"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a:t>
            </a:r>
          </a:p>
        </p:txBody>
      </p:sp>
      <p:sp>
        <p:nvSpPr>
          <p:cNvPr id="82" name="TextBox 81">
            <a:extLst>
              <a:ext uri="{FF2B5EF4-FFF2-40B4-BE49-F238E27FC236}">
                <a16:creationId xmlns:a16="http://schemas.microsoft.com/office/drawing/2014/main" id="{4DA6EE9C-FC14-548D-42BC-AEDC2692E2BF}"/>
              </a:ext>
            </a:extLst>
          </p:cNvPr>
          <p:cNvSpPr txBox="1"/>
          <p:nvPr/>
        </p:nvSpPr>
        <p:spPr>
          <a:xfrm>
            <a:off x="8789966" y="5913182"/>
            <a:ext cx="473790" cy="215444"/>
          </a:xfrm>
          <a:prstGeom prst="rect">
            <a:avLst/>
          </a:prstGeom>
          <a:solidFill>
            <a:srgbClr val="59B3AA"/>
          </a:solid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21%</a:t>
            </a:r>
          </a:p>
        </p:txBody>
      </p:sp>
      <p:sp>
        <p:nvSpPr>
          <p:cNvPr id="39" name="Rectangle 38">
            <a:extLst>
              <a:ext uri="{FF2B5EF4-FFF2-40B4-BE49-F238E27FC236}">
                <a16:creationId xmlns:a16="http://schemas.microsoft.com/office/drawing/2014/main" id="{08A6DA78-261C-F668-F319-F9D2B9249327}"/>
              </a:ext>
            </a:extLst>
          </p:cNvPr>
          <p:cNvSpPr/>
          <p:nvPr/>
        </p:nvSpPr>
        <p:spPr>
          <a:xfrm>
            <a:off x="140480" y="1478422"/>
            <a:ext cx="8884163" cy="307777"/>
          </a:xfrm>
          <a:prstGeom prst="rect">
            <a:avLst/>
          </a:prstGeom>
        </p:spPr>
        <p:txBody>
          <a:bodyPr wrap="none">
            <a:spAutoFit/>
          </a:bodyPr>
          <a:lstStyle/>
          <a:p>
            <a:r>
              <a:rPr lang="en-GB" sz="1400" b="1" dirty="0">
                <a:solidFill>
                  <a:srgbClr val="FFFFFF">
                    <a:lumMod val="50000"/>
                  </a:srgbClr>
                </a:solidFill>
                <a:latin typeface="Century Gothic" panose="020B0502020202020204" pitchFamily="34" charset="0"/>
              </a:rPr>
              <a:t>% of HOUSEHOLD customers who think investment area / keeping bills low should be a higher priority</a:t>
            </a:r>
          </a:p>
        </p:txBody>
      </p:sp>
      <p:sp>
        <p:nvSpPr>
          <p:cNvPr id="2" name="Slide Number Placeholder 3">
            <a:extLst>
              <a:ext uri="{FF2B5EF4-FFF2-40B4-BE49-F238E27FC236}">
                <a16:creationId xmlns:a16="http://schemas.microsoft.com/office/drawing/2014/main" id="{6AF99D62-EC12-F6B6-779E-ADF197276302}"/>
              </a:ext>
            </a:extLst>
          </p:cNvPr>
          <p:cNvSpPr txBox="1">
            <a:spLocks/>
          </p:cNvSpPr>
          <p:nvPr/>
        </p:nvSpPr>
        <p:spPr>
          <a:xfrm>
            <a:off x="11280100" y="6756"/>
            <a:ext cx="794631" cy="41143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17C9725-CDDF-4E1F-A5C1-71F9C95A39C6}" type="slidenum">
              <a:rPr lang="en-GB" b="1" smtClean="0">
                <a:solidFill>
                  <a:prstClr val="white"/>
                </a:solidFill>
                <a:latin typeface="Century Gothic" panose="020B0502020202020204" pitchFamily="34" charset="0"/>
              </a:rPr>
              <a:pPr/>
              <a:t>16</a:t>
            </a:fld>
            <a:endParaRPr lang="en-GB" b="1" dirty="0">
              <a:solidFill>
                <a:prstClr val="white"/>
              </a:solidFill>
              <a:latin typeface="Century Gothic" panose="020B0502020202020204" pitchFamily="34" charset="0"/>
            </a:endParaRPr>
          </a:p>
        </p:txBody>
      </p:sp>
    </p:spTree>
    <p:extLst>
      <p:ext uri="{BB962C8B-B14F-4D97-AF65-F5344CB8AC3E}">
        <p14:creationId xmlns:p14="http://schemas.microsoft.com/office/powerpoint/2010/main" val="25629709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8" name="Rectangle 67">
            <a:extLst>
              <a:ext uri="{FF2B5EF4-FFF2-40B4-BE49-F238E27FC236}">
                <a16:creationId xmlns:a16="http://schemas.microsoft.com/office/drawing/2014/main" id="{C76944CD-2ADC-625E-5FBF-0E819FEE268C}"/>
              </a:ext>
            </a:extLst>
          </p:cNvPr>
          <p:cNvSpPr/>
          <p:nvPr/>
        </p:nvSpPr>
        <p:spPr>
          <a:xfrm>
            <a:off x="88904" y="2559296"/>
            <a:ext cx="12012576" cy="36016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cxnSp>
        <p:nvCxnSpPr>
          <p:cNvPr id="20" name="Straight Connector 19">
            <a:extLst>
              <a:ext uri="{FF2B5EF4-FFF2-40B4-BE49-F238E27FC236}">
                <a16:creationId xmlns:a16="http://schemas.microsoft.com/office/drawing/2014/main" id="{E7D006C1-29CC-F710-25AB-3BE41C19C154}"/>
              </a:ext>
            </a:extLst>
          </p:cNvPr>
          <p:cNvCxnSpPr>
            <a:cxnSpLocks/>
          </p:cNvCxnSpPr>
          <p:nvPr/>
        </p:nvCxnSpPr>
        <p:spPr>
          <a:xfrm>
            <a:off x="6754696" y="2559296"/>
            <a:ext cx="0" cy="350747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4" name="Content Placeholder 13">
            <a:extLst>
              <a:ext uri="{FF2B5EF4-FFF2-40B4-BE49-F238E27FC236}">
                <a16:creationId xmlns:a16="http://schemas.microsoft.com/office/drawing/2014/main" id="{23538C87-6571-8743-02D6-893A27D25847}"/>
              </a:ext>
            </a:extLst>
          </p:cNvPr>
          <p:cNvGraphicFramePr>
            <a:graphicFrameLocks noGrp="1"/>
          </p:cNvGraphicFramePr>
          <p:nvPr>
            <p:ph sz="quarter" idx="12"/>
            <p:extLst>
              <p:ext uri="{D42A27DB-BD31-4B8C-83A1-F6EECF244321}">
                <p14:modId xmlns:p14="http://schemas.microsoft.com/office/powerpoint/2010/main" val="2469187420"/>
              </p:ext>
            </p:extLst>
          </p:nvPr>
        </p:nvGraphicFramePr>
        <p:xfrm>
          <a:off x="194890" y="2020888"/>
          <a:ext cx="11780838" cy="4837112"/>
        </p:xfrm>
        <a:graphic>
          <a:graphicData uri="http://schemas.openxmlformats.org/drawingml/2006/chart">
            <c:chart xmlns:c="http://schemas.openxmlformats.org/drawingml/2006/chart" xmlns:r="http://schemas.openxmlformats.org/officeDocument/2006/relationships" r:id="rId2"/>
          </a:graphicData>
        </a:graphic>
      </p:graphicFrame>
      <p:sp>
        <p:nvSpPr>
          <p:cNvPr id="63" name="Arrow: Left-Right 62">
            <a:extLst>
              <a:ext uri="{FF2B5EF4-FFF2-40B4-BE49-F238E27FC236}">
                <a16:creationId xmlns:a16="http://schemas.microsoft.com/office/drawing/2014/main" id="{8F78D6A6-3129-2F11-A01F-BF922AA311DD}"/>
              </a:ext>
            </a:extLst>
          </p:cNvPr>
          <p:cNvSpPr/>
          <p:nvPr/>
        </p:nvSpPr>
        <p:spPr>
          <a:xfrm>
            <a:off x="2178602" y="1926692"/>
            <a:ext cx="8024941" cy="505853"/>
          </a:xfrm>
          <a:prstGeom prst="leftRightArrow">
            <a:avLst/>
          </a:prstGeom>
          <a:gradFill flip="none" rotWithShape="1">
            <a:gsLst>
              <a:gs pos="6000">
                <a:schemeClr val="accent3"/>
              </a:gs>
              <a:gs pos="44000">
                <a:schemeClr val="accent3">
                  <a:lumMod val="20000"/>
                  <a:lumOff val="80000"/>
                </a:schemeClr>
              </a:gs>
              <a:gs pos="75000">
                <a:schemeClr val="accent3">
                  <a:lumMod val="60000"/>
                  <a:lumOff val="40000"/>
                </a:schemeClr>
              </a:gs>
              <a:gs pos="25000">
                <a:schemeClr val="accent3">
                  <a:lumMod val="60000"/>
                  <a:lumOff val="40000"/>
                </a:schemeClr>
              </a:gs>
              <a:gs pos="100000">
                <a:schemeClr val="accent3"/>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 Placeholder 2">
            <a:extLst>
              <a:ext uri="{FF2B5EF4-FFF2-40B4-BE49-F238E27FC236}">
                <a16:creationId xmlns:a16="http://schemas.microsoft.com/office/drawing/2014/main" id="{209B0251-D1DF-721E-C58D-52D9B64141D5}"/>
              </a:ext>
            </a:extLst>
          </p:cNvPr>
          <p:cNvSpPr>
            <a:spLocks noGrp="1"/>
          </p:cNvSpPr>
          <p:nvPr>
            <p:ph type="body" sz="quarter" idx="13"/>
          </p:nvPr>
        </p:nvSpPr>
        <p:spPr>
          <a:xfrm>
            <a:off x="-8624" y="0"/>
            <a:ext cx="12200624" cy="791230"/>
          </a:xfrm>
        </p:spPr>
        <p:txBody>
          <a:bodyPr/>
          <a:lstStyle/>
          <a:p>
            <a:r>
              <a:rPr lang="en-GB" dirty="0"/>
              <a:t>Amongst non household customers there’s slightly more emphasis on investment rather than keeping bills as low as possible </a:t>
            </a:r>
          </a:p>
        </p:txBody>
      </p:sp>
      <p:sp>
        <p:nvSpPr>
          <p:cNvPr id="4" name="Text Placeholder 3">
            <a:extLst>
              <a:ext uri="{FF2B5EF4-FFF2-40B4-BE49-F238E27FC236}">
                <a16:creationId xmlns:a16="http://schemas.microsoft.com/office/drawing/2014/main" id="{AE70CD4D-D5A0-7E91-924D-13FAD115D445}"/>
              </a:ext>
            </a:extLst>
          </p:cNvPr>
          <p:cNvSpPr>
            <a:spLocks noGrp="1"/>
          </p:cNvSpPr>
          <p:nvPr>
            <p:ph type="body" sz="quarter" idx="14"/>
          </p:nvPr>
        </p:nvSpPr>
        <p:spPr>
          <a:xfrm>
            <a:off x="0" y="775210"/>
            <a:ext cx="12192000" cy="505853"/>
          </a:xfrm>
        </p:spPr>
        <p:txBody>
          <a:bodyPr/>
          <a:lstStyle/>
          <a:p>
            <a:r>
              <a:rPr lang="en-GB" dirty="0"/>
              <a:t>Even though NHH are not necessarily finding bills more affordable than NHH, there may be slightly greater appreciation of the need to invest in ensuring resilience into the future. </a:t>
            </a:r>
            <a:r>
              <a:rPr lang="en-GB" i="1" dirty="0"/>
              <a:t>Differences are only indicative due to low NHH base size.</a:t>
            </a:r>
          </a:p>
        </p:txBody>
      </p:sp>
      <p:grpSp>
        <p:nvGrpSpPr>
          <p:cNvPr id="37" name="Group 36">
            <a:extLst>
              <a:ext uri="{FF2B5EF4-FFF2-40B4-BE49-F238E27FC236}">
                <a16:creationId xmlns:a16="http://schemas.microsoft.com/office/drawing/2014/main" id="{AD4EE423-C658-05D4-9AC0-DFBE4431F44A}"/>
              </a:ext>
            </a:extLst>
          </p:cNvPr>
          <p:cNvGrpSpPr/>
          <p:nvPr/>
        </p:nvGrpSpPr>
        <p:grpSpPr>
          <a:xfrm>
            <a:off x="184960" y="2703713"/>
            <a:ext cx="1859470" cy="900000"/>
            <a:chOff x="145124" y="2450889"/>
            <a:chExt cx="1859470" cy="900000"/>
          </a:xfrm>
        </p:grpSpPr>
        <p:sp>
          <p:nvSpPr>
            <p:cNvPr id="30" name="Rectangle 29">
              <a:extLst>
                <a:ext uri="{FF2B5EF4-FFF2-40B4-BE49-F238E27FC236}">
                  <a16:creationId xmlns:a16="http://schemas.microsoft.com/office/drawing/2014/main" id="{7D8C744E-FB52-EB60-C940-B027148593A8}"/>
                </a:ext>
              </a:extLst>
            </p:cNvPr>
            <p:cNvSpPr/>
            <p:nvPr/>
          </p:nvSpPr>
          <p:spPr>
            <a:xfrm>
              <a:off x="156180" y="2450889"/>
              <a:ext cx="1848414" cy="900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40000" algn="ctr"/>
              <a:r>
                <a:rPr lang="en-GB" sz="1200" b="1" dirty="0">
                  <a:latin typeface="Century Gothic" panose="020B0502020202020204" pitchFamily="34" charset="0"/>
                </a:rPr>
                <a:t>Safe &amp;        high-quality drinking water</a:t>
              </a:r>
            </a:p>
          </p:txBody>
        </p:sp>
        <p:pic>
          <p:nvPicPr>
            <p:cNvPr id="27" name="Picture 26">
              <a:extLst>
                <a:ext uri="{FF2B5EF4-FFF2-40B4-BE49-F238E27FC236}">
                  <a16:creationId xmlns:a16="http://schemas.microsoft.com/office/drawing/2014/main" id="{6B5C7E11-7F65-337C-0D4A-95D04A82536B}"/>
                </a:ext>
              </a:extLst>
            </p:cNvPr>
            <p:cNvPicPr>
              <a:picLocks noChangeAspect="1"/>
            </p:cNvPicPr>
            <p:nvPr/>
          </p:nvPicPr>
          <p:blipFill>
            <a:blip r:embed="rId3"/>
            <a:stretch>
              <a:fillRect/>
            </a:stretch>
          </p:blipFill>
          <p:spPr>
            <a:xfrm>
              <a:off x="145124" y="2593814"/>
              <a:ext cx="614150" cy="614150"/>
            </a:xfrm>
            <a:prstGeom prst="rect">
              <a:avLst/>
            </a:prstGeom>
          </p:spPr>
        </p:pic>
      </p:grpSp>
      <p:grpSp>
        <p:nvGrpSpPr>
          <p:cNvPr id="36" name="Group 35">
            <a:extLst>
              <a:ext uri="{FF2B5EF4-FFF2-40B4-BE49-F238E27FC236}">
                <a16:creationId xmlns:a16="http://schemas.microsoft.com/office/drawing/2014/main" id="{D465491E-8BA6-DF82-8DB3-6F904839B929}"/>
              </a:ext>
            </a:extLst>
          </p:cNvPr>
          <p:cNvGrpSpPr/>
          <p:nvPr/>
        </p:nvGrpSpPr>
        <p:grpSpPr>
          <a:xfrm>
            <a:off x="196016" y="5104580"/>
            <a:ext cx="1859468" cy="900000"/>
            <a:chOff x="126387" y="3756456"/>
            <a:chExt cx="1908000" cy="900000"/>
          </a:xfrm>
        </p:grpSpPr>
        <p:sp>
          <p:nvSpPr>
            <p:cNvPr id="31" name="Rectangle 30">
              <a:extLst>
                <a:ext uri="{FF2B5EF4-FFF2-40B4-BE49-F238E27FC236}">
                  <a16:creationId xmlns:a16="http://schemas.microsoft.com/office/drawing/2014/main" id="{D46BF95F-8AD4-4C33-2A40-8607F1A4B7EE}"/>
                </a:ext>
              </a:extLst>
            </p:cNvPr>
            <p:cNvSpPr/>
            <p:nvPr/>
          </p:nvSpPr>
          <p:spPr>
            <a:xfrm>
              <a:off x="126387" y="3756456"/>
              <a:ext cx="1908000" cy="900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40000" algn="ctr"/>
              <a:r>
                <a:rPr lang="en-GB" sz="1200" b="1" dirty="0">
                  <a:latin typeface="Century Gothic" panose="020B0502020202020204" pitchFamily="34" charset="0"/>
                </a:rPr>
                <a:t>Wastewater, protecting, &amp; improving the environment</a:t>
              </a:r>
            </a:p>
          </p:txBody>
        </p:sp>
        <p:pic>
          <p:nvPicPr>
            <p:cNvPr id="32" name="Picture 31">
              <a:extLst>
                <a:ext uri="{FF2B5EF4-FFF2-40B4-BE49-F238E27FC236}">
                  <a16:creationId xmlns:a16="http://schemas.microsoft.com/office/drawing/2014/main" id="{250D7018-8C9F-27D2-5D21-D265971571C1}"/>
                </a:ext>
              </a:extLst>
            </p:cNvPr>
            <p:cNvPicPr>
              <a:picLocks noChangeAspect="1"/>
            </p:cNvPicPr>
            <p:nvPr/>
          </p:nvPicPr>
          <p:blipFill>
            <a:blip r:embed="rId4"/>
            <a:stretch>
              <a:fillRect/>
            </a:stretch>
          </p:blipFill>
          <p:spPr>
            <a:xfrm>
              <a:off x="171968" y="3845321"/>
              <a:ext cx="614150" cy="721497"/>
            </a:xfrm>
            <a:prstGeom prst="rect">
              <a:avLst/>
            </a:prstGeom>
          </p:spPr>
        </p:pic>
      </p:grpSp>
      <p:grpSp>
        <p:nvGrpSpPr>
          <p:cNvPr id="35" name="Group 34">
            <a:extLst>
              <a:ext uri="{FF2B5EF4-FFF2-40B4-BE49-F238E27FC236}">
                <a16:creationId xmlns:a16="http://schemas.microsoft.com/office/drawing/2014/main" id="{2564B749-7966-6532-D21E-54C7CB0B5C41}"/>
              </a:ext>
            </a:extLst>
          </p:cNvPr>
          <p:cNvGrpSpPr/>
          <p:nvPr/>
        </p:nvGrpSpPr>
        <p:grpSpPr>
          <a:xfrm>
            <a:off x="190488" y="3882850"/>
            <a:ext cx="1848414" cy="900000"/>
            <a:chOff x="185973" y="4854941"/>
            <a:chExt cx="1848414" cy="900000"/>
          </a:xfrm>
          <a:solidFill>
            <a:schemeClr val="accent2"/>
          </a:solidFill>
        </p:grpSpPr>
        <p:sp>
          <p:nvSpPr>
            <p:cNvPr id="34" name="Rectangle 33">
              <a:extLst>
                <a:ext uri="{FF2B5EF4-FFF2-40B4-BE49-F238E27FC236}">
                  <a16:creationId xmlns:a16="http://schemas.microsoft.com/office/drawing/2014/main" id="{D0A69F67-203E-701F-706A-D1CB375A2287}"/>
                </a:ext>
              </a:extLst>
            </p:cNvPr>
            <p:cNvSpPr/>
            <p:nvPr/>
          </p:nvSpPr>
          <p:spPr>
            <a:xfrm>
              <a:off x="185973" y="4854941"/>
              <a:ext cx="1848414" cy="90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40000" algn="ctr"/>
              <a:r>
                <a:rPr lang="en-GB" sz="1200" b="1" dirty="0">
                  <a:latin typeface="Century Gothic" panose="020B0502020202020204" pitchFamily="34" charset="0"/>
                </a:rPr>
                <a:t>Ensuring a                                       reliable       water supply</a:t>
              </a:r>
            </a:p>
          </p:txBody>
        </p:sp>
        <p:pic>
          <p:nvPicPr>
            <p:cNvPr id="33" name="Picture 32">
              <a:extLst>
                <a:ext uri="{FF2B5EF4-FFF2-40B4-BE49-F238E27FC236}">
                  <a16:creationId xmlns:a16="http://schemas.microsoft.com/office/drawing/2014/main" id="{BD7E5782-3294-9E6C-1BD6-6B74112F44F8}"/>
                </a:ext>
              </a:extLst>
            </p:cNvPr>
            <p:cNvPicPr>
              <a:picLocks noChangeAspect="1"/>
            </p:cNvPicPr>
            <p:nvPr/>
          </p:nvPicPr>
          <p:blipFill>
            <a:blip r:embed="rId5"/>
            <a:stretch>
              <a:fillRect/>
            </a:stretch>
          </p:blipFill>
          <p:spPr>
            <a:xfrm>
              <a:off x="217054" y="5000191"/>
              <a:ext cx="609500" cy="609500"/>
            </a:xfrm>
            <a:prstGeom prst="rect">
              <a:avLst/>
            </a:prstGeom>
            <a:grpFill/>
          </p:spPr>
        </p:pic>
      </p:grpSp>
      <p:grpSp>
        <p:nvGrpSpPr>
          <p:cNvPr id="55" name="Group 54">
            <a:extLst>
              <a:ext uri="{FF2B5EF4-FFF2-40B4-BE49-F238E27FC236}">
                <a16:creationId xmlns:a16="http://schemas.microsoft.com/office/drawing/2014/main" id="{312D17E5-2C34-1F12-9FB7-DB2626957BAD}"/>
              </a:ext>
            </a:extLst>
          </p:cNvPr>
          <p:cNvGrpSpPr/>
          <p:nvPr/>
        </p:nvGrpSpPr>
        <p:grpSpPr>
          <a:xfrm>
            <a:off x="10083556" y="5107765"/>
            <a:ext cx="1848414" cy="900000"/>
            <a:chOff x="9994656" y="4854941"/>
            <a:chExt cx="1848414" cy="900000"/>
          </a:xfrm>
        </p:grpSpPr>
        <p:sp>
          <p:nvSpPr>
            <p:cNvPr id="52" name="Rectangle 51">
              <a:extLst>
                <a:ext uri="{FF2B5EF4-FFF2-40B4-BE49-F238E27FC236}">
                  <a16:creationId xmlns:a16="http://schemas.microsoft.com/office/drawing/2014/main" id="{38001408-D271-E976-3585-3110D4721BB5}"/>
                </a:ext>
              </a:extLst>
            </p:cNvPr>
            <p:cNvSpPr>
              <a:spLocks/>
            </p:cNvSpPr>
            <p:nvPr/>
          </p:nvSpPr>
          <p:spPr>
            <a:xfrm>
              <a:off x="9994656" y="4854941"/>
              <a:ext cx="1848414" cy="90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40000" algn="ctr"/>
              <a:r>
                <a:rPr lang="en-GB" sz="1200" b="1" dirty="0">
                  <a:latin typeface="Century Gothic" panose="020B0502020202020204" pitchFamily="34" charset="0"/>
                </a:rPr>
                <a:t>Keeping bills as low as possible</a:t>
              </a:r>
            </a:p>
          </p:txBody>
        </p:sp>
        <p:pic>
          <p:nvPicPr>
            <p:cNvPr id="48" name="Graphic 47" descr="Coins outline">
              <a:extLst>
                <a:ext uri="{FF2B5EF4-FFF2-40B4-BE49-F238E27FC236}">
                  <a16:creationId xmlns:a16="http://schemas.microsoft.com/office/drawing/2014/main" id="{0811E305-C916-5AAD-8AAA-AFFFEDD5570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101563" y="4997865"/>
              <a:ext cx="614151" cy="614151"/>
            </a:xfrm>
            <a:prstGeom prst="rect">
              <a:avLst/>
            </a:prstGeom>
          </p:spPr>
        </p:pic>
      </p:grpSp>
      <p:grpSp>
        <p:nvGrpSpPr>
          <p:cNvPr id="56" name="Group 55">
            <a:extLst>
              <a:ext uri="{FF2B5EF4-FFF2-40B4-BE49-F238E27FC236}">
                <a16:creationId xmlns:a16="http://schemas.microsoft.com/office/drawing/2014/main" id="{F8B0083A-CF26-B0E6-0528-96492609CDE4}"/>
              </a:ext>
            </a:extLst>
          </p:cNvPr>
          <p:cNvGrpSpPr/>
          <p:nvPr/>
        </p:nvGrpSpPr>
        <p:grpSpPr>
          <a:xfrm>
            <a:off x="10083556" y="3899750"/>
            <a:ext cx="1848414" cy="900000"/>
            <a:chOff x="9994656" y="4854941"/>
            <a:chExt cx="1848414" cy="900000"/>
          </a:xfrm>
        </p:grpSpPr>
        <p:sp>
          <p:nvSpPr>
            <p:cNvPr id="57" name="Rectangle 56">
              <a:extLst>
                <a:ext uri="{FF2B5EF4-FFF2-40B4-BE49-F238E27FC236}">
                  <a16:creationId xmlns:a16="http://schemas.microsoft.com/office/drawing/2014/main" id="{11B45D92-E271-8B7D-FD18-4AA3D6AF4621}"/>
                </a:ext>
              </a:extLst>
            </p:cNvPr>
            <p:cNvSpPr>
              <a:spLocks/>
            </p:cNvSpPr>
            <p:nvPr/>
          </p:nvSpPr>
          <p:spPr>
            <a:xfrm>
              <a:off x="9994656" y="4854941"/>
              <a:ext cx="1848414" cy="90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40000" algn="ctr"/>
              <a:r>
                <a:rPr lang="en-GB" sz="1200" b="1" dirty="0">
                  <a:latin typeface="Century Gothic" panose="020B0502020202020204" pitchFamily="34" charset="0"/>
                </a:rPr>
                <a:t>Keeping bills as low as possible</a:t>
              </a:r>
            </a:p>
          </p:txBody>
        </p:sp>
        <p:pic>
          <p:nvPicPr>
            <p:cNvPr id="58" name="Graphic 57" descr="Coins outline">
              <a:extLst>
                <a:ext uri="{FF2B5EF4-FFF2-40B4-BE49-F238E27FC236}">
                  <a16:creationId xmlns:a16="http://schemas.microsoft.com/office/drawing/2014/main" id="{4BDDCAC0-627F-E6F0-7865-CFF5CF1A29A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101563" y="4997865"/>
              <a:ext cx="614151" cy="614151"/>
            </a:xfrm>
            <a:prstGeom prst="rect">
              <a:avLst/>
            </a:prstGeom>
          </p:spPr>
        </p:pic>
      </p:grpSp>
      <p:grpSp>
        <p:nvGrpSpPr>
          <p:cNvPr id="59" name="Group 58">
            <a:extLst>
              <a:ext uri="{FF2B5EF4-FFF2-40B4-BE49-F238E27FC236}">
                <a16:creationId xmlns:a16="http://schemas.microsoft.com/office/drawing/2014/main" id="{BEA13AFE-4E50-1325-67EC-7D02A28C18BA}"/>
              </a:ext>
            </a:extLst>
          </p:cNvPr>
          <p:cNvGrpSpPr/>
          <p:nvPr/>
        </p:nvGrpSpPr>
        <p:grpSpPr>
          <a:xfrm>
            <a:off x="10083556" y="2703713"/>
            <a:ext cx="1848414" cy="900000"/>
            <a:chOff x="9994656" y="4854941"/>
            <a:chExt cx="1848414" cy="900000"/>
          </a:xfrm>
        </p:grpSpPr>
        <p:sp>
          <p:nvSpPr>
            <p:cNvPr id="60" name="Rectangle 59">
              <a:extLst>
                <a:ext uri="{FF2B5EF4-FFF2-40B4-BE49-F238E27FC236}">
                  <a16:creationId xmlns:a16="http://schemas.microsoft.com/office/drawing/2014/main" id="{7B286039-C5F9-243D-5812-0391C0DB7AB0}"/>
                </a:ext>
              </a:extLst>
            </p:cNvPr>
            <p:cNvSpPr>
              <a:spLocks/>
            </p:cNvSpPr>
            <p:nvPr/>
          </p:nvSpPr>
          <p:spPr>
            <a:xfrm>
              <a:off x="9994656" y="4854941"/>
              <a:ext cx="1848414" cy="90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40000" algn="ctr"/>
              <a:r>
                <a:rPr lang="en-GB" sz="1200" b="1" dirty="0">
                  <a:latin typeface="Century Gothic" panose="020B0502020202020204" pitchFamily="34" charset="0"/>
                </a:rPr>
                <a:t>Keeping bills as low as possible</a:t>
              </a:r>
            </a:p>
          </p:txBody>
        </p:sp>
        <p:pic>
          <p:nvPicPr>
            <p:cNvPr id="61" name="Graphic 60" descr="Coins outline">
              <a:extLst>
                <a:ext uri="{FF2B5EF4-FFF2-40B4-BE49-F238E27FC236}">
                  <a16:creationId xmlns:a16="http://schemas.microsoft.com/office/drawing/2014/main" id="{0A8148C5-D28C-7D40-C40B-8EC0AFAFC04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101563" y="4997865"/>
              <a:ext cx="614151" cy="614151"/>
            </a:xfrm>
            <a:prstGeom prst="rect">
              <a:avLst/>
            </a:prstGeom>
          </p:spPr>
        </p:pic>
      </p:grpSp>
      <p:sp>
        <p:nvSpPr>
          <p:cNvPr id="64" name="Rectangle 63">
            <a:extLst>
              <a:ext uri="{FF2B5EF4-FFF2-40B4-BE49-F238E27FC236}">
                <a16:creationId xmlns:a16="http://schemas.microsoft.com/office/drawing/2014/main" id="{9364E404-724B-177E-C4A8-5331D440335E}"/>
              </a:ext>
            </a:extLst>
          </p:cNvPr>
          <p:cNvSpPr/>
          <p:nvPr/>
        </p:nvSpPr>
        <p:spPr>
          <a:xfrm>
            <a:off x="2267502" y="2041118"/>
            <a:ext cx="1569002" cy="276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1200" b="1" dirty="0">
                <a:solidFill>
                  <a:schemeClr val="bg1"/>
                </a:solidFill>
                <a:latin typeface="Century Gothic" panose="020B0502020202020204" pitchFamily="34" charset="0"/>
              </a:rPr>
              <a:t>Higher priority</a:t>
            </a:r>
          </a:p>
        </p:txBody>
      </p:sp>
      <p:sp>
        <p:nvSpPr>
          <p:cNvPr id="65" name="Rectangle 64">
            <a:extLst>
              <a:ext uri="{FF2B5EF4-FFF2-40B4-BE49-F238E27FC236}">
                <a16:creationId xmlns:a16="http://schemas.microsoft.com/office/drawing/2014/main" id="{61DE1A89-7F0C-3D85-8EE9-12FB41BCE0FC}"/>
              </a:ext>
            </a:extLst>
          </p:cNvPr>
          <p:cNvSpPr/>
          <p:nvPr/>
        </p:nvSpPr>
        <p:spPr>
          <a:xfrm>
            <a:off x="8743152" y="2041118"/>
            <a:ext cx="1569002" cy="276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1200" b="1" dirty="0">
                <a:solidFill>
                  <a:schemeClr val="bg1"/>
                </a:solidFill>
                <a:latin typeface="Century Gothic" panose="020B0502020202020204" pitchFamily="34" charset="0"/>
              </a:rPr>
              <a:t>Higher priority</a:t>
            </a:r>
          </a:p>
        </p:txBody>
      </p:sp>
      <p:sp>
        <p:nvSpPr>
          <p:cNvPr id="66" name="Rectangle 65">
            <a:extLst>
              <a:ext uri="{FF2B5EF4-FFF2-40B4-BE49-F238E27FC236}">
                <a16:creationId xmlns:a16="http://schemas.microsoft.com/office/drawing/2014/main" id="{436174D7-B6F2-FD55-3334-76F89F4733E5}"/>
              </a:ext>
            </a:extLst>
          </p:cNvPr>
          <p:cNvSpPr/>
          <p:nvPr/>
        </p:nvSpPr>
        <p:spPr>
          <a:xfrm>
            <a:off x="5970195" y="2041118"/>
            <a:ext cx="1569002" cy="276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1200" b="1" dirty="0">
                <a:solidFill>
                  <a:schemeClr val="tx1"/>
                </a:solidFill>
                <a:latin typeface="Century Gothic" panose="020B0502020202020204" pitchFamily="34" charset="0"/>
              </a:rPr>
              <a:t>Equal priority</a:t>
            </a:r>
          </a:p>
        </p:txBody>
      </p:sp>
      <p:sp>
        <p:nvSpPr>
          <p:cNvPr id="71" name="TextBox 70">
            <a:extLst>
              <a:ext uri="{FF2B5EF4-FFF2-40B4-BE49-F238E27FC236}">
                <a16:creationId xmlns:a16="http://schemas.microsoft.com/office/drawing/2014/main" id="{E3F13CF9-FECD-10DF-664E-E45467AA7583}"/>
              </a:ext>
            </a:extLst>
          </p:cNvPr>
          <p:cNvSpPr txBox="1"/>
          <p:nvPr/>
        </p:nvSpPr>
        <p:spPr>
          <a:xfrm>
            <a:off x="1316242" y="6374785"/>
            <a:ext cx="8767728"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Q15A, B, C. </a:t>
            </a:r>
            <a:r>
              <a:rPr kumimoji="0" lang="en-GB" sz="11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Which of these do you think should be a higher priority for Welsh Water’s long-term plans, or do you think they should be equal priority? </a:t>
            </a:r>
            <a:r>
              <a:rPr kumimoji="0" lang="en-GB" sz="11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Base</a:t>
            </a:r>
            <a:r>
              <a:rPr kumimoji="0" lang="en-GB" sz="11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All non household respondents (</a:t>
            </a:r>
            <a:r>
              <a:rPr lang="en-GB" sz="1100" dirty="0">
                <a:solidFill>
                  <a:prstClr val="black"/>
                </a:solidFill>
                <a:latin typeface="Century Gothic" panose="020B0502020202020204" pitchFamily="34" charset="0"/>
              </a:rPr>
              <a:t>50*</a:t>
            </a:r>
            <a:r>
              <a:rPr kumimoji="0" lang="en-GB" sz="11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t>
            </a:r>
            <a:r>
              <a:rPr kumimoji="0" lang="en-GB" sz="11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*LOW BASE SIZE, INDICATIVE ONLY</a:t>
            </a:r>
          </a:p>
        </p:txBody>
      </p:sp>
      <p:pic>
        <p:nvPicPr>
          <p:cNvPr id="72" name="Picture 71">
            <a:extLst>
              <a:ext uri="{FF2B5EF4-FFF2-40B4-BE49-F238E27FC236}">
                <a16:creationId xmlns:a16="http://schemas.microsoft.com/office/drawing/2014/main" id="{D4F01453-AD7D-4DE0-5330-998A51786A1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5622" y="6458880"/>
            <a:ext cx="1121629" cy="274231"/>
          </a:xfrm>
          <a:prstGeom prst="rect">
            <a:avLst/>
          </a:prstGeom>
        </p:spPr>
      </p:pic>
      <p:sp>
        <p:nvSpPr>
          <p:cNvPr id="74" name="Left Bracket 73">
            <a:extLst>
              <a:ext uri="{FF2B5EF4-FFF2-40B4-BE49-F238E27FC236}">
                <a16:creationId xmlns:a16="http://schemas.microsoft.com/office/drawing/2014/main" id="{CB9128C3-2880-184F-18E2-9F9019B011FD}"/>
              </a:ext>
            </a:extLst>
          </p:cNvPr>
          <p:cNvSpPr/>
          <p:nvPr/>
        </p:nvSpPr>
        <p:spPr>
          <a:xfrm rot="5400000" flipH="1">
            <a:off x="4017317" y="2070519"/>
            <a:ext cx="46688" cy="3113075"/>
          </a:xfrm>
          <a:prstGeom prst="leftBracket">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75" name="Left Bracket 74">
            <a:extLst>
              <a:ext uri="{FF2B5EF4-FFF2-40B4-BE49-F238E27FC236}">
                <a16:creationId xmlns:a16="http://schemas.microsoft.com/office/drawing/2014/main" id="{9AC24EEA-849B-83EF-3A94-FC31177010FA}"/>
              </a:ext>
            </a:extLst>
          </p:cNvPr>
          <p:cNvSpPr/>
          <p:nvPr/>
        </p:nvSpPr>
        <p:spPr>
          <a:xfrm rot="5400000" flipH="1">
            <a:off x="4091132" y="3352929"/>
            <a:ext cx="46687" cy="2965446"/>
          </a:xfrm>
          <a:prstGeom prst="leftBracket">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76" name="TextBox 75">
            <a:extLst>
              <a:ext uri="{FF2B5EF4-FFF2-40B4-BE49-F238E27FC236}">
                <a16:creationId xmlns:a16="http://schemas.microsoft.com/office/drawing/2014/main" id="{6EF62230-E190-3BAC-4105-206221544958}"/>
              </a:ext>
            </a:extLst>
          </p:cNvPr>
          <p:cNvSpPr txBox="1"/>
          <p:nvPr/>
        </p:nvSpPr>
        <p:spPr>
          <a:xfrm>
            <a:off x="3709845" y="3542678"/>
            <a:ext cx="473790" cy="215444"/>
          </a:xfrm>
          <a:prstGeom prst="rect">
            <a:avLst/>
          </a:prstGeom>
          <a:solidFill>
            <a:schemeClr val="accent5"/>
          </a:solid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4</a:t>
            </a:r>
            <a:r>
              <a:rPr lang="en-GB" sz="1400" b="1" dirty="0">
                <a:solidFill>
                  <a:schemeClr val="bg1"/>
                </a:solidFill>
                <a:latin typeface="Century Gothic" panose="020B0502020202020204" pitchFamily="34" charset="0"/>
              </a:rPr>
              <a:t>8</a:t>
            </a:r>
            <a:r>
              <a:rPr kumimoji="0" lang="en-GB" sz="1400" b="1"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a:t>
            </a:r>
          </a:p>
        </p:txBody>
      </p:sp>
      <p:sp>
        <p:nvSpPr>
          <p:cNvPr id="77" name="TextBox 76">
            <a:extLst>
              <a:ext uri="{FF2B5EF4-FFF2-40B4-BE49-F238E27FC236}">
                <a16:creationId xmlns:a16="http://schemas.microsoft.com/office/drawing/2014/main" id="{CFEC0DE8-F762-1BAE-0F86-1690E238C300}"/>
              </a:ext>
            </a:extLst>
          </p:cNvPr>
          <p:cNvSpPr txBox="1"/>
          <p:nvPr/>
        </p:nvSpPr>
        <p:spPr>
          <a:xfrm>
            <a:off x="3923009" y="4777862"/>
            <a:ext cx="473790" cy="215444"/>
          </a:xfrm>
          <a:prstGeom prst="rect">
            <a:avLst/>
          </a:prstGeom>
          <a:solidFill>
            <a:schemeClr val="accent2"/>
          </a:solid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46%</a:t>
            </a:r>
          </a:p>
        </p:txBody>
      </p:sp>
      <p:sp>
        <p:nvSpPr>
          <p:cNvPr id="78" name="TextBox 77">
            <a:extLst>
              <a:ext uri="{FF2B5EF4-FFF2-40B4-BE49-F238E27FC236}">
                <a16:creationId xmlns:a16="http://schemas.microsoft.com/office/drawing/2014/main" id="{5BEE8697-5A24-504C-3722-376DFBA1F36A}"/>
              </a:ext>
            </a:extLst>
          </p:cNvPr>
          <p:cNvSpPr txBox="1"/>
          <p:nvPr/>
        </p:nvSpPr>
        <p:spPr>
          <a:xfrm>
            <a:off x="4018638" y="5913182"/>
            <a:ext cx="473790" cy="215444"/>
          </a:xfrm>
          <a:prstGeom prst="rect">
            <a:avLst/>
          </a:prstGeom>
          <a:solidFill>
            <a:schemeClr val="accent6">
              <a:lumMod val="60000"/>
              <a:lumOff val="40000"/>
            </a:schemeClr>
          </a:solid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44%</a:t>
            </a:r>
          </a:p>
        </p:txBody>
      </p:sp>
      <p:sp>
        <p:nvSpPr>
          <p:cNvPr id="80" name="TextBox 79">
            <a:extLst>
              <a:ext uri="{FF2B5EF4-FFF2-40B4-BE49-F238E27FC236}">
                <a16:creationId xmlns:a16="http://schemas.microsoft.com/office/drawing/2014/main" id="{1C738F62-1097-DE43-638C-86DE281822F3}"/>
              </a:ext>
            </a:extLst>
          </p:cNvPr>
          <p:cNvSpPr txBox="1"/>
          <p:nvPr/>
        </p:nvSpPr>
        <p:spPr>
          <a:xfrm>
            <a:off x="8177922" y="3542678"/>
            <a:ext cx="473790" cy="215444"/>
          </a:xfrm>
          <a:prstGeom prst="rect">
            <a:avLst/>
          </a:prstGeom>
          <a:solidFill>
            <a:srgbClr val="59B3AA"/>
          </a:solid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bg1"/>
                </a:solidFill>
                <a:latin typeface="Century Gothic" panose="020B0502020202020204" pitchFamily="34" charset="0"/>
              </a:rPr>
              <a:t>18</a:t>
            </a:r>
            <a:r>
              <a:rPr kumimoji="0" lang="en-GB" sz="1400" b="1"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a:t>
            </a:r>
          </a:p>
        </p:txBody>
      </p:sp>
      <p:sp>
        <p:nvSpPr>
          <p:cNvPr id="81" name="TextBox 80">
            <a:extLst>
              <a:ext uri="{FF2B5EF4-FFF2-40B4-BE49-F238E27FC236}">
                <a16:creationId xmlns:a16="http://schemas.microsoft.com/office/drawing/2014/main" id="{34A79C12-0A91-EF5F-80EA-6AF191D7C8B0}"/>
              </a:ext>
            </a:extLst>
          </p:cNvPr>
          <p:cNvSpPr txBox="1"/>
          <p:nvPr/>
        </p:nvSpPr>
        <p:spPr>
          <a:xfrm>
            <a:off x="8300557" y="4751274"/>
            <a:ext cx="473790" cy="215444"/>
          </a:xfrm>
          <a:prstGeom prst="rect">
            <a:avLst/>
          </a:prstGeom>
          <a:solidFill>
            <a:srgbClr val="59B3AA"/>
          </a:solid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bg1"/>
                </a:solidFill>
                <a:latin typeface="Century Gothic" panose="020B0502020202020204" pitchFamily="34" charset="0"/>
              </a:rPr>
              <a:t>20</a:t>
            </a:r>
            <a:r>
              <a:rPr kumimoji="0" lang="en-GB" sz="1400" b="1"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a:t>
            </a:r>
          </a:p>
        </p:txBody>
      </p:sp>
      <p:sp>
        <p:nvSpPr>
          <p:cNvPr id="82" name="TextBox 81">
            <a:extLst>
              <a:ext uri="{FF2B5EF4-FFF2-40B4-BE49-F238E27FC236}">
                <a16:creationId xmlns:a16="http://schemas.microsoft.com/office/drawing/2014/main" id="{4DA6EE9C-FC14-548D-42BC-AEDC2692E2BF}"/>
              </a:ext>
            </a:extLst>
          </p:cNvPr>
          <p:cNvSpPr txBox="1"/>
          <p:nvPr/>
        </p:nvSpPr>
        <p:spPr>
          <a:xfrm>
            <a:off x="8316176" y="5913182"/>
            <a:ext cx="473790" cy="215444"/>
          </a:xfrm>
          <a:prstGeom prst="rect">
            <a:avLst/>
          </a:prstGeom>
          <a:solidFill>
            <a:srgbClr val="59B3AA"/>
          </a:solid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26%</a:t>
            </a:r>
          </a:p>
        </p:txBody>
      </p:sp>
      <p:sp>
        <p:nvSpPr>
          <p:cNvPr id="39" name="Rectangle 38">
            <a:extLst>
              <a:ext uri="{FF2B5EF4-FFF2-40B4-BE49-F238E27FC236}">
                <a16:creationId xmlns:a16="http://schemas.microsoft.com/office/drawing/2014/main" id="{FD668C59-298E-F17D-A36A-E83BC469E408}"/>
              </a:ext>
            </a:extLst>
          </p:cNvPr>
          <p:cNvSpPr/>
          <p:nvPr/>
        </p:nvSpPr>
        <p:spPr>
          <a:xfrm>
            <a:off x="140480" y="1459761"/>
            <a:ext cx="9429184" cy="307777"/>
          </a:xfrm>
          <a:prstGeom prst="rect">
            <a:avLst/>
          </a:prstGeom>
        </p:spPr>
        <p:txBody>
          <a:bodyPr wrap="none">
            <a:spAutoFit/>
          </a:bodyPr>
          <a:lstStyle/>
          <a:p>
            <a:r>
              <a:rPr lang="en-GB" sz="1400" b="1" dirty="0">
                <a:solidFill>
                  <a:srgbClr val="FFFFFF">
                    <a:lumMod val="50000"/>
                  </a:srgbClr>
                </a:solidFill>
                <a:latin typeface="Century Gothic" panose="020B0502020202020204" pitchFamily="34" charset="0"/>
              </a:rPr>
              <a:t>% of NON HOUSEHOLD customers* who think investment area / keeping bills low should be a higher priority</a:t>
            </a:r>
          </a:p>
        </p:txBody>
      </p:sp>
      <p:sp>
        <p:nvSpPr>
          <p:cNvPr id="2" name="Slide Number Placeholder 3">
            <a:extLst>
              <a:ext uri="{FF2B5EF4-FFF2-40B4-BE49-F238E27FC236}">
                <a16:creationId xmlns:a16="http://schemas.microsoft.com/office/drawing/2014/main" id="{F4C225C2-9323-BFBE-CB27-0F03A7E5C57C}"/>
              </a:ext>
            </a:extLst>
          </p:cNvPr>
          <p:cNvSpPr txBox="1">
            <a:spLocks/>
          </p:cNvSpPr>
          <p:nvPr/>
        </p:nvSpPr>
        <p:spPr>
          <a:xfrm>
            <a:off x="11280100" y="6756"/>
            <a:ext cx="794631" cy="41143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17C9725-CDDF-4E1F-A5C1-71F9C95A39C6}" type="slidenum">
              <a:rPr lang="en-GB" b="1" smtClean="0">
                <a:solidFill>
                  <a:prstClr val="white"/>
                </a:solidFill>
                <a:latin typeface="Century Gothic" panose="020B0502020202020204" pitchFamily="34" charset="0"/>
              </a:rPr>
              <a:pPr/>
              <a:t>17</a:t>
            </a:fld>
            <a:endParaRPr lang="en-GB" b="1" dirty="0">
              <a:solidFill>
                <a:prstClr val="white"/>
              </a:solidFill>
              <a:latin typeface="Century Gothic" panose="020B0502020202020204" pitchFamily="34" charset="0"/>
            </a:endParaRPr>
          </a:p>
        </p:txBody>
      </p:sp>
    </p:spTree>
    <p:extLst>
      <p:ext uri="{BB962C8B-B14F-4D97-AF65-F5344CB8AC3E}">
        <p14:creationId xmlns:p14="http://schemas.microsoft.com/office/powerpoint/2010/main" val="31569306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09B0251-D1DF-721E-C58D-52D9B64141D5}"/>
              </a:ext>
            </a:extLst>
          </p:cNvPr>
          <p:cNvSpPr>
            <a:spLocks noGrp="1"/>
          </p:cNvSpPr>
          <p:nvPr>
            <p:ph type="body" sz="quarter" idx="13"/>
          </p:nvPr>
        </p:nvSpPr>
        <p:spPr/>
        <p:txBody>
          <a:bodyPr/>
          <a:lstStyle/>
          <a:p>
            <a:r>
              <a:rPr lang="en-GB" dirty="0"/>
              <a:t>Over one third of customers prioritise lowest possible bills over at least one investment area</a:t>
            </a:r>
          </a:p>
        </p:txBody>
      </p:sp>
      <p:sp>
        <p:nvSpPr>
          <p:cNvPr id="4" name="Text Placeholder 3">
            <a:extLst>
              <a:ext uri="{FF2B5EF4-FFF2-40B4-BE49-F238E27FC236}">
                <a16:creationId xmlns:a16="http://schemas.microsoft.com/office/drawing/2014/main" id="{AE70CD4D-D5A0-7E91-924D-13FAD115D445}"/>
              </a:ext>
            </a:extLst>
          </p:cNvPr>
          <p:cNvSpPr>
            <a:spLocks noGrp="1"/>
          </p:cNvSpPr>
          <p:nvPr>
            <p:ph type="body" sz="quarter" idx="14"/>
          </p:nvPr>
        </p:nvSpPr>
        <p:spPr/>
        <p:txBody>
          <a:bodyPr/>
          <a:lstStyle/>
          <a:p>
            <a:r>
              <a:rPr lang="en-GB" dirty="0"/>
              <a:t>However, the sentiment to prioritise lowest possible bills over investment is </a:t>
            </a:r>
            <a:r>
              <a:rPr lang="en-GB" b="1" dirty="0"/>
              <a:t>not</a:t>
            </a:r>
            <a:r>
              <a:rPr lang="en-GB" dirty="0"/>
              <a:t> driven by those who are in difficult financial circumstances.</a:t>
            </a:r>
          </a:p>
        </p:txBody>
      </p:sp>
      <p:sp>
        <p:nvSpPr>
          <p:cNvPr id="60" name="Rectangle 59">
            <a:extLst>
              <a:ext uri="{FF2B5EF4-FFF2-40B4-BE49-F238E27FC236}">
                <a16:creationId xmlns:a16="http://schemas.microsoft.com/office/drawing/2014/main" id="{7B286039-C5F9-243D-5812-0391C0DB7AB0}"/>
              </a:ext>
            </a:extLst>
          </p:cNvPr>
          <p:cNvSpPr>
            <a:spLocks/>
          </p:cNvSpPr>
          <p:nvPr/>
        </p:nvSpPr>
        <p:spPr>
          <a:xfrm>
            <a:off x="155621" y="2036509"/>
            <a:ext cx="2787970" cy="12349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pPr marL="540000"/>
            <a:r>
              <a:rPr lang="en-GB" sz="1200" b="1" dirty="0">
                <a:solidFill>
                  <a:schemeClr val="tx1"/>
                </a:solidFill>
                <a:latin typeface="Century Gothic" panose="020B0502020202020204" pitchFamily="34" charset="0"/>
              </a:rPr>
              <a:t>HOUSEHOLD CUSTOMERS</a:t>
            </a:r>
          </a:p>
          <a:p>
            <a:pPr marL="540000"/>
            <a:r>
              <a:rPr lang="en-GB" sz="1200" dirty="0">
                <a:solidFill>
                  <a:schemeClr val="tx1"/>
                </a:solidFill>
                <a:latin typeface="Century Gothic" panose="020B0502020202020204" pitchFamily="34" charset="0"/>
              </a:rPr>
              <a:t>% who prioritise keeping bills low over at least one investment area</a:t>
            </a:r>
          </a:p>
        </p:txBody>
      </p:sp>
      <p:pic>
        <p:nvPicPr>
          <p:cNvPr id="61" name="Graphic 60" descr="Coins outline">
            <a:extLst>
              <a:ext uri="{FF2B5EF4-FFF2-40B4-BE49-F238E27FC236}">
                <a16:creationId xmlns:a16="http://schemas.microsoft.com/office/drawing/2014/main" id="{0A8148C5-D28C-7D40-C40B-8EC0AFAFC04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305359" y="2313390"/>
            <a:ext cx="926326" cy="614151"/>
          </a:xfrm>
          <a:prstGeom prst="rect">
            <a:avLst/>
          </a:prstGeom>
        </p:spPr>
      </p:pic>
      <p:sp>
        <p:nvSpPr>
          <p:cNvPr id="71" name="TextBox 70">
            <a:extLst>
              <a:ext uri="{FF2B5EF4-FFF2-40B4-BE49-F238E27FC236}">
                <a16:creationId xmlns:a16="http://schemas.microsoft.com/office/drawing/2014/main" id="{E3F13CF9-FECD-10DF-664E-E45467AA7583}"/>
              </a:ext>
            </a:extLst>
          </p:cNvPr>
          <p:cNvSpPr txBox="1"/>
          <p:nvPr/>
        </p:nvSpPr>
        <p:spPr>
          <a:xfrm>
            <a:off x="1404730" y="6374785"/>
            <a:ext cx="9273602"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Q15A, B, C. </a:t>
            </a:r>
            <a:r>
              <a:rPr kumimoji="0" lang="en-GB" sz="11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Which of these do you think should be a higher priority for Welsh Water’s long-term plans, or do you think they should be equal priority? </a:t>
            </a:r>
            <a:r>
              <a:rPr kumimoji="0" lang="en-GB" sz="11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Base</a:t>
            </a:r>
            <a:r>
              <a:rPr kumimoji="0" lang="en-GB" sz="11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All household respondents (936); All non household respondents (50*) </a:t>
            </a:r>
            <a:r>
              <a:rPr kumimoji="0" lang="en-GB" sz="11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*LOW BASE SIZE, INDICATIVE ONLY</a:t>
            </a:r>
            <a:endParaRPr kumimoji="0" lang="en-GB" sz="11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pic>
        <p:nvPicPr>
          <p:cNvPr id="72" name="Picture 71">
            <a:extLst>
              <a:ext uri="{FF2B5EF4-FFF2-40B4-BE49-F238E27FC236}">
                <a16:creationId xmlns:a16="http://schemas.microsoft.com/office/drawing/2014/main" id="{D4F01453-AD7D-4DE0-5330-998A51786A1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622" y="6458880"/>
            <a:ext cx="1121629" cy="274231"/>
          </a:xfrm>
          <a:prstGeom prst="rect">
            <a:avLst/>
          </a:prstGeom>
        </p:spPr>
      </p:pic>
      <p:graphicFrame>
        <p:nvGraphicFramePr>
          <p:cNvPr id="41" name="Chart 40">
            <a:extLst>
              <a:ext uri="{FF2B5EF4-FFF2-40B4-BE49-F238E27FC236}">
                <a16:creationId xmlns:a16="http://schemas.microsoft.com/office/drawing/2014/main" id="{0E61C4F1-52A6-E012-D3A8-8B89F7C2434A}"/>
              </a:ext>
            </a:extLst>
          </p:cNvPr>
          <p:cNvGraphicFramePr/>
          <p:nvPr>
            <p:extLst>
              <p:ext uri="{D42A27DB-BD31-4B8C-83A1-F6EECF244321}">
                <p14:modId xmlns:p14="http://schemas.microsoft.com/office/powerpoint/2010/main" val="2210123742"/>
              </p:ext>
            </p:extLst>
          </p:nvPr>
        </p:nvGraphicFramePr>
        <p:xfrm>
          <a:off x="3238521" y="1111876"/>
          <a:ext cx="3060000" cy="30600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44" name="Chart 43">
            <a:extLst>
              <a:ext uri="{FF2B5EF4-FFF2-40B4-BE49-F238E27FC236}">
                <a16:creationId xmlns:a16="http://schemas.microsoft.com/office/drawing/2014/main" id="{3D4714E1-5766-C9B6-544D-ACA7DD83F7AA}"/>
              </a:ext>
            </a:extLst>
          </p:cNvPr>
          <p:cNvGraphicFramePr/>
          <p:nvPr>
            <p:extLst>
              <p:ext uri="{D42A27DB-BD31-4B8C-83A1-F6EECF244321}">
                <p14:modId xmlns:p14="http://schemas.microsoft.com/office/powerpoint/2010/main" val="3009333976"/>
              </p:ext>
            </p:extLst>
          </p:nvPr>
        </p:nvGraphicFramePr>
        <p:xfrm>
          <a:off x="3193421" y="3620427"/>
          <a:ext cx="3060000" cy="3060000"/>
        </p:xfrm>
        <a:graphic>
          <a:graphicData uri="http://schemas.openxmlformats.org/drawingml/2006/chart">
            <c:chart xmlns:c="http://schemas.openxmlformats.org/drawingml/2006/chart" xmlns:r="http://schemas.openxmlformats.org/officeDocument/2006/relationships" r:id="rId7"/>
          </a:graphicData>
        </a:graphic>
      </p:graphicFrame>
      <p:sp>
        <p:nvSpPr>
          <p:cNvPr id="6" name="Isosceles Triangle 5">
            <a:extLst>
              <a:ext uri="{FF2B5EF4-FFF2-40B4-BE49-F238E27FC236}">
                <a16:creationId xmlns:a16="http://schemas.microsoft.com/office/drawing/2014/main" id="{241D0595-5CA6-BBC0-E23A-284DD07C6035}"/>
              </a:ext>
            </a:extLst>
          </p:cNvPr>
          <p:cNvSpPr/>
          <p:nvPr/>
        </p:nvSpPr>
        <p:spPr>
          <a:xfrm rot="5400000">
            <a:off x="2480469" y="2544081"/>
            <a:ext cx="1252526" cy="233293"/>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7" name="Rectangle 46">
            <a:extLst>
              <a:ext uri="{FF2B5EF4-FFF2-40B4-BE49-F238E27FC236}">
                <a16:creationId xmlns:a16="http://schemas.microsoft.com/office/drawing/2014/main" id="{71EDF5DC-FF98-827C-27D2-5042EF1C87AD}"/>
              </a:ext>
            </a:extLst>
          </p:cNvPr>
          <p:cNvSpPr/>
          <p:nvPr/>
        </p:nvSpPr>
        <p:spPr>
          <a:xfrm>
            <a:off x="140480" y="1105200"/>
            <a:ext cx="5306261" cy="307777"/>
          </a:xfrm>
          <a:prstGeom prst="rect">
            <a:avLst/>
          </a:prstGeom>
        </p:spPr>
        <p:txBody>
          <a:bodyPr wrap="none">
            <a:spAutoFit/>
          </a:bodyPr>
          <a:lstStyle/>
          <a:p>
            <a:r>
              <a:rPr lang="en-GB" sz="1400" b="1" dirty="0">
                <a:solidFill>
                  <a:srgbClr val="FFFFFF">
                    <a:lumMod val="50000"/>
                  </a:srgbClr>
                </a:solidFill>
                <a:latin typeface="Century Gothic" panose="020B0502020202020204" pitchFamily="34" charset="0"/>
              </a:rPr>
              <a:t>% who prioritise low bills over at least one investment areas</a:t>
            </a:r>
          </a:p>
        </p:txBody>
      </p:sp>
      <p:sp>
        <p:nvSpPr>
          <p:cNvPr id="9" name="Rectangle 8">
            <a:extLst>
              <a:ext uri="{FF2B5EF4-FFF2-40B4-BE49-F238E27FC236}">
                <a16:creationId xmlns:a16="http://schemas.microsoft.com/office/drawing/2014/main" id="{C296BB18-BCBB-6DBF-F2A7-23F11773A2D8}"/>
              </a:ext>
            </a:extLst>
          </p:cNvPr>
          <p:cNvSpPr/>
          <p:nvPr/>
        </p:nvSpPr>
        <p:spPr>
          <a:xfrm>
            <a:off x="6889789" y="1835171"/>
            <a:ext cx="4624251" cy="1571857"/>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1200" dirty="0">
                <a:solidFill>
                  <a:schemeClr val="tx1"/>
                </a:solidFill>
                <a:latin typeface="Century Gothic" panose="020B0502020202020204" pitchFamily="34" charset="0"/>
              </a:rPr>
              <a:t>Those who prioritise keeping bills as low as possible are </a:t>
            </a:r>
            <a:r>
              <a:rPr lang="en-GB" sz="1200" b="1" dirty="0">
                <a:solidFill>
                  <a:schemeClr val="tx1"/>
                </a:solidFill>
                <a:latin typeface="Century Gothic" panose="020B0502020202020204" pitchFamily="34" charset="0"/>
              </a:rPr>
              <a:t>NOT </a:t>
            </a:r>
            <a:r>
              <a:rPr lang="en-GB" sz="1200" dirty="0">
                <a:solidFill>
                  <a:schemeClr val="tx1"/>
                </a:solidFill>
                <a:latin typeface="Century Gothic" panose="020B0502020202020204" pitchFamily="34" charset="0"/>
              </a:rPr>
              <a:t>more likely to be struggling to afford their bill or have a lower income.</a:t>
            </a:r>
            <a:endParaRPr lang="en-GB" sz="1200" b="1" dirty="0">
              <a:solidFill>
                <a:schemeClr val="tx1"/>
              </a:solidFill>
              <a:latin typeface="Century Gothic" panose="020B0502020202020204" pitchFamily="34" charset="0"/>
            </a:endParaRPr>
          </a:p>
          <a:p>
            <a:endParaRPr lang="en-GB" sz="1200" b="1" dirty="0">
              <a:solidFill>
                <a:schemeClr val="tx1"/>
              </a:solidFill>
              <a:latin typeface="Century Gothic" panose="020B0502020202020204" pitchFamily="34" charset="0"/>
            </a:endParaRPr>
          </a:p>
          <a:p>
            <a:r>
              <a:rPr lang="en-GB" sz="1200" b="1" i="1" dirty="0">
                <a:solidFill>
                  <a:schemeClr val="tx1"/>
                </a:solidFill>
                <a:latin typeface="Century Gothic" panose="020B0502020202020204" pitchFamily="34" charset="0"/>
              </a:rPr>
              <a:t>Struggling to afford does not translate into prioritising lowest possible bills. </a:t>
            </a:r>
            <a:r>
              <a:rPr lang="en-GB" sz="1200" i="1" dirty="0">
                <a:solidFill>
                  <a:schemeClr val="tx1"/>
                </a:solidFill>
                <a:latin typeface="Century Gothic" panose="020B0502020202020204" pitchFamily="34" charset="0"/>
              </a:rPr>
              <a:t>Most who are in difficult financial circumstances still recognise the importance of ensuring clean and reliable water and environmental custodianship. </a:t>
            </a:r>
          </a:p>
        </p:txBody>
      </p:sp>
      <p:pic>
        <p:nvPicPr>
          <p:cNvPr id="53" name="Graphic 52" descr="Coins outline">
            <a:extLst>
              <a:ext uri="{FF2B5EF4-FFF2-40B4-BE49-F238E27FC236}">
                <a16:creationId xmlns:a16="http://schemas.microsoft.com/office/drawing/2014/main" id="{793E44E1-A7B9-7FE8-7FD0-EDD01A3BD05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60258" y="4843351"/>
            <a:ext cx="926326" cy="614151"/>
          </a:xfrm>
          <a:prstGeom prst="rect">
            <a:avLst/>
          </a:prstGeom>
        </p:spPr>
      </p:pic>
      <p:sp>
        <p:nvSpPr>
          <p:cNvPr id="54" name="Rectangle 53">
            <a:extLst>
              <a:ext uri="{FF2B5EF4-FFF2-40B4-BE49-F238E27FC236}">
                <a16:creationId xmlns:a16="http://schemas.microsoft.com/office/drawing/2014/main" id="{8BE5307B-79A1-E6A6-BBCF-0BDF8E9383EB}"/>
              </a:ext>
            </a:extLst>
          </p:cNvPr>
          <p:cNvSpPr>
            <a:spLocks/>
          </p:cNvSpPr>
          <p:nvPr/>
        </p:nvSpPr>
        <p:spPr>
          <a:xfrm>
            <a:off x="202115" y="4521814"/>
            <a:ext cx="2787970" cy="12349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pPr marL="540000"/>
            <a:r>
              <a:rPr lang="en-GB" sz="1200" b="1" dirty="0">
                <a:solidFill>
                  <a:schemeClr val="tx1"/>
                </a:solidFill>
                <a:latin typeface="Century Gothic" panose="020B0502020202020204" pitchFamily="34" charset="0"/>
              </a:rPr>
              <a:t>NON HOUSEHOLD CUSTOMERS*</a:t>
            </a:r>
          </a:p>
          <a:p>
            <a:pPr marL="540000"/>
            <a:r>
              <a:rPr lang="en-GB" sz="1200" dirty="0">
                <a:solidFill>
                  <a:schemeClr val="tx1"/>
                </a:solidFill>
                <a:latin typeface="Century Gothic" panose="020B0502020202020204" pitchFamily="34" charset="0"/>
              </a:rPr>
              <a:t>% who prioritise keeping bills low over at least one investment area</a:t>
            </a:r>
          </a:p>
        </p:txBody>
      </p:sp>
      <p:sp>
        <p:nvSpPr>
          <p:cNvPr id="62" name="Isosceles Triangle 61">
            <a:extLst>
              <a:ext uri="{FF2B5EF4-FFF2-40B4-BE49-F238E27FC236}">
                <a16:creationId xmlns:a16="http://schemas.microsoft.com/office/drawing/2014/main" id="{61F626C7-68C9-7C0C-6B59-B001F77C17B0}"/>
              </a:ext>
            </a:extLst>
          </p:cNvPr>
          <p:cNvSpPr/>
          <p:nvPr/>
        </p:nvSpPr>
        <p:spPr>
          <a:xfrm rot="5400000">
            <a:off x="2526963" y="5029386"/>
            <a:ext cx="1252526" cy="233293"/>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1" name="Picture 10">
            <a:extLst>
              <a:ext uri="{FF2B5EF4-FFF2-40B4-BE49-F238E27FC236}">
                <a16:creationId xmlns:a16="http://schemas.microsoft.com/office/drawing/2014/main" id="{BAC9542F-D97B-2A28-9469-744B75138588}"/>
              </a:ext>
            </a:extLst>
          </p:cNvPr>
          <p:cNvPicPr>
            <a:picLocks noChangeAspect="1"/>
          </p:cNvPicPr>
          <p:nvPr/>
        </p:nvPicPr>
        <p:blipFill>
          <a:blip r:embed="rId8"/>
          <a:stretch>
            <a:fillRect/>
          </a:stretch>
        </p:blipFill>
        <p:spPr>
          <a:xfrm>
            <a:off x="248965" y="2262225"/>
            <a:ext cx="535426" cy="535426"/>
          </a:xfrm>
          <a:prstGeom prst="rect">
            <a:avLst/>
          </a:prstGeom>
        </p:spPr>
      </p:pic>
      <p:pic>
        <p:nvPicPr>
          <p:cNvPr id="13" name="Picture 12">
            <a:extLst>
              <a:ext uri="{FF2B5EF4-FFF2-40B4-BE49-F238E27FC236}">
                <a16:creationId xmlns:a16="http://schemas.microsoft.com/office/drawing/2014/main" id="{41260C0B-2801-D464-0232-24C85637686F}"/>
              </a:ext>
            </a:extLst>
          </p:cNvPr>
          <p:cNvPicPr>
            <a:picLocks noChangeAspect="1"/>
          </p:cNvPicPr>
          <p:nvPr/>
        </p:nvPicPr>
        <p:blipFill>
          <a:blip r:embed="rId9"/>
          <a:stretch>
            <a:fillRect/>
          </a:stretch>
        </p:blipFill>
        <p:spPr>
          <a:xfrm>
            <a:off x="202886" y="4605396"/>
            <a:ext cx="713785" cy="713785"/>
          </a:xfrm>
          <a:prstGeom prst="rect">
            <a:avLst/>
          </a:prstGeom>
        </p:spPr>
      </p:pic>
      <p:sp>
        <p:nvSpPr>
          <p:cNvPr id="2" name="Slide Number Placeholder 3">
            <a:extLst>
              <a:ext uri="{FF2B5EF4-FFF2-40B4-BE49-F238E27FC236}">
                <a16:creationId xmlns:a16="http://schemas.microsoft.com/office/drawing/2014/main" id="{0338E6A4-431D-0148-BECF-DF631E2515A2}"/>
              </a:ext>
            </a:extLst>
          </p:cNvPr>
          <p:cNvSpPr txBox="1">
            <a:spLocks/>
          </p:cNvSpPr>
          <p:nvPr/>
        </p:nvSpPr>
        <p:spPr>
          <a:xfrm>
            <a:off x="11280100" y="6756"/>
            <a:ext cx="794631" cy="41143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17C9725-CDDF-4E1F-A5C1-71F9C95A39C6}" type="slidenum">
              <a:rPr lang="en-GB" b="1" smtClean="0">
                <a:solidFill>
                  <a:prstClr val="white"/>
                </a:solidFill>
                <a:latin typeface="Century Gothic" panose="020B0502020202020204" pitchFamily="34" charset="0"/>
              </a:rPr>
              <a:pPr/>
              <a:t>18</a:t>
            </a:fld>
            <a:endParaRPr lang="en-GB" b="1" dirty="0">
              <a:solidFill>
                <a:prstClr val="white"/>
              </a:solidFill>
              <a:latin typeface="Century Gothic" panose="020B0502020202020204" pitchFamily="34" charset="0"/>
            </a:endParaRPr>
          </a:p>
        </p:txBody>
      </p:sp>
      <p:cxnSp>
        <p:nvCxnSpPr>
          <p:cNvPr id="7" name="Straight Connector 6">
            <a:extLst>
              <a:ext uri="{FF2B5EF4-FFF2-40B4-BE49-F238E27FC236}">
                <a16:creationId xmlns:a16="http://schemas.microsoft.com/office/drawing/2014/main" id="{59987515-8969-04ED-2573-B2A829CD6E92}"/>
              </a:ext>
            </a:extLst>
          </p:cNvPr>
          <p:cNvCxnSpPr>
            <a:cxnSpLocks/>
            <a:endCxn id="9" idx="1"/>
          </p:cNvCxnSpPr>
          <p:nvPr/>
        </p:nvCxnSpPr>
        <p:spPr>
          <a:xfrm>
            <a:off x="6096000" y="2621100"/>
            <a:ext cx="793789" cy="0"/>
          </a:xfrm>
          <a:prstGeom prst="line">
            <a:avLst/>
          </a:prstGeom>
          <a:ln w="317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98155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pink pig coin bank on brown wooden table">
            <a:extLst>
              <a:ext uri="{FF2B5EF4-FFF2-40B4-BE49-F238E27FC236}">
                <a16:creationId xmlns:a16="http://schemas.microsoft.com/office/drawing/2014/main" id="{23785ADD-6E28-9641-8648-DA67439BB34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566" b="11149"/>
          <a:stretch/>
        </p:blipFill>
        <p:spPr bwMode="auto">
          <a:xfrm>
            <a:off x="-8149" y="0"/>
            <a:ext cx="12345351" cy="6857999"/>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7BE4E468-5B9E-876F-D8B5-19690486B551}"/>
              </a:ext>
            </a:extLst>
          </p:cNvPr>
          <p:cNvSpPr/>
          <p:nvPr/>
        </p:nvSpPr>
        <p:spPr>
          <a:xfrm>
            <a:off x="0" y="1"/>
            <a:ext cx="4498109" cy="6857999"/>
          </a:xfrm>
          <a:prstGeom prst="rect">
            <a:avLst/>
          </a:prstGeom>
          <a:solidFill>
            <a:srgbClr val="3143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In spite of the cost of living context, customers acknowledge that long term investment is important – but it needs to be carefully balanced against bill increases.</a:t>
            </a:r>
          </a:p>
        </p:txBody>
      </p:sp>
    </p:spTree>
    <p:extLst>
      <p:ext uri="{BB962C8B-B14F-4D97-AF65-F5344CB8AC3E}">
        <p14:creationId xmlns:p14="http://schemas.microsoft.com/office/powerpoint/2010/main" val="12223397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88EC73A-1CFB-071F-BEFE-7ADE38648606}"/>
              </a:ext>
            </a:extLst>
          </p:cNvPr>
          <p:cNvSpPr>
            <a:spLocks noGrp="1"/>
          </p:cNvSpPr>
          <p:nvPr>
            <p:ph type="body" sz="quarter" idx="13"/>
          </p:nvPr>
        </p:nvSpPr>
        <p:spPr/>
        <p:txBody>
          <a:bodyPr/>
          <a:lstStyle/>
          <a:p>
            <a:r>
              <a:rPr lang="en-GB" dirty="0"/>
              <a:t>Report structure</a:t>
            </a:r>
          </a:p>
        </p:txBody>
      </p:sp>
      <p:sp>
        <p:nvSpPr>
          <p:cNvPr id="3" name="Text Placeholder 2">
            <a:extLst>
              <a:ext uri="{FF2B5EF4-FFF2-40B4-BE49-F238E27FC236}">
                <a16:creationId xmlns:a16="http://schemas.microsoft.com/office/drawing/2014/main" id="{06E36142-53DA-5E27-D415-DCCEC382312F}"/>
              </a:ext>
            </a:extLst>
          </p:cNvPr>
          <p:cNvSpPr>
            <a:spLocks noGrp="1"/>
          </p:cNvSpPr>
          <p:nvPr>
            <p:ph type="body" sz="quarter" idx="14"/>
          </p:nvPr>
        </p:nvSpPr>
        <p:spPr>
          <a:xfrm>
            <a:off x="1066800" y="1267280"/>
            <a:ext cx="10682288" cy="636732"/>
          </a:xfrm>
        </p:spPr>
        <p:txBody>
          <a:bodyPr/>
          <a:lstStyle/>
          <a:p>
            <a:r>
              <a:rPr lang="en-GB" sz="1800" dirty="0"/>
              <a:t>Objectives and method</a:t>
            </a:r>
          </a:p>
        </p:txBody>
      </p:sp>
      <p:sp>
        <p:nvSpPr>
          <p:cNvPr id="4" name="Text Placeholder 3">
            <a:extLst>
              <a:ext uri="{FF2B5EF4-FFF2-40B4-BE49-F238E27FC236}">
                <a16:creationId xmlns:a16="http://schemas.microsoft.com/office/drawing/2014/main" id="{22B84AF8-4F23-76AA-4C61-880705D9F77E}"/>
              </a:ext>
            </a:extLst>
          </p:cNvPr>
          <p:cNvSpPr>
            <a:spLocks noGrp="1"/>
          </p:cNvSpPr>
          <p:nvPr>
            <p:ph type="body" sz="quarter" idx="15"/>
          </p:nvPr>
        </p:nvSpPr>
        <p:spPr>
          <a:xfrm>
            <a:off x="1066800" y="2283698"/>
            <a:ext cx="10682288" cy="636732"/>
          </a:xfrm>
        </p:spPr>
        <p:txBody>
          <a:bodyPr/>
          <a:lstStyle/>
          <a:p>
            <a:r>
              <a:rPr lang="en-GB" sz="1800" dirty="0"/>
              <a:t>Wider outlook, principles and expectations</a:t>
            </a:r>
          </a:p>
          <a:p>
            <a:endParaRPr lang="en-GB" sz="1800" dirty="0"/>
          </a:p>
        </p:txBody>
      </p:sp>
      <p:sp>
        <p:nvSpPr>
          <p:cNvPr id="5" name="Text Placeholder 4">
            <a:extLst>
              <a:ext uri="{FF2B5EF4-FFF2-40B4-BE49-F238E27FC236}">
                <a16:creationId xmlns:a16="http://schemas.microsoft.com/office/drawing/2014/main" id="{CF9AE86C-6844-679A-6F5E-ECF5FA2E5C4A}"/>
              </a:ext>
            </a:extLst>
          </p:cNvPr>
          <p:cNvSpPr>
            <a:spLocks noGrp="1"/>
          </p:cNvSpPr>
          <p:nvPr>
            <p:ph type="body" sz="quarter" idx="16"/>
          </p:nvPr>
        </p:nvSpPr>
        <p:spPr>
          <a:xfrm>
            <a:off x="1066800" y="3300116"/>
            <a:ext cx="10682288" cy="636732"/>
          </a:xfrm>
        </p:spPr>
        <p:txBody>
          <a:bodyPr/>
          <a:lstStyle/>
          <a:p>
            <a:r>
              <a:rPr lang="en-GB" sz="1800" dirty="0"/>
              <a:t>Importance of investment areas</a:t>
            </a:r>
          </a:p>
          <a:p>
            <a:endParaRPr lang="en-GB" sz="1800" dirty="0"/>
          </a:p>
        </p:txBody>
      </p:sp>
      <p:sp>
        <p:nvSpPr>
          <p:cNvPr id="6" name="Text Placeholder 5">
            <a:extLst>
              <a:ext uri="{FF2B5EF4-FFF2-40B4-BE49-F238E27FC236}">
                <a16:creationId xmlns:a16="http://schemas.microsoft.com/office/drawing/2014/main" id="{584C6893-D654-9BAB-481A-01A60526787D}"/>
              </a:ext>
            </a:extLst>
          </p:cNvPr>
          <p:cNvSpPr>
            <a:spLocks noGrp="1"/>
          </p:cNvSpPr>
          <p:nvPr>
            <p:ph type="body" sz="quarter" idx="17"/>
          </p:nvPr>
        </p:nvSpPr>
        <p:spPr>
          <a:xfrm>
            <a:off x="1066800" y="4316534"/>
            <a:ext cx="10682288" cy="636732"/>
          </a:xfrm>
        </p:spPr>
        <p:txBody>
          <a:bodyPr/>
          <a:lstStyle/>
          <a:p>
            <a:r>
              <a:rPr lang="en-GB" sz="1800" dirty="0"/>
              <a:t>Urgency and ambition</a:t>
            </a:r>
          </a:p>
          <a:p>
            <a:endParaRPr lang="en-GB" sz="1800" dirty="0"/>
          </a:p>
        </p:txBody>
      </p:sp>
      <p:sp>
        <p:nvSpPr>
          <p:cNvPr id="7" name="Text Placeholder 6">
            <a:extLst>
              <a:ext uri="{FF2B5EF4-FFF2-40B4-BE49-F238E27FC236}">
                <a16:creationId xmlns:a16="http://schemas.microsoft.com/office/drawing/2014/main" id="{5A53EB38-8426-BACB-F425-B5BE6A1A8F20}"/>
              </a:ext>
            </a:extLst>
          </p:cNvPr>
          <p:cNvSpPr>
            <a:spLocks noGrp="1"/>
          </p:cNvSpPr>
          <p:nvPr>
            <p:ph type="body" sz="quarter" idx="18"/>
          </p:nvPr>
        </p:nvSpPr>
        <p:spPr>
          <a:xfrm>
            <a:off x="1066800" y="5332952"/>
            <a:ext cx="10682288" cy="636732"/>
          </a:xfrm>
        </p:spPr>
        <p:txBody>
          <a:bodyPr/>
          <a:lstStyle/>
          <a:p>
            <a:r>
              <a:rPr lang="en-GB" sz="1800" dirty="0"/>
              <a:t>Intergenerational fairness</a:t>
            </a:r>
          </a:p>
          <a:p>
            <a:endParaRPr lang="en-GB" sz="1800" dirty="0"/>
          </a:p>
        </p:txBody>
      </p:sp>
      <p:sp>
        <p:nvSpPr>
          <p:cNvPr id="8" name="Text Placeholder 7">
            <a:extLst>
              <a:ext uri="{FF2B5EF4-FFF2-40B4-BE49-F238E27FC236}">
                <a16:creationId xmlns:a16="http://schemas.microsoft.com/office/drawing/2014/main" id="{D4AFC2B6-0226-57D1-41C3-88F191B7F063}"/>
              </a:ext>
            </a:extLst>
          </p:cNvPr>
          <p:cNvSpPr>
            <a:spLocks noGrp="1"/>
          </p:cNvSpPr>
          <p:nvPr>
            <p:ph type="body" sz="quarter" idx="19"/>
          </p:nvPr>
        </p:nvSpPr>
        <p:spPr/>
        <p:txBody>
          <a:bodyPr/>
          <a:lstStyle/>
          <a:p>
            <a:r>
              <a:rPr lang="en-GB" dirty="0"/>
              <a:t>1</a:t>
            </a:r>
          </a:p>
        </p:txBody>
      </p:sp>
      <p:sp>
        <p:nvSpPr>
          <p:cNvPr id="9" name="Text Placeholder 8">
            <a:extLst>
              <a:ext uri="{FF2B5EF4-FFF2-40B4-BE49-F238E27FC236}">
                <a16:creationId xmlns:a16="http://schemas.microsoft.com/office/drawing/2014/main" id="{539ACB64-DBDA-ECAC-D970-276F91945D5F}"/>
              </a:ext>
            </a:extLst>
          </p:cNvPr>
          <p:cNvSpPr>
            <a:spLocks noGrp="1"/>
          </p:cNvSpPr>
          <p:nvPr>
            <p:ph type="body" sz="quarter" idx="20"/>
          </p:nvPr>
        </p:nvSpPr>
        <p:spPr/>
        <p:txBody>
          <a:bodyPr/>
          <a:lstStyle/>
          <a:p>
            <a:r>
              <a:rPr lang="en-GB" dirty="0"/>
              <a:t>2</a:t>
            </a:r>
          </a:p>
        </p:txBody>
      </p:sp>
      <p:sp>
        <p:nvSpPr>
          <p:cNvPr id="10" name="Text Placeholder 9">
            <a:extLst>
              <a:ext uri="{FF2B5EF4-FFF2-40B4-BE49-F238E27FC236}">
                <a16:creationId xmlns:a16="http://schemas.microsoft.com/office/drawing/2014/main" id="{4B0306CB-1E3E-A8BE-77DC-E1996E582D74}"/>
              </a:ext>
            </a:extLst>
          </p:cNvPr>
          <p:cNvSpPr>
            <a:spLocks noGrp="1"/>
          </p:cNvSpPr>
          <p:nvPr>
            <p:ph type="body" sz="quarter" idx="21"/>
          </p:nvPr>
        </p:nvSpPr>
        <p:spPr/>
        <p:txBody>
          <a:bodyPr/>
          <a:lstStyle/>
          <a:p>
            <a:r>
              <a:rPr lang="en-GB" dirty="0"/>
              <a:t>3</a:t>
            </a:r>
          </a:p>
        </p:txBody>
      </p:sp>
      <p:sp>
        <p:nvSpPr>
          <p:cNvPr id="11" name="Text Placeholder 10">
            <a:extLst>
              <a:ext uri="{FF2B5EF4-FFF2-40B4-BE49-F238E27FC236}">
                <a16:creationId xmlns:a16="http://schemas.microsoft.com/office/drawing/2014/main" id="{77799D94-FB45-9758-C358-BC806B6E4791}"/>
              </a:ext>
            </a:extLst>
          </p:cNvPr>
          <p:cNvSpPr>
            <a:spLocks noGrp="1"/>
          </p:cNvSpPr>
          <p:nvPr>
            <p:ph type="body" sz="quarter" idx="22"/>
          </p:nvPr>
        </p:nvSpPr>
        <p:spPr/>
        <p:txBody>
          <a:bodyPr/>
          <a:lstStyle/>
          <a:p>
            <a:r>
              <a:rPr lang="en-GB" dirty="0"/>
              <a:t>4</a:t>
            </a:r>
          </a:p>
        </p:txBody>
      </p:sp>
      <p:sp>
        <p:nvSpPr>
          <p:cNvPr id="12" name="Text Placeholder 11">
            <a:extLst>
              <a:ext uri="{FF2B5EF4-FFF2-40B4-BE49-F238E27FC236}">
                <a16:creationId xmlns:a16="http://schemas.microsoft.com/office/drawing/2014/main" id="{3336E634-7D3E-EE73-33C9-9B220DF1686A}"/>
              </a:ext>
            </a:extLst>
          </p:cNvPr>
          <p:cNvSpPr>
            <a:spLocks noGrp="1"/>
          </p:cNvSpPr>
          <p:nvPr>
            <p:ph type="body" sz="quarter" idx="23"/>
          </p:nvPr>
        </p:nvSpPr>
        <p:spPr/>
        <p:txBody>
          <a:bodyPr/>
          <a:lstStyle/>
          <a:p>
            <a:r>
              <a:rPr lang="en-GB" dirty="0"/>
              <a:t>5</a:t>
            </a:r>
          </a:p>
        </p:txBody>
      </p:sp>
    </p:spTree>
    <p:extLst>
      <p:ext uri="{BB962C8B-B14F-4D97-AF65-F5344CB8AC3E}">
        <p14:creationId xmlns:p14="http://schemas.microsoft.com/office/powerpoint/2010/main" val="33278981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9350117-0DF2-2617-9671-E68D4FFD5406}"/>
              </a:ext>
            </a:extLst>
          </p:cNvPr>
          <p:cNvSpPr>
            <a:spLocks noGrp="1"/>
          </p:cNvSpPr>
          <p:nvPr>
            <p:ph type="body" sz="quarter" idx="13"/>
          </p:nvPr>
        </p:nvSpPr>
        <p:spPr/>
        <p:txBody>
          <a:bodyPr/>
          <a:lstStyle/>
          <a:p>
            <a:r>
              <a:rPr lang="en-GB" dirty="0"/>
              <a:t>Long term objectives shown</a:t>
            </a:r>
          </a:p>
        </p:txBody>
      </p:sp>
      <p:sp>
        <p:nvSpPr>
          <p:cNvPr id="5" name="Rectangle: Rounded Corners 4">
            <a:extLst>
              <a:ext uri="{FF2B5EF4-FFF2-40B4-BE49-F238E27FC236}">
                <a16:creationId xmlns:a16="http://schemas.microsoft.com/office/drawing/2014/main" id="{664D1636-039B-D8B9-8B92-F81690834FD7}"/>
              </a:ext>
            </a:extLst>
          </p:cNvPr>
          <p:cNvSpPr/>
          <p:nvPr/>
        </p:nvSpPr>
        <p:spPr>
          <a:xfrm>
            <a:off x="945400" y="2228182"/>
            <a:ext cx="2763399" cy="1041697"/>
          </a:xfrm>
          <a:prstGeom prst="roundRect">
            <a:avLst>
              <a:gd name="adj" fmla="val 4905"/>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Reducing incidents of tap water being temporarily discoloured or having an unusual taste or smell (it’s still safe to drink)</a:t>
            </a:r>
          </a:p>
        </p:txBody>
      </p:sp>
      <p:sp>
        <p:nvSpPr>
          <p:cNvPr id="6" name="Rectangle: Rounded Corners 5">
            <a:extLst>
              <a:ext uri="{FF2B5EF4-FFF2-40B4-BE49-F238E27FC236}">
                <a16:creationId xmlns:a16="http://schemas.microsoft.com/office/drawing/2014/main" id="{E7EFE41F-0988-0776-DE4D-C8A3DD160B8B}"/>
              </a:ext>
            </a:extLst>
          </p:cNvPr>
          <p:cNvSpPr/>
          <p:nvPr/>
        </p:nvSpPr>
        <p:spPr>
          <a:xfrm>
            <a:off x="945400" y="3493183"/>
            <a:ext cx="2763399" cy="1045189"/>
          </a:xfrm>
          <a:prstGeom prst="roundRect">
            <a:avLst>
              <a:gd name="adj" fmla="val 4905"/>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Replacing lead pipes in customers’ properties to reduce the risk of lead traces in the water. </a:t>
            </a:r>
          </a:p>
        </p:txBody>
      </p:sp>
      <p:sp>
        <p:nvSpPr>
          <p:cNvPr id="7" name="Rectangle: Rounded Corners 6">
            <a:extLst>
              <a:ext uri="{FF2B5EF4-FFF2-40B4-BE49-F238E27FC236}">
                <a16:creationId xmlns:a16="http://schemas.microsoft.com/office/drawing/2014/main" id="{CFDE44B7-7E6D-25EA-3448-B462AF2A4863}"/>
              </a:ext>
            </a:extLst>
          </p:cNvPr>
          <p:cNvSpPr/>
          <p:nvPr/>
        </p:nvSpPr>
        <p:spPr>
          <a:xfrm>
            <a:off x="945400" y="4773603"/>
            <a:ext cx="2763399" cy="1394722"/>
          </a:xfrm>
          <a:prstGeom prst="roundRect">
            <a:avLst>
              <a:gd name="adj" fmla="val 4905"/>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Working with landowners to prevent contamination of the water that runs off the hills into reservoirs. The cleaner the water entering reservoirs, the less money needs to be spent on water treatment.</a:t>
            </a:r>
          </a:p>
        </p:txBody>
      </p:sp>
      <p:sp>
        <p:nvSpPr>
          <p:cNvPr id="8" name="AutoShape 10">
            <a:extLst>
              <a:ext uri="{FF2B5EF4-FFF2-40B4-BE49-F238E27FC236}">
                <a16:creationId xmlns:a16="http://schemas.microsoft.com/office/drawing/2014/main" id="{67786BEF-95B5-636A-8A62-725FBC30CBFD}"/>
              </a:ext>
            </a:extLst>
          </p:cNvPr>
          <p:cNvSpPr>
            <a:spLocks noChangeArrowheads="1"/>
          </p:cNvSpPr>
          <p:nvPr/>
        </p:nvSpPr>
        <p:spPr bwMode="auto">
          <a:xfrm>
            <a:off x="267759" y="1146012"/>
            <a:ext cx="3613348" cy="924910"/>
          </a:xfrm>
          <a:prstGeom prst="rect">
            <a:avLst/>
          </a:prstGeom>
          <a:solidFill>
            <a:schemeClr val="accent5"/>
          </a:solidFill>
          <a:ln>
            <a:noFill/>
          </a:ln>
        </p:spPr>
        <p:txBody>
          <a:bodyPr wrap="square" anchor="t"/>
          <a:lstStyle>
            <a:lvl1pPr>
              <a:defRPr i="1">
                <a:solidFill>
                  <a:schemeClr val="tx1"/>
                </a:solidFill>
                <a:latin typeface="Arial" panose="020B0604020202020204" pitchFamily="34" charset="0"/>
                <a:cs typeface="Arial" panose="020B0604020202020204" pitchFamily="34" charset="0"/>
              </a:defRPr>
            </a:lvl1pPr>
            <a:lvl2pPr marL="742950" indent="-285750">
              <a:defRPr i="1">
                <a:solidFill>
                  <a:schemeClr val="tx1"/>
                </a:solidFill>
                <a:latin typeface="Arial" panose="020B0604020202020204" pitchFamily="34" charset="0"/>
                <a:cs typeface="Arial" panose="020B0604020202020204" pitchFamily="34" charset="0"/>
              </a:defRPr>
            </a:lvl2pPr>
            <a:lvl3pPr marL="1143000" indent="-228600">
              <a:defRPr i="1">
                <a:solidFill>
                  <a:schemeClr val="tx1"/>
                </a:solidFill>
                <a:latin typeface="Arial" panose="020B0604020202020204" pitchFamily="34" charset="0"/>
                <a:cs typeface="Arial" panose="020B0604020202020204" pitchFamily="34" charset="0"/>
              </a:defRPr>
            </a:lvl3pPr>
            <a:lvl4pPr marL="1600200" indent="-228600">
              <a:defRPr i="1">
                <a:solidFill>
                  <a:schemeClr val="tx1"/>
                </a:solidFill>
                <a:latin typeface="Arial" panose="020B0604020202020204" pitchFamily="34" charset="0"/>
                <a:cs typeface="Arial" panose="020B0604020202020204" pitchFamily="34" charset="0"/>
              </a:defRPr>
            </a:lvl4pPr>
            <a:lvl5pPr marL="2057400" indent="-228600">
              <a:defRPr i="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9pPr>
          </a:lstStyle>
          <a:p>
            <a:pPr lvl="2">
              <a:spcBef>
                <a:spcPct val="0"/>
              </a:spcBef>
              <a:defRPr/>
            </a:pPr>
            <a:r>
              <a:rPr lang="en-US" b="1" i="0" dirty="0">
                <a:solidFill>
                  <a:prstClr val="white"/>
                </a:solidFill>
                <a:latin typeface="Century Gothic" panose="020B0502020202020204" pitchFamily="34" charset="0"/>
              </a:rPr>
              <a:t>Safe &amp; high-quality drinking water</a:t>
            </a:r>
            <a:endParaRPr lang="en-GB" b="1" i="0" dirty="0">
              <a:solidFill>
                <a:prstClr val="white"/>
              </a:solidFill>
              <a:latin typeface="Century Gothic" panose="020B0502020202020204" pitchFamily="34" charset="0"/>
            </a:endParaRPr>
          </a:p>
        </p:txBody>
      </p:sp>
      <p:pic>
        <p:nvPicPr>
          <p:cNvPr id="9" name="Picture 8">
            <a:extLst>
              <a:ext uri="{FF2B5EF4-FFF2-40B4-BE49-F238E27FC236}">
                <a16:creationId xmlns:a16="http://schemas.microsoft.com/office/drawing/2014/main" id="{6F839DDD-F481-B131-09EE-FEDF36B954ED}"/>
              </a:ext>
            </a:extLst>
          </p:cNvPr>
          <p:cNvPicPr>
            <a:picLocks noChangeAspect="1"/>
          </p:cNvPicPr>
          <p:nvPr/>
        </p:nvPicPr>
        <p:blipFill>
          <a:blip r:embed="rId2"/>
          <a:stretch>
            <a:fillRect/>
          </a:stretch>
        </p:blipFill>
        <p:spPr>
          <a:xfrm>
            <a:off x="312467" y="1243567"/>
            <a:ext cx="775523" cy="775523"/>
          </a:xfrm>
          <a:prstGeom prst="rect">
            <a:avLst/>
          </a:prstGeom>
        </p:spPr>
      </p:pic>
      <p:sp>
        <p:nvSpPr>
          <p:cNvPr id="10" name="AutoShape 10">
            <a:extLst>
              <a:ext uri="{FF2B5EF4-FFF2-40B4-BE49-F238E27FC236}">
                <a16:creationId xmlns:a16="http://schemas.microsoft.com/office/drawing/2014/main" id="{7DF05FD4-DA82-B1B9-6BA5-9C5E26E102B6}"/>
              </a:ext>
            </a:extLst>
          </p:cNvPr>
          <p:cNvSpPr>
            <a:spLocks noChangeArrowheads="1"/>
          </p:cNvSpPr>
          <p:nvPr/>
        </p:nvSpPr>
        <p:spPr bwMode="auto">
          <a:xfrm>
            <a:off x="4334618" y="1175040"/>
            <a:ext cx="3613348" cy="895882"/>
          </a:xfrm>
          <a:prstGeom prst="rect">
            <a:avLst/>
          </a:prstGeom>
          <a:solidFill>
            <a:schemeClr val="accent2"/>
          </a:solidFill>
          <a:ln>
            <a:noFill/>
          </a:ln>
        </p:spPr>
        <p:txBody>
          <a:bodyPr wrap="square" anchor="t"/>
          <a:lstStyle>
            <a:lvl1pPr>
              <a:defRPr i="1">
                <a:solidFill>
                  <a:schemeClr val="tx1"/>
                </a:solidFill>
                <a:latin typeface="Arial" panose="020B0604020202020204" pitchFamily="34" charset="0"/>
                <a:cs typeface="Arial" panose="020B0604020202020204" pitchFamily="34" charset="0"/>
              </a:defRPr>
            </a:lvl1pPr>
            <a:lvl2pPr marL="742950" indent="-285750">
              <a:defRPr i="1">
                <a:solidFill>
                  <a:schemeClr val="tx1"/>
                </a:solidFill>
                <a:latin typeface="Arial" panose="020B0604020202020204" pitchFamily="34" charset="0"/>
                <a:cs typeface="Arial" panose="020B0604020202020204" pitchFamily="34" charset="0"/>
              </a:defRPr>
            </a:lvl2pPr>
            <a:lvl3pPr marL="1143000" indent="-228600">
              <a:defRPr i="1">
                <a:solidFill>
                  <a:schemeClr val="tx1"/>
                </a:solidFill>
                <a:latin typeface="Arial" panose="020B0604020202020204" pitchFamily="34" charset="0"/>
                <a:cs typeface="Arial" panose="020B0604020202020204" pitchFamily="34" charset="0"/>
              </a:defRPr>
            </a:lvl3pPr>
            <a:lvl4pPr marL="1600200" indent="-228600">
              <a:defRPr i="1">
                <a:solidFill>
                  <a:schemeClr val="tx1"/>
                </a:solidFill>
                <a:latin typeface="Arial" panose="020B0604020202020204" pitchFamily="34" charset="0"/>
                <a:cs typeface="Arial" panose="020B0604020202020204" pitchFamily="34" charset="0"/>
              </a:defRPr>
            </a:lvl4pPr>
            <a:lvl5pPr marL="2057400" indent="-228600">
              <a:defRPr i="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9pPr>
          </a:lstStyle>
          <a:p>
            <a:pPr lvl="2">
              <a:spcBef>
                <a:spcPct val="0"/>
              </a:spcBef>
              <a:defRPr/>
            </a:pPr>
            <a:r>
              <a:rPr lang="en-GB" b="1" i="0" dirty="0">
                <a:solidFill>
                  <a:prstClr val="white"/>
                </a:solidFill>
                <a:latin typeface="Century Gothic" panose="020B0502020202020204" pitchFamily="34" charset="0"/>
              </a:rPr>
              <a:t>Ensuring a reliable water supply </a:t>
            </a:r>
          </a:p>
        </p:txBody>
      </p:sp>
      <p:pic>
        <p:nvPicPr>
          <p:cNvPr id="11" name="Picture 10">
            <a:extLst>
              <a:ext uri="{FF2B5EF4-FFF2-40B4-BE49-F238E27FC236}">
                <a16:creationId xmlns:a16="http://schemas.microsoft.com/office/drawing/2014/main" id="{171E9CDA-1F21-B144-A722-F69CC9196491}"/>
              </a:ext>
            </a:extLst>
          </p:cNvPr>
          <p:cNvPicPr>
            <a:picLocks noChangeAspect="1"/>
          </p:cNvPicPr>
          <p:nvPr/>
        </p:nvPicPr>
        <p:blipFill>
          <a:blip r:embed="rId3"/>
          <a:stretch>
            <a:fillRect/>
          </a:stretch>
        </p:blipFill>
        <p:spPr>
          <a:xfrm>
            <a:off x="4403628" y="1228637"/>
            <a:ext cx="721388" cy="721388"/>
          </a:xfrm>
          <a:prstGeom prst="rect">
            <a:avLst/>
          </a:prstGeom>
        </p:spPr>
      </p:pic>
      <p:sp>
        <p:nvSpPr>
          <p:cNvPr id="12" name="AutoShape 10">
            <a:extLst>
              <a:ext uri="{FF2B5EF4-FFF2-40B4-BE49-F238E27FC236}">
                <a16:creationId xmlns:a16="http://schemas.microsoft.com/office/drawing/2014/main" id="{2F8E441D-3E4E-ED42-5F9A-F4D6E28E4719}"/>
              </a:ext>
            </a:extLst>
          </p:cNvPr>
          <p:cNvSpPr>
            <a:spLocks noChangeArrowheads="1"/>
          </p:cNvSpPr>
          <p:nvPr/>
        </p:nvSpPr>
        <p:spPr bwMode="auto">
          <a:xfrm>
            <a:off x="8435003" y="1189554"/>
            <a:ext cx="3613348" cy="895882"/>
          </a:xfrm>
          <a:prstGeom prst="rect">
            <a:avLst/>
          </a:prstGeom>
          <a:solidFill>
            <a:schemeClr val="accent6">
              <a:lumMod val="60000"/>
              <a:lumOff val="40000"/>
            </a:schemeClr>
          </a:solidFill>
          <a:ln>
            <a:noFill/>
          </a:ln>
        </p:spPr>
        <p:txBody>
          <a:bodyPr wrap="square" lIns="972000" tIns="0" rIns="72000" anchor="t"/>
          <a:lstStyle>
            <a:lvl1pPr>
              <a:defRPr i="1">
                <a:solidFill>
                  <a:schemeClr val="tx1"/>
                </a:solidFill>
                <a:latin typeface="Arial" panose="020B0604020202020204" pitchFamily="34" charset="0"/>
                <a:cs typeface="Arial" panose="020B0604020202020204" pitchFamily="34" charset="0"/>
              </a:defRPr>
            </a:lvl1pPr>
            <a:lvl2pPr marL="742950" indent="-285750">
              <a:defRPr i="1">
                <a:solidFill>
                  <a:schemeClr val="tx1"/>
                </a:solidFill>
                <a:latin typeface="Arial" panose="020B0604020202020204" pitchFamily="34" charset="0"/>
                <a:cs typeface="Arial" panose="020B0604020202020204" pitchFamily="34" charset="0"/>
              </a:defRPr>
            </a:lvl2pPr>
            <a:lvl3pPr marL="1143000" indent="-228600">
              <a:defRPr i="1">
                <a:solidFill>
                  <a:schemeClr val="tx1"/>
                </a:solidFill>
                <a:latin typeface="Arial" panose="020B0604020202020204" pitchFamily="34" charset="0"/>
                <a:cs typeface="Arial" panose="020B0604020202020204" pitchFamily="34" charset="0"/>
              </a:defRPr>
            </a:lvl3pPr>
            <a:lvl4pPr marL="1600200" indent="-228600">
              <a:defRPr i="1">
                <a:solidFill>
                  <a:schemeClr val="tx1"/>
                </a:solidFill>
                <a:latin typeface="Arial" panose="020B0604020202020204" pitchFamily="34" charset="0"/>
                <a:cs typeface="Arial" panose="020B0604020202020204" pitchFamily="34" charset="0"/>
              </a:defRPr>
            </a:lvl4pPr>
            <a:lvl5pPr marL="2057400" indent="-228600">
              <a:defRPr i="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9pPr>
          </a:lstStyle>
          <a:p>
            <a:pPr>
              <a:spcBef>
                <a:spcPct val="0"/>
              </a:spcBef>
              <a:defRPr/>
            </a:pPr>
            <a:r>
              <a:rPr lang="en-GB" b="1" i="0" dirty="0">
                <a:solidFill>
                  <a:prstClr val="white"/>
                </a:solidFill>
                <a:latin typeface="Century Gothic" panose="020B0502020202020204" pitchFamily="34" charset="0"/>
              </a:rPr>
              <a:t>Wastewater, protecting and improving the environment</a:t>
            </a:r>
          </a:p>
        </p:txBody>
      </p:sp>
      <p:pic>
        <p:nvPicPr>
          <p:cNvPr id="13" name="Picture 12">
            <a:extLst>
              <a:ext uri="{FF2B5EF4-FFF2-40B4-BE49-F238E27FC236}">
                <a16:creationId xmlns:a16="http://schemas.microsoft.com/office/drawing/2014/main" id="{0A54FB6E-EA8C-344A-5D1B-0F878A74B0FE}"/>
              </a:ext>
            </a:extLst>
          </p:cNvPr>
          <p:cNvPicPr>
            <a:picLocks noChangeAspect="1"/>
          </p:cNvPicPr>
          <p:nvPr/>
        </p:nvPicPr>
        <p:blipFill>
          <a:blip r:embed="rId4"/>
          <a:stretch>
            <a:fillRect/>
          </a:stretch>
        </p:blipFill>
        <p:spPr>
          <a:xfrm>
            <a:off x="8551712" y="1202661"/>
            <a:ext cx="617826" cy="617826"/>
          </a:xfrm>
          <a:prstGeom prst="rect">
            <a:avLst/>
          </a:prstGeom>
        </p:spPr>
      </p:pic>
      <p:sp>
        <p:nvSpPr>
          <p:cNvPr id="14" name="Rectangle: Rounded Corners 13">
            <a:extLst>
              <a:ext uri="{FF2B5EF4-FFF2-40B4-BE49-F238E27FC236}">
                <a16:creationId xmlns:a16="http://schemas.microsoft.com/office/drawing/2014/main" id="{5208B18F-11C7-9A84-50C0-E5C7E1216616}"/>
              </a:ext>
            </a:extLst>
          </p:cNvPr>
          <p:cNvSpPr/>
          <p:nvPr/>
        </p:nvSpPr>
        <p:spPr>
          <a:xfrm>
            <a:off x="5029137" y="2228182"/>
            <a:ext cx="2763400" cy="1041697"/>
          </a:xfrm>
          <a:prstGeom prst="roundRect">
            <a:avLst>
              <a:gd name="adj" fmla="val 4905"/>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Reducing incidents where customers are without water for 3+ hours because of problems on the network such as burst mains</a:t>
            </a:r>
          </a:p>
        </p:txBody>
      </p:sp>
      <p:sp>
        <p:nvSpPr>
          <p:cNvPr id="15" name="Rectangle: Rounded Corners 14">
            <a:extLst>
              <a:ext uri="{FF2B5EF4-FFF2-40B4-BE49-F238E27FC236}">
                <a16:creationId xmlns:a16="http://schemas.microsoft.com/office/drawing/2014/main" id="{D4166543-2F07-CFBF-BB3A-BF84B9EAEC5C}"/>
              </a:ext>
            </a:extLst>
          </p:cNvPr>
          <p:cNvSpPr/>
          <p:nvPr/>
        </p:nvSpPr>
        <p:spPr>
          <a:xfrm>
            <a:off x="5029137" y="3463970"/>
            <a:ext cx="2763400" cy="1089245"/>
          </a:xfrm>
          <a:prstGeom prst="roundRect">
            <a:avLst>
              <a:gd name="adj" fmla="val 4905"/>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Reducing leakage by replacing water mains pipes, and faster detection &amp; repair of new leaks</a:t>
            </a:r>
          </a:p>
        </p:txBody>
      </p:sp>
      <p:sp>
        <p:nvSpPr>
          <p:cNvPr id="16" name="Rectangle: Rounded Corners 15">
            <a:extLst>
              <a:ext uri="{FF2B5EF4-FFF2-40B4-BE49-F238E27FC236}">
                <a16:creationId xmlns:a16="http://schemas.microsoft.com/office/drawing/2014/main" id="{70C0D20C-9E6A-31F5-AC48-F78C9505EDBF}"/>
              </a:ext>
            </a:extLst>
          </p:cNvPr>
          <p:cNvSpPr/>
          <p:nvPr/>
        </p:nvSpPr>
        <p:spPr>
          <a:xfrm>
            <a:off x="5029137" y="4773602"/>
            <a:ext cx="2763400" cy="1394722"/>
          </a:xfrm>
          <a:prstGeom prst="roundRect">
            <a:avLst>
              <a:gd name="adj" fmla="val 4905"/>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Reducing customers’ water use, by encouraging and helping them to save water (e.g. through campaigns and providing water-saving devices)</a:t>
            </a:r>
          </a:p>
        </p:txBody>
      </p:sp>
      <p:sp>
        <p:nvSpPr>
          <p:cNvPr id="17" name="Rectangle: Rounded Corners 16">
            <a:extLst>
              <a:ext uri="{FF2B5EF4-FFF2-40B4-BE49-F238E27FC236}">
                <a16:creationId xmlns:a16="http://schemas.microsoft.com/office/drawing/2014/main" id="{09F25508-6AEF-176E-E526-13D4102A5153}"/>
              </a:ext>
            </a:extLst>
          </p:cNvPr>
          <p:cNvSpPr/>
          <p:nvPr/>
        </p:nvSpPr>
        <p:spPr>
          <a:xfrm>
            <a:off x="9165728" y="4780482"/>
            <a:ext cx="2763400" cy="1387842"/>
          </a:xfrm>
          <a:prstGeom prst="roundRect">
            <a:avLst>
              <a:gd name="adj" fmla="val 4905"/>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Improving the quality and cleanliness of rivers by improving wastewater treatment works and sewerage systems </a:t>
            </a:r>
          </a:p>
        </p:txBody>
      </p:sp>
      <p:sp>
        <p:nvSpPr>
          <p:cNvPr id="18" name="Rectangle: Rounded Corners 17">
            <a:extLst>
              <a:ext uri="{FF2B5EF4-FFF2-40B4-BE49-F238E27FC236}">
                <a16:creationId xmlns:a16="http://schemas.microsoft.com/office/drawing/2014/main" id="{190EEC43-E9BE-30FB-4ABE-5DA892EC9212}"/>
              </a:ext>
            </a:extLst>
          </p:cNvPr>
          <p:cNvSpPr/>
          <p:nvPr/>
        </p:nvSpPr>
        <p:spPr>
          <a:xfrm>
            <a:off x="9165728" y="3481560"/>
            <a:ext cx="2763400" cy="1056812"/>
          </a:xfrm>
          <a:prstGeom prst="roundRect">
            <a:avLst>
              <a:gd name="adj" fmla="val 4905"/>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Minimising sewer flooding inside customers’ properties</a:t>
            </a:r>
          </a:p>
        </p:txBody>
      </p:sp>
      <p:sp>
        <p:nvSpPr>
          <p:cNvPr id="19" name="Rectangle: Rounded Corners 18">
            <a:extLst>
              <a:ext uri="{FF2B5EF4-FFF2-40B4-BE49-F238E27FC236}">
                <a16:creationId xmlns:a16="http://schemas.microsoft.com/office/drawing/2014/main" id="{7167E874-D31E-61EF-2578-F2B554924A11}"/>
              </a:ext>
            </a:extLst>
          </p:cNvPr>
          <p:cNvSpPr/>
          <p:nvPr/>
        </p:nvSpPr>
        <p:spPr>
          <a:xfrm>
            <a:off x="9165728" y="2267102"/>
            <a:ext cx="2763400" cy="1002777"/>
          </a:xfrm>
          <a:prstGeom prst="roundRect">
            <a:avLst>
              <a:gd name="adj" fmla="val 4905"/>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Reducing sewer overflows and flooding in streets and gardens</a:t>
            </a:r>
          </a:p>
        </p:txBody>
      </p:sp>
      <p:pic>
        <p:nvPicPr>
          <p:cNvPr id="20" name="Picture 19">
            <a:extLst>
              <a:ext uri="{FF2B5EF4-FFF2-40B4-BE49-F238E27FC236}">
                <a16:creationId xmlns:a16="http://schemas.microsoft.com/office/drawing/2014/main" id="{1D2F5C1E-0E8B-935B-BC9E-71803D1D4D7F}"/>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38997" y="2402526"/>
            <a:ext cx="670605" cy="724003"/>
          </a:xfrm>
          <a:prstGeom prst="rect">
            <a:avLst/>
          </a:prstGeom>
          <a:noFill/>
        </p:spPr>
      </p:pic>
      <p:pic>
        <p:nvPicPr>
          <p:cNvPr id="21" name="Picture 20">
            <a:extLst>
              <a:ext uri="{FF2B5EF4-FFF2-40B4-BE49-F238E27FC236}">
                <a16:creationId xmlns:a16="http://schemas.microsoft.com/office/drawing/2014/main" id="{3D413E7C-1DA4-C241-6F53-6FA31930FC1C}"/>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51693" y="3679904"/>
            <a:ext cx="669663" cy="722986"/>
          </a:xfrm>
          <a:prstGeom prst="rect">
            <a:avLst/>
          </a:prstGeom>
          <a:noFill/>
        </p:spPr>
      </p:pic>
      <p:pic>
        <p:nvPicPr>
          <p:cNvPr id="22" name="Picture 21">
            <a:extLst>
              <a:ext uri="{FF2B5EF4-FFF2-40B4-BE49-F238E27FC236}">
                <a16:creationId xmlns:a16="http://schemas.microsoft.com/office/drawing/2014/main" id="{ACC39C8A-772F-90F3-691A-714F6142AD92}"/>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75118" y="5080929"/>
            <a:ext cx="654763" cy="730041"/>
          </a:xfrm>
          <a:prstGeom prst="rect">
            <a:avLst/>
          </a:prstGeom>
          <a:noFill/>
        </p:spPr>
      </p:pic>
      <p:pic>
        <p:nvPicPr>
          <p:cNvPr id="23" name="Picture 22">
            <a:extLst>
              <a:ext uri="{FF2B5EF4-FFF2-40B4-BE49-F238E27FC236}">
                <a16:creationId xmlns:a16="http://schemas.microsoft.com/office/drawing/2014/main" id="{2C1186DA-66E4-8B28-E317-C372584E2C11}"/>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511512" y="2409471"/>
            <a:ext cx="623398" cy="708871"/>
          </a:xfrm>
          <a:prstGeom prst="rect">
            <a:avLst/>
          </a:prstGeom>
          <a:noFill/>
        </p:spPr>
      </p:pic>
      <p:pic>
        <p:nvPicPr>
          <p:cNvPr id="24" name="Picture 23">
            <a:extLst>
              <a:ext uri="{FF2B5EF4-FFF2-40B4-BE49-F238E27FC236}">
                <a16:creationId xmlns:a16="http://schemas.microsoft.com/office/drawing/2014/main" id="{6D6DFD7F-360E-7800-1067-91FD697598BA}"/>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467327" y="3657301"/>
            <a:ext cx="669663" cy="730042"/>
          </a:xfrm>
          <a:prstGeom prst="rect">
            <a:avLst/>
          </a:prstGeom>
          <a:noFill/>
        </p:spPr>
      </p:pic>
      <p:pic>
        <p:nvPicPr>
          <p:cNvPr id="25" name="Picture 24">
            <a:extLst>
              <a:ext uri="{FF2B5EF4-FFF2-40B4-BE49-F238E27FC236}">
                <a16:creationId xmlns:a16="http://schemas.microsoft.com/office/drawing/2014/main" id="{49553615-6047-0DEF-4BF2-D0140A5B5CDF}"/>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8505218" y="2395359"/>
            <a:ext cx="775522" cy="722983"/>
          </a:xfrm>
          <a:prstGeom prst="rect">
            <a:avLst/>
          </a:prstGeom>
          <a:noFill/>
        </p:spPr>
      </p:pic>
      <p:pic>
        <p:nvPicPr>
          <p:cNvPr id="26" name="Picture 25">
            <a:extLst>
              <a:ext uri="{FF2B5EF4-FFF2-40B4-BE49-F238E27FC236}">
                <a16:creationId xmlns:a16="http://schemas.microsoft.com/office/drawing/2014/main" id="{92B2121D-3FF2-6977-134E-A5A52BC954F9}"/>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8505218" y="5128289"/>
            <a:ext cx="744941" cy="685347"/>
          </a:xfrm>
          <a:prstGeom prst="rect">
            <a:avLst/>
          </a:prstGeom>
          <a:noFill/>
          <a:ln>
            <a:solidFill>
              <a:schemeClr val="bg1"/>
            </a:solidFill>
          </a:ln>
        </p:spPr>
      </p:pic>
      <p:pic>
        <p:nvPicPr>
          <p:cNvPr id="27" name="Picture 26">
            <a:extLst>
              <a:ext uri="{FF2B5EF4-FFF2-40B4-BE49-F238E27FC236}">
                <a16:creationId xmlns:a16="http://schemas.microsoft.com/office/drawing/2014/main" id="{98001D81-0AB5-7C6C-5D01-4169EC9EEA82}"/>
              </a:ext>
            </a:extLst>
          </p:cNvPr>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8534998" y="3679904"/>
            <a:ext cx="722985" cy="737885"/>
          </a:xfrm>
          <a:prstGeom prst="rect">
            <a:avLst/>
          </a:prstGeom>
          <a:noFill/>
        </p:spPr>
      </p:pic>
      <p:pic>
        <p:nvPicPr>
          <p:cNvPr id="28" name="Picture 27">
            <a:extLst>
              <a:ext uri="{FF2B5EF4-FFF2-40B4-BE49-F238E27FC236}">
                <a16:creationId xmlns:a16="http://schemas.microsoft.com/office/drawing/2014/main" id="{B7258FA3-7A2A-572B-6F4A-2E8CA6C4EAB0}"/>
              </a:ext>
            </a:extLst>
          </p:cNvPr>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554004" y="5128289"/>
            <a:ext cx="538414" cy="715125"/>
          </a:xfrm>
          <a:prstGeom prst="rect">
            <a:avLst/>
          </a:prstGeom>
          <a:noFill/>
          <a:ln>
            <a:solidFill>
              <a:schemeClr val="bg1"/>
            </a:solidFill>
          </a:ln>
        </p:spPr>
      </p:pic>
      <p:sp>
        <p:nvSpPr>
          <p:cNvPr id="2" name="Slide Number Placeholder 3">
            <a:extLst>
              <a:ext uri="{FF2B5EF4-FFF2-40B4-BE49-F238E27FC236}">
                <a16:creationId xmlns:a16="http://schemas.microsoft.com/office/drawing/2014/main" id="{6C5D18AE-2D12-0FA8-77F7-6EB922A6FA43}"/>
              </a:ext>
            </a:extLst>
          </p:cNvPr>
          <p:cNvSpPr txBox="1">
            <a:spLocks/>
          </p:cNvSpPr>
          <p:nvPr/>
        </p:nvSpPr>
        <p:spPr>
          <a:xfrm>
            <a:off x="11280100" y="6756"/>
            <a:ext cx="794631" cy="41143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17C9725-CDDF-4E1F-A5C1-71F9C95A39C6}" type="slidenum">
              <a:rPr lang="en-GB" b="1" smtClean="0">
                <a:solidFill>
                  <a:prstClr val="white"/>
                </a:solidFill>
                <a:latin typeface="Century Gothic" panose="020B0502020202020204" pitchFamily="34" charset="0"/>
              </a:rPr>
              <a:pPr/>
              <a:t>20</a:t>
            </a:fld>
            <a:endParaRPr lang="en-GB" b="1" dirty="0">
              <a:solidFill>
                <a:prstClr val="white"/>
              </a:solidFill>
              <a:latin typeface="Century Gothic" panose="020B0502020202020204" pitchFamily="34" charset="0"/>
            </a:endParaRPr>
          </a:p>
        </p:txBody>
      </p:sp>
    </p:spTree>
    <p:extLst>
      <p:ext uri="{BB962C8B-B14F-4D97-AF65-F5344CB8AC3E}">
        <p14:creationId xmlns:p14="http://schemas.microsoft.com/office/powerpoint/2010/main" val="15458813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09B0251-D1DF-721E-C58D-52D9B64141D5}"/>
              </a:ext>
            </a:extLst>
          </p:cNvPr>
          <p:cNvSpPr>
            <a:spLocks noGrp="1"/>
          </p:cNvSpPr>
          <p:nvPr>
            <p:ph type="body" sz="quarter" idx="13"/>
          </p:nvPr>
        </p:nvSpPr>
        <p:spPr/>
        <p:txBody>
          <a:bodyPr/>
          <a:lstStyle/>
          <a:p>
            <a:r>
              <a:rPr lang="en-GB" dirty="0"/>
              <a:t>Importance of objectives</a:t>
            </a:r>
          </a:p>
        </p:txBody>
      </p:sp>
      <p:sp>
        <p:nvSpPr>
          <p:cNvPr id="4" name="Text Placeholder 3">
            <a:extLst>
              <a:ext uri="{FF2B5EF4-FFF2-40B4-BE49-F238E27FC236}">
                <a16:creationId xmlns:a16="http://schemas.microsoft.com/office/drawing/2014/main" id="{AE70CD4D-D5A0-7E91-924D-13FAD115D445}"/>
              </a:ext>
            </a:extLst>
          </p:cNvPr>
          <p:cNvSpPr>
            <a:spLocks noGrp="1"/>
          </p:cNvSpPr>
          <p:nvPr>
            <p:ph type="body" sz="quarter" idx="14"/>
          </p:nvPr>
        </p:nvSpPr>
        <p:spPr>
          <a:xfrm>
            <a:off x="0" y="495295"/>
            <a:ext cx="12192000" cy="791064"/>
          </a:xfrm>
        </p:spPr>
        <p:txBody>
          <a:bodyPr/>
          <a:lstStyle/>
          <a:p>
            <a:r>
              <a:rPr lang="en-GB" dirty="0"/>
              <a:t>Combining views of both households and non-households, investment into leaks from pipes is seen significantly more important than other objectives. Sewer flooding and river water quality are ‘second tier’ with lead pipes (customer responsibility) and helping customers save water ranked as least important overall.</a:t>
            </a:r>
          </a:p>
        </p:txBody>
      </p:sp>
      <p:sp>
        <p:nvSpPr>
          <p:cNvPr id="71" name="TextBox 70">
            <a:extLst>
              <a:ext uri="{FF2B5EF4-FFF2-40B4-BE49-F238E27FC236}">
                <a16:creationId xmlns:a16="http://schemas.microsoft.com/office/drawing/2014/main" id="{E3F13CF9-FECD-10DF-664E-E45467AA7583}"/>
              </a:ext>
            </a:extLst>
          </p:cNvPr>
          <p:cNvSpPr txBox="1"/>
          <p:nvPr/>
        </p:nvSpPr>
        <p:spPr>
          <a:xfrm>
            <a:off x="1330990" y="6250801"/>
            <a:ext cx="8767728" cy="6001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Q19 </a:t>
            </a:r>
            <a:r>
              <a:rPr kumimoji="0" lang="en-GB" sz="110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Here’s a list of all the objectives we’ve shown you, across all 3 areas of investment. Please can you rank the 5 that you think are most important for Welsh Water to address in their long-term plans? ‘1’ is most important, ‘2 second most important’ etc. </a:t>
            </a:r>
            <a:r>
              <a:rPr kumimoji="0" lang="en-GB" sz="11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t>
            </a:r>
            <a:r>
              <a:rPr kumimoji="0" lang="en-GB" sz="11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Base</a:t>
            </a:r>
            <a:r>
              <a:rPr kumimoji="0" lang="en-GB" sz="11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t>
            </a:r>
            <a:r>
              <a:rPr lang="en-GB" sz="1100" dirty="0">
                <a:solidFill>
                  <a:prstClr val="black"/>
                </a:solidFill>
                <a:latin typeface="Century Gothic" panose="020B0502020202020204" pitchFamily="34" charset="0"/>
              </a:rPr>
              <a:t>Total sample - a</a:t>
            </a:r>
            <a:r>
              <a:rPr kumimoji="0" lang="en-GB" sz="11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ll household and non household respondents (986). </a:t>
            </a:r>
            <a:r>
              <a:rPr kumimoji="0" lang="en-GB" sz="11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RANKED ON % RANKING 1 or 2 or 3</a:t>
            </a:r>
          </a:p>
        </p:txBody>
      </p:sp>
      <p:pic>
        <p:nvPicPr>
          <p:cNvPr id="72" name="Picture 71">
            <a:extLst>
              <a:ext uri="{FF2B5EF4-FFF2-40B4-BE49-F238E27FC236}">
                <a16:creationId xmlns:a16="http://schemas.microsoft.com/office/drawing/2014/main" id="{D4F01453-AD7D-4DE0-5330-998A51786A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622" y="6458880"/>
            <a:ext cx="1121629" cy="274231"/>
          </a:xfrm>
          <a:prstGeom prst="rect">
            <a:avLst/>
          </a:prstGeom>
        </p:spPr>
      </p:pic>
      <p:graphicFrame>
        <p:nvGraphicFramePr>
          <p:cNvPr id="41" name="Chart 40">
            <a:extLst>
              <a:ext uri="{FF2B5EF4-FFF2-40B4-BE49-F238E27FC236}">
                <a16:creationId xmlns:a16="http://schemas.microsoft.com/office/drawing/2014/main" id="{87AE3A93-1A65-4ECE-AB1F-8D92051A8F00}"/>
              </a:ext>
            </a:extLst>
          </p:cNvPr>
          <p:cNvGraphicFramePr/>
          <p:nvPr>
            <p:extLst>
              <p:ext uri="{D42A27DB-BD31-4B8C-83A1-F6EECF244321}">
                <p14:modId xmlns:p14="http://schemas.microsoft.com/office/powerpoint/2010/main" val="4090364546"/>
              </p:ext>
            </p:extLst>
          </p:nvPr>
        </p:nvGraphicFramePr>
        <p:xfrm>
          <a:off x="168815" y="2698957"/>
          <a:ext cx="11736384" cy="3627142"/>
        </p:xfrm>
        <a:graphic>
          <a:graphicData uri="http://schemas.openxmlformats.org/drawingml/2006/chart">
            <c:chart xmlns:c="http://schemas.openxmlformats.org/drawingml/2006/chart" xmlns:r="http://schemas.openxmlformats.org/officeDocument/2006/relationships" r:id="rId4"/>
          </a:graphicData>
        </a:graphic>
      </p:graphicFrame>
      <p:pic>
        <p:nvPicPr>
          <p:cNvPr id="43" name="Picture 42">
            <a:extLst>
              <a:ext uri="{FF2B5EF4-FFF2-40B4-BE49-F238E27FC236}">
                <a16:creationId xmlns:a16="http://schemas.microsoft.com/office/drawing/2014/main" id="{D9FDB838-E718-B960-AB8C-77A50D4AB9E8}"/>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379691" y="2130412"/>
            <a:ext cx="594239" cy="641556"/>
          </a:xfrm>
          <a:prstGeom prst="rect">
            <a:avLst/>
          </a:prstGeom>
          <a:noFill/>
        </p:spPr>
      </p:pic>
      <p:pic>
        <p:nvPicPr>
          <p:cNvPr id="44" name="Picture 43">
            <a:extLst>
              <a:ext uri="{FF2B5EF4-FFF2-40B4-BE49-F238E27FC236}">
                <a16:creationId xmlns:a16="http://schemas.microsoft.com/office/drawing/2014/main" id="{23E99BED-CE12-A9A2-84BE-82139EC6BEEB}"/>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736890" y="2219384"/>
            <a:ext cx="464016" cy="500964"/>
          </a:xfrm>
          <a:prstGeom prst="rect">
            <a:avLst/>
          </a:prstGeom>
          <a:noFill/>
        </p:spPr>
      </p:pic>
      <p:pic>
        <p:nvPicPr>
          <p:cNvPr id="45" name="Picture 44">
            <a:extLst>
              <a:ext uri="{FF2B5EF4-FFF2-40B4-BE49-F238E27FC236}">
                <a16:creationId xmlns:a16="http://schemas.microsoft.com/office/drawing/2014/main" id="{4DF2902D-DF34-B2B9-EA74-47C5BCC30245}"/>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298828" y="2162667"/>
            <a:ext cx="529688" cy="590586"/>
          </a:xfrm>
          <a:prstGeom prst="rect">
            <a:avLst/>
          </a:prstGeom>
          <a:noFill/>
        </p:spPr>
      </p:pic>
      <p:pic>
        <p:nvPicPr>
          <p:cNvPr id="46" name="Picture 45">
            <a:extLst>
              <a:ext uri="{FF2B5EF4-FFF2-40B4-BE49-F238E27FC236}">
                <a16:creationId xmlns:a16="http://schemas.microsoft.com/office/drawing/2014/main" id="{9576E1BC-3073-8FC3-6DE4-1805D371FCF1}"/>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8620634" y="2225574"/>
            <a:ext cx="431958" cy="491183"/>
          </a:xfrm>
          <a:prstGeom prst="rect">
            <a:avLst/>
          </a:prstGeom>
          <a:noFill/>
        </p:spPr>
      </p:pic>
      <p:pic>
        <p:nvPicPr>
          <p:cNvPr id="47" name="Picture 46">
            <a:extLst>
              <a:ext uri="{FF2B5EF4-FFF2-40B4-BE49-F238E27FC236}">
                <a16:creationId xmlns:a16="http://schemas.microsoft.com/office/drawing/2014/main" id="{6FB0ABC9-FF73-E414-C7F2-26417AED814E}"/>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824301" y="2216290"/>
            <a:ext cx="464016" cy="505853"/>
          </a:xfrm>
          <a:prstGeom prst="rect">
            <a:avLst/>
          </a:prstGeom>
          <a:noFill/>
        </p:spPr>
      </p:pic>
      <p:pic>
        <p:nvPicPr>
          <p:cNvPr id="49" name="Picture 48">
            <a:extLst>
              <a:ext uri="{FF2B5EF4-FFF2-40B4-BE49-F238E27FC236}">
                <a16:creationId xmlns:a16="http://schemas.microsoft.com/office/drawing/2014/main" id="{D96ECA80-3BEE-9B1D-079D-7FF49DB53562}"/>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4053351" y="2219385"/>
            <a:ext cx="537368" cy="500963"/>
          </a:xfrm>
          <a:prstGeom prst="rect">
            <a:avLst/>
          </a:prstGeom>
          <a:noFill/>
        </p:spPr>
      </p:pic>
      <p:pic>
        <p:nvPicPr>
          <p:cNvPr id="50" name="Picture 49">
            <a:extLst>
              <a:ext uri="{FF2B5EF4-FFF2-40B4-BE49-F238E27FC236}">
                <a16:creationId xmlns:a16="http://schemas.microsoft.com/office/drawing/2014/main" id="{78088CBF-04DF-8CAA-E9FC-A95562FA59E5}"/>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5143267" y="2235890"/>
            <a:ext cx="516178" cy="474884"/>
          </a:xfrm>
          <a:prstGeom prst="rect">
            <a:avLst/>
          </a:prstGeom>
          <a:noFill/>
        </p:spPr>
      </p:pic>
      <p:pic>
        <p:nvPicPr>
          <p:cNvPr id="53" name="Picture 52">
            <a:extLst>
              <a:ext uri="{FF2B5EF4-FFF2-40B4-BE49-F238E27FC236}">
                <a16:creationId xmlns:a16="http://schemas.microsoft.com/office/drawing/2014/main" id="{2FA2B5EB-3A12-006D-0923-EFB11C41C7EA}"/>
              </a:ext>
            </a:extLst>
          </p:cNvPr>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2957553" y="2212852"/>
            <a:ext cx="500964" cy="511288"/>
          </a:xfrm>
          <a:prstGeom prst="rect">
            <a:avLst/>
          </a:prstGeom>
          <a:noFill/>
        </p:spPr>
      </p:pic>
      <p:pic>
        <p:nvPicPr>
          <p:cNvPr id="54" name="Picture 53">
            <a:extLst>
              <a:ext uri="{FF2B5EF4-FFF2-40B4-BE49-F238E27FC236}">
                <a16:creationId xmlns:a16="http://schemas.microsoft.com/office/drawing/2014/main" id="{4F5C897E-73E1-27F0-DFF2-71F6CAADFD11}"/>
              </a:ext>
            </a:extLst>
          </p:cNvPr>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897721" y="2222832"/>
            <a:ext cx="373073" cy="495518"/>
          </a:xfrm>
          <a:prstGeom prst="rect">
            <a:avLst/>
          </a:prstGeom>
          <a:noFill/>
        </p:spPr>
      </p:pic>
      <p:graphicFrame>
        <p:nvGraphicFramePr>
          <p:cNvPr id="2" name="Table 4">
            <a:extLst>
              <a:ext uri="{FF2B5EF4-FFF2-40B4-BE49-F238E27FC236}">
                <a16:creationId xmlns:a16="http://schemas.microsoft.com/office/drawing/2014/main" id="{DF46060F-5292-3422-779C-CFD9D1E88F53}"/>
              </a:ext>
            </a:extLst>
          </p:cNvPr>
          <p:cNvGraphicFramePr>
            <a:graphicFrameLocks noGrp="1"/>
          </p:cNvGraphicFramePr>
          <p:nvPr>
            <p:extLst>
              <p:ext uri="{D42A27DB-BD31-4B8C-83A1-F6EECF244321}">
                <p14:modId xmlns:p14="http://schemas.microsoft.com/office/powerpoint/2010/main" val="979930898"/>
              </p:ext>
            </p:extLst>
          </p:nvPr>
        </p:nvGraphicFramePr>
        <p:xfrm>
          <a:off x="221226" y="1843550"/>
          <a:ext cx="11418003" cy="308555"/>
        </p:xfrm>
        <a:graphic>
          <a:graphicData uri="http://schemas.openxmlformats.org/drawingml/2006/table">
            <a:tbl>
              <a:tblPr firstRow="1" bandRow="1">
                <a:tableStyleId>{5C22544A-7EE6-4342-B048-85BDC9FD1C3A}</a:tableStyleId>
              </a:tblPr>
              <a:tblGrid>
                <a:gridCol w="1277460">
                  <a:extLst>
                    <a:ext uri="{9D8B030D-6E8A-4147-A177-3AD203B41FA5}">
                      <a16:colId xmlns:a16="http://schemas.microsoft.com/office/drawing/2014/main" val="2362331636"/>
                    </a:ext>
                  </a:extLst>
                </a:gridCol>
                <a:gridCol w="1126727">
                  <a:extLst>
                    <a:ext uri="{9D8B030D-6E8A-4147-A177-3AD203B41FA5}">
                      <a16:colId xmlns:a16="http://schemas.microsoft.com/office/drawing/2014/main" val="3456193095"/>
                    </a:ext>
                  </a:extLst>
                </a:gridCol>
                <a:gridCol w="1126727">
                  <a:extLst>
                    <a:ext uri="{9D8B030D-6E8A-4147-A177-3AD203B41FA5}">
                      <a16:colId xmlns:a16="http://schemas.microsoft.com/office/drawing/2014/main" val="1818819775"/>
                    </a:ext>
                  </a:extLst>
                </a:gridCol>
                <a:gridCol w="1126727">
                  <a:extLst>
                    <a:ext uri="{9D8B030D-6E8A-4147-A177-3AD203B41FA5}">
                      <a16:colId xmlns:a16="http://schemas.microsoft.com/office/drawing/2014/main" val="4255571677"/>
                    </a:ext>
                  </a:extLst>
                </a:gridCol>
                <a:gridCol w="1126727">
                  <a:extLst>
                    <a:ext uri="{9D8B030D-6E8A-4147-A177-3AD203B41FA5}">
                      <a16:colId xmlns:a16="http://schemas.microsoft.com/office/drawing/2014/main" val="798434882"/>
                    </a:ext>
                  </a:extLst>
                </a:gridCol>
                <a:gridCol w="1126727">
                  <a:extLst>
                    <a:ext uri="{9D8B030D-6E8A-4147-A177-3AD203B41FA5}">
                      <a16:colId xmlns:a16="http://schemas.microsoft.com/office/drawing/2014/main" val="3118430640"/>
                    </a:ext>
                  </a:extLst>
                </a:gridCol>
                <a:gridCol w="1126727">
                  <a:extLst>
                    <a:ext uri="{9D8B030D-6E8A-4147-A177-3AD203B41FA5}">
                      <a16:colId xmlns:a16="http://schemas.microsoft.com/office/drawing/2014/main" val="3377320585"/>
                    </a:ext>
                  </a:extLst>
                </a:gridCol>
                <a:gridCol w="1126727">
                  <a:extLst>
                    <a:ext uri="{9D8B030D-6E8A-4147-A177-3AD203B41FA5}">
                      <a16:colId xmlns:a16="http://schemas.microsoft.com/office/drawing/2014/main" val="4262632082"/>
                    </a:ext>
                  </a:extLst>
                </a:gridCol>
                <a:gridCol w="1126727">
                  <a:extLst>
                    <a:ext uri="{9D8B030D-6E8A-4147-A177-3AD203B41FA5}">
                      <a16:colId xmlns:a16="http://schemas.microsoft.com/office/drawing/2014/main" val="2534025663"/>
                    </a:ext>
                  </a:extLst>
                </a:gridCol>
                <a:gridCol w="1126727">
                  <a:extLst>
                    <a:ext uri="{9D8B030D-6E8A-4147-A177-3AD203B41FA5}">
                      <a16:colId xmlns:a16="http://schemas.microsoft.com/office/drawing/2014/main" val="155239630"/>
                    </a:ext>
                  </a:extLst>
                </a:gridCol>
              </a:tblGrid>
              <a:tr h="308555">
                <a:tc>
                  <a:txBody>
                    <a:bodyPr/>
                    <a:lstStyle/>
                    <a:p>
                      <a:pPr algn="ctr"/>
                      <a:r>
                        <a:rPr lang="en-GB" sz="1200" dirty="0">
                          <a:latin typeface="Century Gothic" panose="020B0502020202020204" pitchFamily="34" charset="0"/>
                        </a:rPr>
                        <a:t>Rank in top 3</a:t>
                      </a:r>
                    </a:p>
                  </a:txBody>
                  <a:tcPr anchor="ctr"/>
                </a:tc>
                <a:tc>
                  <a:txBody>
                    <a:bodyPr/>
                    <a:lstStyle/>
                    <a:p>
                      <a:pPr algn="ctr"/>
                      <a:r>
                        <a:rPr lang="en-GB" sz="1200" dirty="0">
                          <a:latin typeface="Century Gothic" panose="020B0502020202020204" pitchFamily="34" charset="0"/>
                        </a:rPr>
                        <a:t>51%</a:t>
                      </a:r>
                    </a:p>
                  </a:txBody>
                  <a:tcPr anchor="ctr">
                    <a:solidFill>
                      <a:schemeClr val="accent1">
                        <a:lumMod val="50000"/>
                      </a:schemeClr>
                    </a:solidFill>
                  </a:tcPr>
                </a:tc>
                <a:tc>
                  <a:txBody>
                    <a:bodyPr/>
                    <a:lstStyle/>
                    <a:p>
                      <a:pPr algn="ctr"/>
                      <a:r>
                        <a:rPr lang="en-GB" sz="1200" dirty="0">
                          <a:latin typeface="Century Gothic" panose="020B0502020202020204" pitchFamily="34" charset="0"/>
                        </a:rPr>
                        <a:t>39%</a:t>
                      </a:r>
                    </a:p>
                  </a:txBody>
                  <a:tcPr anchor="ctr">
                    <a:solidFill>
                      <a:schemeClr val="accent1">
                        <a:lumMod val="75000"/>
                      </a:schemeClr>
                    </a:solidFill>
                  </a:tcPr>
                </a:tc>
                <a:tc>
                  <a:txBody>
                    <a:bodyPr/>
                    <a:lstStyle/>
                    <a:p>
                      <a:pPr algn="ctr"/>
                      <a:r>
                        <a:rPr lang="en-GB" sz="1200" dirty="0">
                          <a:latin typeface="Century Gothic" panose="020B0502020202020204" pitchFamily="34" charset="0"/>
                        </a:rPr>
                        <a:t>39%</a:t>
                      </a:r>
                    </a:p>
                  </a:txBody>
                  <a:tcPr anchor="ctr">
                    <a:solidFill>
                      <a:schemeClr val="accent1">
                        <a:lumMod val="75000"/>
                      </a:schemeClr>
                    </a:solidFill>
                  </a:tcPr>
                </a:tc>
                <a:tc>
                  <a:txBody>
                    <a:bodyPr/>
                    <a:lstStyle/>
                    <a:p>
                      <a:pPr algn="ctr"/>
                      <a:r>
                        <a:rPr lang="en-GB" sz="1200" dirty="0">
                          <a:latin typeface="Century Gothic" panose="020B0502020202020204" pitchFamily="34" charset="0"/>
                        </a:rPr>
                        <a:t>38%</a:t>
                      </a:r>
                    </a:p>
                  </a:txBody>
                  <a:tcPr anchor="ctr">
                    <a:solidFill>
                      <a:schemeClr val="accent1">
                        <a:lumMod val="75000"/>
                      </a:schemeClr>
                    </a:solidFill>
                  </a:tcPr>
                </a:tc>
                <a:tc>
                  <a:txBody>
                    <a:bodyPr/>
                    <a:lstStyle/>
                    <a:p>
                      <a:pPr algn="ctr"/>
                      <a:r>
                        <a:rPr lang="en-GB" sz="1200" dirty="0">
                          <a:latin typeface="Century Gothic" panose="020B0502020202020204" pitchFamily="34" charset="0"/>
                        </a:rPr>
                        <a:t>29%</a:t>
                      </a:r>
                    </a:p>
                  </a:txBody>
                  <a:tcPr anchor="ctr"/>
                </a:tc>
                <a:tc>
                  <a:txBody>
                    <a:bodyPr/>
                    <a:lstStyle/>
                    <a:p>
                      <a:pPr algn="ctr"/>
                      <a:r>
                        <a:rPr lang="en-GB" sz="1200" dirty="0">
                          <a:latin typeface="Century Gothic" panose="020B0502020202020204" pitchFamily="34" charset="0"/>
                        </a:rPr>
                        <a:t>26%</a:t>
                      </a:r>
                    </a:p>
                  </a:txBody>
                  <a:tcPr anchor="ctr"/>
                </a:tc>
                <a:tc>
                  <a:txBody>
                    <a:bodyPr/>
                    <a:lstStyle/>
                    <a:p>
                      <a:pPr algn="ctr"/>
                      <a:r>
                        <a:rPr lang="en-GB" sz="1200" dirty="0">
                          <a:latin typeface="Century Gothic" panose="020B0502020202020204" pitchFamily="34" charset="0"/>
                        </a:rPr>
                        <a:t>24%</a:t>
                      </a:r>
                    </a:p>
                  </a:txBody>
                  <a:tcPr anchor="ctr"/>
                </a:tc>
                <a:tc>
                  <a:txBody>
                    <a:bodyPr/>
                    <a:lstStyle/>
                    <a:p>
                      <a:pPr algn="ctr"/>
                      <a:r>
                        <a:rPr lang="en-GB" sz="1200" dirty="0">
                          <a:latin typeface="Century Gothic" panose="020B0502020202020204" pitchFamily="34" charset="0"/>
                        </a:rPr>
                        <a:t>20%</a:t>
                      </a:r>
                    </a:p>
                  </a:txBody>
                  <a:tcPr anchor="ctr">
                    <a:solidFill>
                      <a:schemeClr val="accent1">
                        <a:lumMod val="60000"/>
                        <a:lumOff val="40000"/>
                      </a:schemeClr>
                    </a:solidFill>
                  </a:tcPr>
                </a:tc>
                <a:tc>
                  <a:txBody>
                    <a:bodyPr/>
                    <a:lstStyle/>
                    <a:p>
                      <a:pPr algn="ctr"/>
                      <a:r>
                        <a:rPr lang="en-GB" sz="1200" dirty="0">
                          <a:latin typeface="Century Gothic" panose="020B0502020202020204" pitchFamily="34" charset="0"/>
                        </a:rPr>
                        <a:t>17%</a:t>
                      </a:r>
                    </a:p>
                  </a:txBody>
                  <a:tcPr anchor="ctr">
                    <a:solidFill>
                      <a:schemeClr val="accent1">
                        <a:lumMod val="60000"/>
                        <a:lumOff val="40000"/>
                      </a:schemeClr>
                    </a:solidFill>
                  </a:tcPr>
                </a:tc>
                <a:extLst>
                  <a:ext uri="{0D108BD9-81ED-4DB2-BD59-A6C34878D82A}">
                    <a16:rowId xmlns:a16="http://schemas.microsoft.com/office/drawing/2014/main" val="886745299"/>
                  </a:ext>
                </a:extLst>
              </a:tr>
            </a:tbl>
          </a:graphicData>
        </a:graphic>
      </p:graphicFrame>
      <p:sp>
        <p:nvSpPr>
          <p:cNvPr id="5" name="Slide Number Placeholder 3">
            <a:extLst>
              <a:ext uri="{FF2B5EF4-FFF2-40B4-BE49-F238E27FC236}">
                <a16:creationId xmlns:a16="http://schemas.microsoft.com/office/drawing/2014/main" id="{4378D10F-CAD3-D275-66C3-2604CC754834}"/>
              </a:ext>
            </a:extLst>
          </p:cNvPr>
          <p:cNvSpPr txBox="1">
            <a:spLocks/>
          </p:cNvSpPr>
          <p:nvPr/>
        </p:nvSpPr>
        <p:spPr>
          <a:xfrm>
            <a:off x="11280100" y="6756"/>
            <a:ext cx="794631" cy="41143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17C9725-CDDF-4E1F-A5C1-71F9C95A39C6}" type="slidenum">
              <a:rPr lang="en-GB" b="1" smtClean="0">
                <a:solidFill>
                  <a:prstClr val="white"/>
                </a:solidFill>
                <a:latin typeface="Century Gothic" panose="020B0502020202020204" pitchFamily="34" charset="0"/>
              </a:rPr>
              <a:pPr/>
              <a:t>21</a:t>
            </a:fld>
            <a:endParaRPr lang="en-GB" b="1" dirty="0">
              <a:solidFill>
                <a:prstClr val="white"/>
              </a:solidFill>
              <a:latin typeface="Century Gothic" panose="020B0502020202020204" pitchFamily="34" charset="0"/>
            </a:endParaRPr>
          </a:p>
        </p:txBody>
      </p:sp>
      <p:sp>
        <p:nvSpPr>
          <p:cNvPr id="6" name="Rectangle 5">
            <a:extLst>
              <a:ext uri="{FF2B5EF4-FFF2-40B4-BE49-F238E27FC236}">
                <a16:creationId xmlns:a16="http://schemas.microsoft.com/office/drawing/2014/main" id="{E611F678-BE72-047C-6172-7D2D96C7C9FA}"/>
              </a:ext>
            </a:extLst>
          </p:cNvPr>
          <p:cNvSpPr/>
          <p:nvPr/>
        </p:nvSpPr>
        <p:spPr>
          <a:xfrm>
            <a:off x="140480" y="1459761"/>
            <a:ext cx="8840882" cy="307777"/>
          </a:xfrm>
          <a:prstGeom prst="rect">
            <a:avLst/>
          </a:prstGeom>
        </p:spPr>
        <p:txBody>
          <a:bodyPr wrap="none">
            <a:spAutoFit/>
          </a:bodyPr>
          <a:lstStyle/>
          <a:p>
            <a:r>
              <a:rPr lang="en-GB" sz="1400" b="1" dirty="0">
                <a:solidFill>
                  <a:srgbClr val="FFFFFF">
                    <a:lumMod val="50000"/>
                  </a:srgbClr>
                </a:solidFill>
                <a:latin typeface="Century Gothic" panose="020B0502020202020204" pitchFamily="34" charset="0"/>
              </a:rPr>
              <a:t>Ranking of objectives that think are most important to address in long term plans (% of total sample)</a:t>
            </a:r>
          </a:p>
        </p:txBody>
      </p:sp>
    </p:spTree>
    <p:extLst>
      <p:ext uri="{BB962C8B-B14F-4D97-AF65-F5344CB8AC3E}">
        <p14:creationId xmlns:p14="http://schemas.microsoft.com/office/powerpoint/2010/main" val="28287277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AC7D4383-BEB7-A085-E5A0-78D84918D3F2}"/>
              </a:ext>
            </a:extLst>
          </p:cNvPr>
          <p:cNvGraphicFramePr>
            <a:graphicFrameLocks noGrp="1"/>
          </p:cNvGraphicFramePr>
          <p:nvPr>
            <p:extLst>
              <p:ext uri="{D42A27DB-BD31-4B8C-83A1-F6EECF244321}">
                <p14:modId xmlns:p14="http://schemas.microsoft.com/office/powerpoint/2010/main" val="576120160"/>
              </p:ext>
            </p:extLst>
          </p:nvPr>
        </p:nvGraphicFramePr>
        <p:xfrm>
          <a:off x="2449286" y="721894"/>
          <a:ext cx="9501556" cy="5403015"/>
        </p:xfrm>
        <a:graphic>
          <a:graphicData uri="http://schemas.openxmlformats.org/drawingml/2006/table">
            <a:tbl>
              <a:tblPr>
                <a:tableStyleId>{5C22544A-7EE6-4342-B048-85BDC9FD1C3A}</a:tableStyleId>
              </a:tblPr>
              <a:tblGrid>
                <a:gridCol w="2286000">
                  <a:extLst>
                    <a:ext uri="{9D8B030D-6E8A-4147-A177-3AD203B41FA5}">
                      <a16:colId xmlns:a16="http://schemas.microsoft.com/office/drawing/2014/main" val="668477564"/>
                    </a:ext>
                  </a:extLst>
                </a:gridCol>
                <a:gridCol w="3211912">
                  <a:extLst>
                    <a:ext uri="{9D8B030D-6E8A-4147-A177-3AD203B41FA5}">
                      <a16:colId xmlns:a16="http://schemas.microsoft.com/office/drawing/2014/main" val="3365429169"/>
                    </a:ext>
                  </a:extLst>
                </a:gridCol>
                <a:gridCol w="4003644">
                  <a:extLst>
                    <a:ext uri="{9D8B030D-6E8A-4147-A177-3AD203B41FA5}">
                      <a16:colId xmlns:a16="http://schemas.microsoft.com/office/drawing/2014/main" val="588041698"/>
                    </a:ext>
                  </a:extLst>
                </a:gridCol>
              </a:tblGrid>
              <a:tr h="600335">
                <a:tc>
                  <a:txBody>
                    <a:bodyPr/>
                    <a:lstStyle/>
                    <a:p>
                      <a:pPr algn="l" fontAlgn="b"/>
                      <a:r>
                        <a:rPr lang="en-GB" sz="1400" u="none" strike="noStrike" dirty="0">
                          <a:effectLst/>
                          <a:latin typeface="Century Gothic" panose="020B0502020202020204" pitchFamily="34" charset="0"/>
                        </a:rPr>
                        <a:t>Leaks from pipes</a:t>
                      </a:r>
                      <a:endParaRPr lang="en-GB" sz="1400" b="0" i="0" u="none" strike="noStrike" dirty="0">
                        <a:solidFill>
                          <a:srgbClr val="000000"/>
                        </a:solidFill>
                        <a:effectLst/>
                        <a:latin typeface="Century Gothic" panose="020B0502020202020204" pitchFamily="34" charset="0"/>
                      </a:endParaRPr>
                    </a:p>
                  </a:txBody>
                  <a:tcPr marL="9525" marR="9525" marT="9525" marB="0" anchor="ctr">
                    <a:noFill/>
                  </a:tcPr>
                </a:tc>
                <a:tc>
                  <a:txBody>
                    <a:bodyPr/>
                    <a:lstStyle/>
                    <a:p>
                      <a:pPr marL="171450" lvl="0" indent="-171450" algn="l" fontAlgn="b">
                        <a:buFont typeface="Arial" panose="020B0604020202020204" pitchFamily="34" charset="0"/>
                        <a:buChar char="•"/>
                      </a:pPr>
                      <a:r>
                        <a:rPr lang="en-GB" sz="1200" b="1" i="0" u="none" strike="noStrike" dirty="0">
                          <a:solidFill>
                            <a:srgbClr val="000000"/>
                          </a:solidFill>
                          <a:effectLst/>
                          <a:latin typeface="Century Gothic" panose="020B0502020202020204" pitchFamily="34" charset="0"/>
                        </a:rPr>
                        <a:t>Older customers (60+ years old)</a:t>
                      </a:r>
                    </a:p>
                  </a:txBody>
                  <a:tcPr marL="72000" marR="72000" marT="9525" marB="0" anchor="ctr">
                    <a:solidFill>
                      <a:schemeClr val="accent6">
                        <a:lumMod val="40000"/>
                        <a:lumOff val="60000"/>
                      </a:schemeClr>
                    </a:solidFill>
                  </a:tcPr>
                </a:tc>
                <a:tc>
                  <a:txBody>
                    <a:bodyPr/>
                    <a:lstStyle/>
                    <a:p>
                      <a:pPr lvl="0" algn="l" fontAlgn="b"/>
                      <a:r>
                        <a:rPr lang="en-GB" sz="1200" b="0" i="1" u="none" strike="noStrike" dirty="0">
                          <a:solidFill>
                            <a:srgbClr val="000000"/>
                          </a:solidFill>
                          <a:effectLst/>
                          <a:latin typeface="Century Gothic" panose="020B0502020202020204" pitchFamily="34" charset="0"/>
                        </a:rPr>
                        <a:t>Older customers can often have greater sense of ‘waste not want not’</a:t>
                      </a:r>
                    </a:p>
                  </a:txBody>
                  <a:tcPr marL="72000" marR="72000" marT="9525" marB="0" anchor="ctr">
                    <a:solidFill>
                      <a:schemeClr val="accent6">
                        <a:lumMod val="40000"/>
                        <a:lumOff val="60000"/>
                      </a:schemeClr>
                    </a:solidFill>
                  </a:tcPr>
                </a:tc>
                <a:extLst>
                  <a:ext uri="{0D108BD9-81ED-4DB2-BD59-A6C34878D82A}">
                    <a16:rowId xmlns:a16="http://schemas.microsoft.com/office/drawing/2014/main" val="4063912597"/>
                  </a:ext>
                </a:extLst>
              </a:tr>
              <a:tr h="600335">
                <a:tc>
                  <a:txBody>
                    <a:bodyPr/>
                    <a:lstStyle/>
                    <a:p>
                      <a:pPr algn="l" fontAlgn="b"/>
                      <a:r>
                        <a:rPr lang="en-GB" sz="1400" u="none" strike="noStrike" dirty="0">
                          <a:effectLst/>
                          <a:latin typeface="Century Gothic" panose="020B0502020202020204" pitchFamily="34" charset="0"/>
                        </a:rPr>
                        <a:t>Sewer flooding inside properties</a:t>
                      </a:r>
                      <a:endParaRPr lang="en-GB" sz="1400" b="0" i="0" u="none" strike="noStrike" dirty="0">
                        <a:solidFill>
                          <a:srgbClr val="000000"/>
                        </a:solidFill>
                        <a:effectLst/>
                        <a:latin typeface="Century Gothic" panose="020B0502020202020204" pitchFamily="34" charset="0"/>
                      </a:endParaRPr>
                    </a:p>
                  </a:txBody>
                  <a:tcPr marL="9525" marR="9525" marT="9525" marB="0" anchor="ctr">
                    <a:noFill/>
                  </a:tcPr>
                </a:tc>
                <a:tc>
                  <a:txBody>
                    <a:bodyPr/>
                    <a:lstStyle/>
                    <a:p>
                      <a:pPr marL="171450" lvl="0" indent="-171450" algn="l" fontAlgn="b">
                        <a:buFont typeface="Arial" panose="020B0604020202020204" pitchFamily="34" charset="0"/>
                        <a:buChar char="•"/>
                      </a:pPr>
                      <a:r>
                        <a:rPr lang="en-GB" sz="1200" b="0" i="0" u="none" strike="noStrike" dirty="0">
                          <a:solidFill>
                            <a:srgbClr val="000000"/>
                          </a:solidFill>
                          <a:effectLst/>
                          <a:latin typeface="Century Gothic" panose="020B0502020202020204" pitchFamily="34" charset="0"/>
                        </a:rPr>
                        <a:t>No significant differences</a:t>
                      </a:r>
                    </a:p>
                  </a:txBody>
                  <a:tcPr marL="72000" marR="72000" marT="9525" marB="0" anchor="ctr">
                    <a:solidFill>
                      <a:schemeClr val="accent6">
                        <a:lumMod val="40000"/>
                        <a:lumOff val="60000"/>
                      </a:schemeClr>
                    </a:solidFill>
                  </a:tcPr>
                </a:tc>
                <a:tc>
                  <a:txBody>
                    <a:bodyPr/>
                    <a:lstStyle/>
                    <a:p>
                      <a:pPr lvl="0" algn="l" fontAlgn="b"/>
                      <a:endParaRPr lang="en-GB" sz="1200" b="0" i="1" u="none" strike="noStrike" dirty="0">
                        <a:solidFill>
                          <a:srgbClr val="000000"/>
                        </a:solidFill>
                        <a:effectLst/>
                        <a:latin typeface="Century Gothic" panose="020B0502020202020204" pitchFamily="34" charset="0"/>
                      </a:endParaRPr>
                    </a:p>
                  </a:txBody>
                  <a:tcPr marL="72000" marR="72000" marT="9525" marB="0" anchor="ctr">
                    <a:solidFill>
                      <a:schemeClr val="accent6">
                        <a:lumMod val="40000"/>
                        <a:lumOff val="60000"/>
                      </a:schemeClr>
                    </a:solidFill>
                  </a:tcPr>
                </a:tc>
                <a:extLst>
                  <a:ext uri="{0D108BD9-81ED-4DB2-BD59-A6C34878D82A}">
                    <a16:rowId xmlns:a16="http://schemas.microsoft.com/office/drawing/2014/main" val="1432753141"/>
                  </a:ext>
                </a:extLst>
              </a:tr>
              <a:tr h="600335">
                <a:tc>
                  <a:txBody>
                    <a:bodyPr/>
                    <a:lstStyle/>
                    <a:p>
                      <a:pPr algn="l" fontAlgn="b"/>
                      <a:r>
                        <a:rPr lang="en-GB" sz="1400" u="none" strike="noStrike" dirty="0">
                          <a:effectLst/>
                          <a:latin typeface="Century Gothic" panose="020B0502020202020204" pitchFamily="34" charset="0"/>
                        </a:rPr>
                        <a:t>Sewer flooding of streets and gardens</a:t>
                      </a:r>
                      <a:endParaRPr lang="en-GB" sz="1400" b="0" i="0" u="none" strike="noStrike" dirty="0">
                        <a:solidFill>
                          <a:srgbClr val="000000"/>
                        </a:solidFill>
                        <a:effectLst/>
                        <a:latin typeface="Century Gothic" panose="020B0502020202020204" pitchFamily="34" charset="0"/>
                      </a:endParaRPr>
                    </a:p>
                  </a:txBody>
                  <a:tcPr marL="9525" marR="9525" marT="9525" marB="0" anchor="ctr">
                    <a:noFill/>
                  </a:tcPr>
                </a:tc>
                <a:tc>
                  <a:txBody>
                    <a:bodyPr/>
                    <a:lstStyle/>
                    <a:p>
                      <a:pPr marL="171450" lvl="0" indent="-171450" algn="l" fontAlgn="b">
                        <a:buFont typeface="Arial" panose="020B0604020202020204" pitchFamily="34" charset="0"/>
                        <a:buChar char="•"/>
                      </a:pPr>
                      <a:r>
                        <a:rPr lang="en-GB" sz="1200" b="0" i="0" u="none" strike="noStrike" dirty="0">
                          <a:solidFill>
                            <a:srgbClr val="000000"/>
                          </a:solidFill>
                          <a:effectLst/>
                          <a:latin typeface="Century Gothic" panose="020B0502020202020204" pitchFamily="34" charset="0"/>
                        </a:rPr>
                        <a:t>No significant differences</a:t>
                      </a:r>
                    </a:p>
                  </a:txBody>
                  <a:tcPr marL="72000" marR="72000" marT="9525" marB="0" anchor="ctr">
                    <a:solidFill>
                      <a:schemeClr val="accent6">
                        <a:lumMod val="40000"/>
                        <a:lumOff val="60000"/>
                      </a:schemeClr>
                    </a:solidFill>
                  </a:tcPr>
                </a:tc>
                <a:tc>
                  <a:txBody>
                    <a:bodyPr/>
                    <a:lstStyle/>
                    <a:p>
                      <a:pPr lvl="0" algn="l" fontAlgn="b"/>
                      <a:endParaRPr lang="en-GB" sz="1200" b="0" i="1" u="none" strike="noStrike" dirty="0">
                        <a:solidFill>
                          <a:srgbClr val="000000"/>
                        </a:solidFill>
                        <a:effectLst/>
                        <a:latin typeface="Century Gothic" panose="020B0502020202020204" pitchFamily="34" charset="0"/>
                      </a:endParaRPr>
                    </a:p>
                  </a:txBody>
                  <a:tcPr marL="72000" marR="72000" marT="9525" marB="0" anchor="ctr">
                    <a:solidFill>
                      <a:schemeClr val="accent6">
                        <a:lumMod val="40000"/>
                        <a:lumOff val="60000"/>
                      </a:schemeClr>
                    </a:solidFill>
                  </a:tcPr>
                </a:tc>
                <a:extLst>
                  <a:ext uri="{0D108BD9-81ED-4DB2-BD59-A6C34878D82A}">
                    <a16:rowId xmlns:a16="http://schemas.microsoft.com/office/drawing/2014/main" val="3786146712"/>
                  </a:ext>
                </a:extLst>
              </a:tr>
              <a:tr h="600335">
                <a:tc>
                  <a:txBody>
                    <a:bodyPr/>
                    <a:lstStyle/>
                    <a:p>
                      <a:pPr algn="l" fontAlgn="b"/>
                      <a:r>
                        <a:rPr lang="en-GB" sz="1400" u="none" strike="noStrike" dirty="0">
                          <a:effectLst/>
                          <a:latin typeface="Century Gothic" panose="020B0502020202020204" pitchFamily="34" charset="0"/>
                        </a:rPr>
                        <a:t>River water quality</a:t>
                      </a:r>
                      <a:endParaRPr lang="en-GB" sz="1400" b="0" i="0" u="none" strike="noStrike" dirty="0">
                        <a:solidFill>
                          <a:srgbClr val="000000"/>
                        </a:solidFill>
                        <a:effectLst/>
                        <a:latin typeface="Century Gothic" panose="020B0502020202020204" pitchFamily="34" charset="0"/>
                      </a:endParaRPr>
                    </a:p>
                  </a:txBody>
                  <a:tcPr marL="9525" marR="9525" marT="9525" marB="0" anchor="ctr">
                    <a:noFill/>
                  </a:tcPr>
                </a:tc>
                <a:tc>
                  <a:txBody>
                    <a:bodyPr/>
                    <a:lstStyle/>
                    <a:p>
                      <a:pPr marL="171450" lvl="0" indent="-171450" algn="l" fontAlgn="b">
                        <a:buFont typeface="Arial" panose="020B0604020202020204" pitchFamily="34" charset="0"/>
                        <a:buChar char="•"/>
                      </a:pPr>
                      <a:r>
                        <a:rPr lang="en-GB" sz="1200" b="1" i="0" u="none" strike="noStrike" dirty="0">
                          <a:solidFill>
                            <a:srgbClr val="000000"/>
                          </a:solidFill>
                          <a:effectLst/>
                          <a:latin typeface="Century Gothic" panose="020B0502020202020204" pitchFamily="34" charset="0"/>
                        </a:rPr>
                        <a:t>Highest income customers (£50k+)</a:t>
                      </a:r>
                    </a:p>
                  </a:txBody>
                  <a:tcPr marL="72000" marR="72000" marT="9525" marB="0" anchor="ctr">
                    <a:solidFill>
                      <a:schemeClr val="accent6">
                        <a:lumMod val="40000"/>
                        <a:lumOff val="60000"/>
                      </a:schemeClr>
                    </a:solidFill>
                  </a:tcPr>
                </a:tc>
                <a:tc>
                  <a:txBody>
                    <a:bodyPr/>
                    <a:lstStyle/>
                    <a:p>
                      <a:pPr lvl="0" algn="l" fontAlgn="b"/>
                      <a:r>
                        <a:rPr lang="en-GB" sz="1200" b="0" i="1" u="none" strike="noStrike" dirty="0">
                          <a:solidFill>
                            <a:srgbClr val="000000"/>
                          </a:solidFill>
                          <a:effectLst/>
                          <a:latin typeface="Century Gothic" panose="020B0502020202020204" pitchFamily="34" charset="0"/>
                        </a:rPr>
                        <a:t>More affluent customers may have greater concern / awareness of local environmental harm</a:t>
                      </a:r>
                    </a:p>
                  </a:txBody>
                  <a:tcPr marL="72000" marR="72000" marT="9525" marB="0" anchor="ctr">
                    <a:solidFill>
                      <a:schemeClr val="accent6">
                        <a:lumMod val="40000"/>
                        <a:lumOff val="60000"/>
                      </a:schemeClr>
                    </a:solidFill>
                  </a:tcPr>
                </a:tc>
                <a:extLst>
                  <a:ext uri="{0D108BD9-81ED-4DB2-BD59-A6C34878D82A}">
                    <a16:rowId xmlns:a16="http://schemas.microsoft.com/office/drawing/2014/main" val="2783976296"/>
                  </a:ext>
                </a:extLst>
              </a:tr>
              <a:tr h="600335">
                <a:tc>
                  <a:txBody>
                    <a:bodyPr/>
                    <a:lstStyle/>
                    <a:p>
                      <a:pPr algn="l" fontAlgn="b"/>
                      <a:r>
                        <a:rPr lang="en-GB" sz="1400" u="none" strike="noStrike" dirty="0">
                          <a:effectLst/>
                          <a:latin typeface="Century Gothic" panose="020B0502020202020204" pitchFamily="34" charset="0"/>
                        </a:rPr>
                        <a:t>Contamination of water from land</a:t>
                      </a:r>
                      <a:endParaRPr lang="en-GB" sz="1400" b="0" i="0" u="none" strike="noStrike" dirty="0">
                        <a:solidFill>
                          <a:srgbClr val="000000"/>
                        </a:solidFill>
                        <a:effectLst/>
                        <a:latin typeface="Century Gothic" panose="020B0502020202020204" pitchFamily="34" charset="0"/>
                      </a:endParaRPr>
                    </a:p>
                  </a:txBody>
                  <a:tcPr marL="9525" marR="9525" marT="9525" marB="0" anchor="ctr">
                    <a:noFill/>
                  </a:tcPr>
                </a:tc>
                <a:tc>
                  <a:txBody>
                    <a:bodyPr/>
                    <a:lstStyle/>
                    <a:p>
                      <a:pPr marL="171450" lvl="0" indent="-171450" algn="l" fontAlgn="b">
                        <a:buFont typeface="Arial" panose="020B0604020202020204" pitchFamily="34" charset="0"/>
                        <a:buChar char="•"/>
                      </a:pPr>
                      <a:r>
                        <a:rPr lang="en-GB" sz="1200" b="1" i="0" u="none" strike="noStrike" dirty="0">
                          <a:solidFill>
                            <a:srgbClr val="000000"/>
                          </a:solidFill>
                          <a:effectLst/>
                          <a:latin typeface="Century Gothic" panose="020B0502020202020204" pitchFamily="34" charset="0"/>
                        </a:rPr>
                        <a:t>Non households*</a:t>
                      </a:r>
                    </a:p>
                  </a:txBody>
                  <a:tcPr marL="72000" marR="72000" marT="9525" marB="0" anchor="ctr">
                    <a:solidFill>
                      <a:schemeClr val="accent6">
                        <a:lumMod val="40000"/>
                        <a:lumOff val="60000"/>
                      </a:schemeClr>
                    </a:solidFill>
                  </a:tcPr>
                </a:tc>
                <a:tc>
                  <a:txBody>
                    <a:bodyPr/>
                    <a:lstStyle/>
                    <a:p>
                      <a:pPr lvl="0" algn="l" fontAlgn="b"/>
                      <a:r>
                        <a:rPr lang="en-GB" sz="1200" b="0" i="1" u="none" strike="noStrike" dirty="0">
                          <a:solidFill>
                            <a:srgbClr val="000000"/>
                          </a:solidFill>
                          <a:effectLst/>
                          <a:latin typeface="Century Gothic" panose="020B0502020202020204" pitchFamily="34" charset="0"/>
                        </a:rPr>
                        <a:t>Some NHH customers may be more aware of catchment management and can play a role here</a:t>
                      </a:r>
                    </a:p>
                  </a:txBody>
                  <a:tcPr marL="72000" marR="72000" marT="9525" marB="0" anchor="ctr">
                    <a:solidFill>
                      <a:schemeClr val="accent6">
                        <a:lumMod val="40000"/>
                        <a:lumOff val="60000"/>
                      </a:schemeClr>
                    </a:solidFill>
                  </a:tcPr>
                </a:tc>
                <a:extLst>
                  <a:ext uri="{0D108BD9-81ED-4DB2-BD59-A6C34878D82A}">
                    <a16:rowId xmlns:a16="http://schemas.microsoft.com/office/drawing/2014/main" val="1603738505"/>
                  </a:ext>
                </a:extLst>
              </a:tr>
              <a:tr h="600335">
                <a:tc>
                  <a:txBody>
                    <a:bodyPr/>
                    <a:lstStyle/>
                    <a:p>
                      <a:pPr algn="l" fontAlgn="b"/>
                      <a:r>
                        <a:rPr lang="en-GB" sz="1400" u="none" strike="noStrike" dirty="0">
                          <a:effectLst/>
                          <a:latin typeface="Century Gothic" panose="020B0502020202020204" pitchFamily="34" charset="0"/>
                        </a:rPr>
                        <a:t>Tap water quality</a:t>
                      </a:r>
                      <a:endParaRPr lang="en-GB" sz="1400" b="0" i="0" u="none" strike="noStrike" dirty="0">
                        <a:solidFill>
                          <a:srgbClr val="000000"/>
                        </a:solidFill>
                        <a:effectLst/>
                        <a:latin typeface="Century Gothic" panose="020B0502020202020204" pitchFamily="34" charset="0"/>
                      </a:endParaRPr>
                    </a:p>
                  </a:txBody>
                  <a:tcPr marL="9525" marR="9525" marT="9525" marB="0" anchor="ctr">
                    <a:noFill/>
                  </a:tcPr>
                </a:tc>
                <a:tc>
                  <a:txBody>
                    <a:bodyPr/>
                    <a:lstStyle/>
                    <a:p>
                      <a:pPr marL="171450" lvl="0" indent="-171450" algn="l" fontAlgn="b">
                        <a:buFont typeface="Arial" panose="020B0604020202020204" pitchFamily="34" charset="0"/>
                        <a:buChar char="•"/>
                      </a:pPr>
                      <a:r>
                        <a:rPr lang="en-GB" sz="1200" b="1" i="0" u="none" strike="noStrike" dirty="0">
                          <a:solidFill>
                            <a:srgbClr val="000000"/>
                          </a:solidFill>
                          <a:effectLst/>
                          <a:latin typeface="Century Gothic" panose="020B0502020202020204" pitchFamily="34" charset="0"/>
                        </a:rPr>
                        <a:t>18-29s year olds</a:t>
                      </a:r>
                    </a:p>
                    <a:p>
                      <a:pPr marL="171450" lvl="0" indent="-171450" algn="l" fontAlgn="b">
                        <a:buFont typeface="Arial" panose="020B0604020202020204" pitchFamily="34" charset="0"/>
                        <a:buChar char="•"/>
                      </a:pPr>
                      <a:r>
                        <a:rPr lang="en-GB" sz="1200" b="1" i="0" u="none" strike="noStrike" dirty="0">
                          <a:solidFill>
                            <a:srgbClr val="000000"/>
                          </a:solidFill>
                          <a:effectLst/>
                          <a:latin typeface="Century Gothic" panose="020B0502020202020204" pitchFamily="34" charset="0"/>
                        </a:rPr>
                        <a:t>Community Hub participants</a:t>
                      </a:r>
                    </a:p>
                    <a:p>
                      <a:pPr marL="171450" lvl="0" indent="-171450" algn="l" fontAlgn="b">
                        <a:buFont typeface="Arial" panose="020B0604020202020204" pitchFamily="34" charset="0"/>
                        <a:buChar char="•"/>
                      </a:pPr>
                      <a:r>
                        <a:rPr lang="en-GB" sz="1200" b="1" i="0" u="none" strike="noStrike" dirty="0">
                          <a:solidFill>
                            <a:srgbClr val="000000"/>
                          </a:solidFill>
                          <a:effectLst/>
                          <a:latin typeface="Century Gothic" panose="020B0502020202020204" pitchFamily="34" charset="0"/>
                        </a:rPr>
                        <a:t>Vulnerable – </a:t>
                      </a:r>
                      <a:r>
                        <a:rPr lang="en-GB" sz="1200" b="1" i="1" u="none" strike="noStrike" dirty="0">
                          <a:solidFill>
                            <a:srgbClr val="000000"/>
                          </a:solidFill>
                          <a:effectLst/>
                          <a:latin typeface="Century Gothic" panose="020B0502020202020204" pitchFamily="34" charset="0"/>
                        </a:rPr>
                        <a:t>connectivity*</a:t>
                      </a:r>
                      <a:endParaRPr lang="en-GB" sz="1200" b="1" i="0" u="none" strike="noStrike" dirty="0">
                        <a:solidFill>
                          <a:srgbClr val="000000"/>
                        </a:solidFill>
                        <a:effectLst/>
                        <a:latin typeface="Century Gothic" panose="020B0502020202020204" pitchFamily="34" charset="0"/>
                      </a:endParaRPr>
                    </a:p>
                  </a:txBody>
                  <a:tcPr marL="72000" marR="72000" marT="9525" marB="0" anchor="ctr">
                    <a:solidFill>
                      <a:schemeClr val="accent6">
                        <a:lumMod val="40000"/>
                        <a:lumOff val="60000"/>
                      </a:schemeClr>
                    </a:solidFill>
                  </a:tcPr>
                </a:tc>
                <a:tc>
                  <a:txBody>
                    <a:bodyPr/>
                    <a:lstStyle/>
                    <a:p>
                      <a:pPr lvl="0" algn="l" fontAlgn="b"/>
                      <a:r>
                        <a:rPr lang="en-GB" sz="1200" b="0" i="1" u="none" strike="noStrike" dirty="0">
                          <a:solidFill>
                            <a:srgbClr val="000000"/>
                          </a:solidFill>
                          <a:effectLst/>
                          <a:latin typeface="Century Gothic" panose="020B0502020202020204" pitchFamily="34" charset="0"/>
                        </a:rPr>
                        <a:t>Suggestion that some groups are more sensitized to / have more experience of tap water issues</a:t>
                      </a:r>
                    </a:p>
                  </a:txBody>
                  <a:tcPr marL="72000" marR="72000" marT="9525" marB="0" anchor="ctr">
                    <a:solidFill>
                      <a:schemeClr val="accent6">
                        <a:lumMod val="40000"/>
                        <a:lumOff val="60000"/>
                      </a:schemeClr>
                    </a:solidFill>
                  </a:tcPr>
                </a:tc>
                <a:extLst>
                  <a:ext uri="{0D108BD9-81ED-4DB2-BD59-A6C34878D82A}">
                    <a16:rowId xmlns:a16="http://schemas.microsoft.com/office/drawing/2014/main" val="1667193649"/>
                  </a:ext>
                </a:extLst>
              </a:tr>
              <a:tr h="600335">
                <a:tc>
                  <a:txBody>
                    <a:bodyPr/>
                    <a:lstStyle/>
                    <a:p>
                      <a:pPr algn="l" fontAlgn="b"/>
                      <a:r>
                        <a:rPr lang="en-GB" sz="1400" u="none" strike="noStrike" dirty="0">
                          <a:effectLst/>
                          <a:latin typeface="Century Gothic" panose="020B0502020202020204" pitchFamily="34" charset="0"/>
                        </a:rPr>
                        <a:t>Being without water</a:t>
                      </a:r>
                      <a:endParaRPr lang="en-GB" sz="1400" b="0" i="0" u="none" strike="noStrike" dirty="0">
                        <a:solidFill>
                          <a:srgbClr val="000000"/>
                        </a:solidFill>
                        <a:effectLst/>
                        <a:latin typeface="Century Gothic" panose="020B0502020202020204" pitchFamily="34" charset="0"/>
                      </a:endParaRPr>
                    </a:p>
                  </a:txBody>
                  <a:tcPr marL="9525" marR="9525" marT="9525" marB="0" anchor="ctr">
                    <a:noFill/>
                  </a:tcPr>
                </a:tc>
                <a:tc>
                  <a:txBody>
                    <a:bodyPr/>
                    <a:lstStyle/>
                    <a:p>
                      <a:pPr marL="171450" lvl="0" indent="-171450" algn="l" fontAlgn="b">
                        <a:buFont typeface="Arial" panose="020B0604020202020204" pitchFamily="34" charset="0"/>
                        <a:buChar char="•"/>
                      </a:pPr>
                      <a:r>
                        <a:rPr lang="en-GB" sz="1200" b="1" i="0" u="none" strike="noStrike" dirty="0">
                          <a:solidFill>
                            <a:srgbClr val="000000"/>
                          </a:solidFill>
                          <a:effectLst/>
                          <a:latin typeface="Century Gothic" panose="020B0502020202020204" pitchFamily="34" charset="0"/>
                        </a:rPr>
                        <a:t>18-44 year olds</a:t>
                      </a:r>
                    </a:p>
                    <a:p>
                      <a:pPr marL="171450" lvl="0" indent="-171450" algn="l" fontAlgn="b">
                        <a:buFont typeface="Arial" panose="020B0604020202020204" pitchFamily="34" charset="0"/>
                        <a:buChar char="•"/>
                      </a:pPr>
                      <a:r>
                        <a:rPr lang="en-GB" sz="1200" b="1" i="0" u="none" strike="noStrike" dirty="0">
                          <a:solidFill>
                            <a:srgbClr val="000000"/>
                          </a:solidFill>
                          <a:effectLst/>
                          <a:latin typeface="Century Gothic" panose="020B0502020202020204" pitchFamily="34" charset="0"/>
                        </a:rPr>
                        <a:t>Larger households.</a:t>
                      </a:r>
                    </a:p>
                  </a:txBody>
                  <a:tcPr marL="72000" marR="72000" marT="9525" marB="0" anchor="ctr">
                    <a:solidFill>
                      <a:schemeClr val="accent6">
                        <a:lumMod val="40000"/>
                        <a:lumOff val="60000"/>
                      </a:schemeClr>
                    </a:solidFill>
                  </a:tcPr>
                </a:tc>
                <a:tc>
                  <a:txBody>
                    <a:bodyPr/>
                    <a:lstStyle/>
                    <a:p>
                      <a:pPr lvl="0" algn="l" fontAlgn="b"/>
                      <a:r>
                        <a:rPr lang="en-GB" sz="1200" b="0" i="1" u="none" strike="noStrike" dirty="0">
                          <a:solidFill>
                            <a:srgbClr val="000000"/>
                          </a:solidFill>
                          <a:effectLst/>
                          <a:latin typeface="Century Gothic" panose="020B0502020202020204" pitchFamily="34" charset="0"/>
                        </a:rPr>
                        <a:t>Extended periods of being without water may be more problematic for young families</a:t>
                      </a:r>
                    </a:p>
                  </a:txBody>
                  <a:tcPr marL="72000" marR="72000" marT="9525" marB="0" anchor="ctr">
                    <a:solidFill>
                      <a:schemeClr val="accent6">
                        <a:lumMod val="40000"/>
                        <a:lumOff val="60000"/>
                      </a:schemeClr>
                    </a:solidFill>
                  </a:tcPr>
                </a:tc>
                <a:extLst>
                  <a:ext uri="{0D108BD9-81ED-4DB2-BD59-A6C34878D82A}">
                    <a16:rowId xmlns:a16="http://schemas.microsoft.com/office/drawing/2014/main" val="2660245469"/>
                  </a:ext>
                </a:extLst>
              </a:tr>
              <a:tr h="600335">
                <a:tc>
                  <a:txBody>
                    <a:bodyPr/>
                    <a:lstStyle/>
                    <a:p>
                      <a:pPr algn="l" fontAlgn="b"/>
                      <a:r>
                        <a:rPr lang="en-GB" sz="1400" u="none" strike="noStrike" dirty="0">
                          <a:effectLst/>
                          <a:latin typeface="Century Gothic" panose="020B0502020202020204" pitchFamily="34" charset="0"/>
                        </a:rPr>
                        <a:t>Lead pipes</a:t>
                      </a:r>
                      <a:endParaRPr lang="en-GB" sz="1400" b="0" i="0" u="none" strike="noStrike" dirty="0">
                        <a:solidFill>
                          <a:srgbClr val="000000"/>
                        </a:solidFill>
                        <a:effectLst/>
                        <a:latin typeface="Century Gothic" panose="020B0502020202020204" pitchFamily="34" charset="0"/>
                      </a:endParaRPr>
                    </a:p>
                  </a:txBody>
                  <a:tcPr marL="9525" marR="9525" marT="9525" marB="0" anchor="ctr">
                    <a:noFill/>
                  </a:tcPr>
                </a:tc>
                <a:tc>
                  <a:txBody>
                    <a:bodyPr/>
                    <a:lstStyle/>
                    <a:p>
                      <a:pPr marL="171450" lvl="0" indent="-171450" algn="l" fontAlgn="b">
                        <a:buFont typeface="Arial" panose="020B0604020202020204" pitchFamily="34" charset="0"/>
                        <a:buChar char="•"/>
                      </a:pPr>
                      <a:r>
                        <a:rPr lang="en-GB" sz="1200" b="0" i="0" u="none" strike="noStrike" dirty="0">
                          <a:solidFill>
                            <a:srgbClr val="000000"/>
                          </a:solidFill>
                          <a:effectLst/>
                          <a:latin typeface="Century Gothic" panose="020B0502020202020204" pitchFamily="34" charset="0"/>
                        </a:rPr>
                        <a:t>No significant differences</a:t>
                      </a:r>
                    </a:p>
                  </a:txBody>
                  <a:tcPr marL="72000" marR="72000" marT="9525" marB="0" anchor="ctr">
                    <a:solidFill>
                      <a:schemeClr val="accent6">
                        <a:lumMod val="40000"/>
                        <a:lumOff val="60000"/>
                      </a:schemeClr>
                    </a:solidFill>
                  </a:tcPr>
                </a:tc>
                <a:tc>
                  <a:txBody>
                    <a:bodyPr/>
                    <a:lstStyle/>
                    <a:p>
                      <a:pPr lvl="0" algn="l" fontAlgn="b"/>
                      <a:endParaRPr lang="en-GB" sz="1200" b="0" i="1" u="none" strike="noStrike" dirty="0">
                        <a:solidFill>
                          <a:srgbClr val="000000"/>
                        </a:solidFill>
                        <a:effectLst/>
                        <a:latin typeface="Century Gothic" panose="020B0502020202020204" pitchFamily="34" charset="0"/>
                      </a:endParaRPr>
                    </a:p>
                  </a:txBody>
                  <a:tcPr marL="72000" marR="72000" marT="9525" marB="0" anchor="ctr">
                    <a:solidFill>
                      <a:schemeClr val="accent6">
                        <a:lumMod val="40000"/>
                        <a:lumOff val="60000"/>
                      </a:schemeClr>
                    </a:solidFill>
                  </a:tcPr>
                </a:tc>
                <a:extLst>
                  <a:ext uri="{0D108BD9-81ED-4DB2-BD59-A6C34878D82A}">
                    <a16:rowId xmlns:a16="http://schemas.microsoft.com/office/drawing/2014/main" val="3962788413"/>
                  </a:ext>
                </a:extLst>
              </a:tr>
              <a:tr h="600335">
                <a:tc>
                  <a:txBody>
                    <a:bodyPr/>
                    <a:lstStyle/>
                    <a:p>
                      <a:pPr algn="l" fontAlgn="b"/>
                      <a:r>
                        <a:rPr lang="en-GB" sz="1400" u="none" strike="noStrike" dirty="0">
                          <a:effectLst/>
                          <a:latin typeface="Century Gothic" panose="020B0502020202020204" pitchFamily="34" charset="0"/>
                        </a:rPr>
                        <a:t>Helping customers save water</a:t>
                      </a:r>
                      <a:endParaRPr lang="en-GB" sz="1400" b="0" i="0" u="none" strike="noStrike" dirty="0">
                        <a:solidFill>
                          <a:srgbClr val="000000"/>
                        </a:solidFill>
                        <a:effectLst/>
                        <a:latin typeface="Century Gothic" panose="020B0502020202020204" pitchFamily="34" charset="0"/>
                      </a:endParaRPr>
                    </a:p>
                  </a:txBody>
                  <a:tcPr marL="9525" marR="9525" marT="9525" marB="0" anchor="ctr">
                    <a:noFill/>
                  </a:tcPr>
                </a:tc>
                <a:tc>
                  <a:txBody>
                    <a:bodyPr/>
                    <a:lstStyle/>
                    <a:p>
                      <a:pPr marL="171450" lvl="0" indent="-171450" algn="l" fontAlgn="b">
                        <a:buFont typeface="Arial" panose="020B0604020202020204" pitchFamily="34" charset="0"/>
                        <a:buChar char="•"/>
                      </a:pPr>
                      <a:r>
                        <a:rPr lang="en-GB" sz="1200" b="0" i="0" u="none" strike="noStrike" dirty="0">
                          <a:solidFill>
                            <a:srgbClr val="000000"/>
                          </a:solidFill>
                          <a:effectLst/>
                          <a:latin typeface="Century Gothic" panose="020B0502020202020204" pitchFamily="34" charset="0"/>
                        </a:rPr>
                        <a:t>No significant differences</a:t>
                      </a:r>
                    </a:p>
                  </a:txBody>
                  <a:tcPr marL="72000" marR="72000" marT="9525" marB="0" anchor="ctr">
                    <a:solidFill>
                      <a:schemeClr val="accent6">
                        <a:lumMod val="40000"/>
                        <a:lumOff val="60000"/>
                      </a:schemeClr>
                    </a:solidFill>
                  </a:tcPr>
                </a:tc>
                <a:tc>
                  <a:txBody>
                    <a:bodyPr/>
                    <a:lstStyle/>
                    <a:p>
                      <a:pPr lvl="0" algn="l" fontAlgn="b"/>
                      <a:endParaRPr lang="en-GB" sz="1200" b="0" i="1" u="none" strike="noStrike" dirty="0">
                        <a:solidFill>
                          <a:srgbClr val="000000"/>
                        </a:solidFill>
                        <a:effectLst/>
                        <a:latin typeface="Century Gothic" panose="020B0502020202020204" pitchFamily="34" charset="0"/>
                      </a:endParaRPr>
                    </a:p>
                  </a:txBody>
                  <a:tcPr marL="72000" marR="72000" marT="9525" marB="0" anchor="ctr">
                    <a:solidFill>
                      <a:schemeClr val="accent6">
                        <a:lumMod val="40000"/>
                        <a:lumOff val="60000"/>
                      </a:schemeClr>
                    </a:solidFill>
                  </a:tcPr>
                </a:tc>
                <a:extLst>
                  <a:ext uri="{0D108BD9-81ED-4DB2-BD59-A6C34878D82A}">
                    <a16:rowId xmlns:a16="http://schemas.microsoft.com/office/drawing/2014/main" val="455513346"/>
                  </a:ext>
                </a:extLst>
              </a:tr>
            </a:tbl>
          </a:graphicData>
        </a:graphic>
      </p:graphicFrame>
      <p:sp>
        <p:nvSpPr>
          <p:cNvPr id="3" name="Text Placeholder 2">
            <a:extLst>
              <a:ext uri="{FF2B5EF4-FFF2-40B4-BE49-F238E27FC236}">
                <a16:creationId xmlns:a16="http://schemas.microsoft.com/office/drawing/2014/main" id="{209B0251-D1DF-721E-C58D-52D9B64141D5}"/>
              </a:ext>
            </a:extLst>
          </p:cNvPr>
          <p:cNvSpPr>
            <a:spLocks noGrp="1"/>
          </p:cNvSpPr>
          <p:nvPr>
            <p:ph type="body" sz="quarter" idx="13"/>
          </p:nvPr>
        </p:nvSpPr>
        <p:spPr/>
        <p:txBody>
          <a:bodyPr/>
          <a:lstStyle/>
          <a:p>
            <a:r>
              <a:rPr lang="en-GB" dirty="0"/>
              <a:t>Who ranks objectives higher?</a:t>
            </a:r>
          </a:p>
        </p:txBody>
      </p:sp>
      <p:sp>
        <p:nvSpPr>
          <p:cNvPr id="71" name="TextBox 70">
            <a:extLst>
              <a:ext uri="{FF2B5EF4-FFF2-40B4-BE49-F238E27FC236}">
                <a16:creationId xmlns:a16="http://schemas.microsoft.com/office/drawing/2014/main" id="{E3F13CF9-FECD-10DF-664E-E45467AA7583}"/>
              </a:ext>
            </a:extLst>
          </p:cNvPr>
          <p:cNvSpPr txBox="1"/>
          <p:nvPr/>
        </p:nvSpPr>
        <p:spPr>
          <a:xfrm>
            <a:off x="1316242" y="6250801"/>
            <a:ext cx="8767728" cy="6001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Q19 </a:t>
            </a:r>
            <a:r>
              <a:rPr kumimoji="0" lang="en-GB" sz="110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Here’s a list of all the objectives we’ve shown you, across all 3 areas of investment. Please can you rank the 5 that you think are most important for Welsh Water to address in their long-term plans</a:t>
            </a:r>
            <a:r>
              <a:rPr kumimoji="0" lang="en-GB" sz="11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t>
            </a:r>
            <a:r>
              <a:rPr kumimoji="0" lang="en-GB" sz="11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RANKED ON % RANKING 1 or 2 or 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CAUTION, based on small base size</a:t>
            </a:r>
          </a:p>
        </p:txBody>
      </p:sp>
      <p:pic>
        <p:nvPicPr>
          <p:cNvPr id="43" name="Picture 42">
            <a:extLst>
              <a:ext uri="{FF2B5EF4-FFF2-40B4-BE49-F238E27FC236}">
                <a16:creationId xmlns:a16="http://schemas.microsoft.com/office/drawing/2014/main" id="{D9FDB838-E718-B960-AB8C-77A50D4AB9E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02385" y="3742220"/>
            <a:ext cx="594239" cy="641556"/>
          </a:xfrm>
          <a:prstGeom prst="rect">
            <a:avLst/>
          </a:prstGeom>
          <a:noFill/>
        </p:spPr>
      </p:pic>
      <p:pic>
        <p:nvPicPr>
          <p:cNvPr id="44" name="Picture 43">
            <a:extLst>
              <a:ext uri="{FF2B5EF4-FFF2-40B4-BE49-F238E27FC236}">
                <a16:creationId xmlns:a16="http://schemas.microsoft.com/office/drawing/2014/main" id="{23E99BED-CE12-A9A2-84BE-82139EC6BEE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67496" y="5020322"/>
            <a:ext cx="464016" cy="500964"/>
          </a:xfrm>
          <a:prstGeom prst="rect">
            <a:avLst/>
          </a:prstGeom>
          <a:noFill/>
        </p:spPr>
      </p:pic>
      <p:pic>
        <p:nvPicPr>
          <p:cNvPr id="45" name="Picture 44">
            <a:extLst>
              <a:ext uri="{FF2B5EF4-FFF2-40B4-BE49-F238E27FC236}">
                <a16:creationId xmlns:a16="http://schemas.microsoft.com/office/drawing/2014/main" id="{4DF2902D-DF34-B2B9-EA74-47C5BCC30245}"/>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834660" y="3068145"/>
            <a:ext cx="529688" cy="590586"/>
          </a:xfrm>
          <a:prstGeom prst="rect">
            <a:avLst/>
          </a:prstGeom>
          <a:noFill/>
        </p:spPr>
      </p:pic>
      <p:pic>
        <p:nvPicPr>
          <p:cNvPr id="46" name="Picture 45">
            <a:extLst>
              <a:ext uri="{FF2B5EF4-FFF2-40B4-BE49-F238E27FC236}">
                <a16:creationId xmlns:a16="http://schemas.microsoft.com/office/drawing/2014/main" id="{9576E1BC-3073-8FC3-6DE4-1805D371FCF1}"/>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883525" y="4467265"/>
            <a:ext cx="431958" cy="491183"/>
          </a:xfrm>
          <a:prstGeom prst="rect">
            <a:avLst/>
          </a:prstGeom>
          <a:noFill/>
        </p:spPr>
      </p:pic>
      <p:pic>
        <p:nvPicPr>
          <p:cNvPr id="47" name="Picture 46">
            <a:extLst>
              <a:ext uri="{FF2B5EF4-FFF2-40B4-BE49-F238E27FC236}">
                <a16:creationId xmlns:a16="http://schemas.microsoft.com/office/drawing/2014/main" id="{6FB0ABC9-FF73-E414-C7F2-26417AED814E}"/>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867496" y="783713"/>
            <a:ext cx="464016" cy="505853"/>
          </a:xfrm>
          <a:prstGeom prst="rect">
            <a:avLst/>
          </a:prstGeom>
          <a:noFill/>
        </p:spPr>
      </p:pic>
      <p:pic>
        <p:nvPicPr>
          <p:cNvPr id="49" name="Picture 48">
            <a:extLst>
              <a:ext uri="{FF2B5EF4-FFF2-40B4-BE49-F238E27FC236}">
                <a16:creationId xmlns:a16="http://schemas.microsoft.com/office/drawing/2014/main" id="{D96ECA80-3BEE-9B1D-079D-7FF49DB53562}"/>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830820" y="1925320"/>
            <a:ext cx="537368" cy="500963"/>
          </a:xfrm>
          <a:prstGeom prst="rect">
            <a:avLst/>
          </a:prstGeom>
          <a:noFill/>
        </p:spPr>
      </p:pic>
      <p:pic>
        <p:nvPicPr>
          <p:cNvPr id="50" name="Picture 49">
            <a:extLst>
              <a:ext uri="{FF2B5EF4-FFF2-40B4-BE49-F238E27FC236}">
                <a16:creationId xmlns:a16="http://schemas.microsoft.com/office/drawing/2014/main" id="{78088CBF-04DF-8CAA-E9FC-A95562FA59E5}"/>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841415" y="2509772"/>
            <a:ext cx="516178" cy="474884"/>
          </a:xfrm>
          <a:prstGeom prst="rect">
            <a:avLst/>
          </a:prstGeom>
          <a:noFill/>
        </p:spPr>
      </p:pic>
      <p:pic>
        <p:nvPicPr>
          <p:cNvPr id="53" name="Picture 52">
            <a:extLst>
              <a:ext uri="{FF2B5EF4-FFF2-40B4-BE49-F238E27FC236}">
                <a16:creationId xmlns:a16="http://schemas.microsoft.com/office/drawing/2014/main" id="{2FA2B5EB-3A12-006D-0923-EFB11C41C7EA}"/>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849022" y="1330543"/>
            <a:ext cx="500964" cy="511288"/>
          </a:xfrm>
          <a:prstGeom prst="rect">
            <a:avLst/>
          </a:prstGeom>
          <a:noFill/>
        </p:spPr>
      </p:pic>
      <p:pic>
        <p:nvPicPr>
          <p:cNvPr id="54" name="Picture 53">
            <a:extLst>
              <a:ext uri="{FF2B5EF4-FFF2-40B4-BE49-F238E27FC236}">
                <a16:creationId xmlns:a16="http://schemas.microsoft.com/office/drawing/2014/main" id="{4F5C897E-73E1-27F0-DFF2-71F6CAADFD11}"/>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912968" y="5607497"/>
            <a:ext cx="373073" cy="495518"/>
          </a:xfrm>
          <a:prstGeom prst="rect">
            <a:avLst/>
          </a:prstGeom>
          <a:noFill/>
        </p:spPr>
      </p:pic>
      <p:sp>
        <p:nvSpPr>
          <p:cNvPr id="5" name="Slide Number Placeholder 3">
            <a:extLst>
              <a:ext uri="{FF2B5EF4-FFF2-40B4-BE49-F238E27FC236}">
                <a16:creationId xmlns:a16="http://schemas.microsoft.com/office/drawing/2014/main" id="{4378D10F-CAD3-D275-66C3-2604CC754834}"/>
              </a:ext>
            </a:extLst>
          </p:cNvPr>
          <p:cNvSpPr txBox="1">
            <a:spLocks/>
          </p:cNvSpPr>
          <p:nvPr/>
        </p:nvSpPr>
        <p:spPr>
          <a:xfrm>
            <a:off x="11280100" y="6756"/>
            <a:ext cx="794631" cy="41143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17C9725-CDDF-4E1F-A5C1-71F9C95A39C6}" type="slidenum">
              <a:rPr lang="en-GB" b="1" smtClean="0">
                <a:solidFill>
                  <a:prstClr val="white"/>
                </a:solidFill>
                <a:latin typeface="Century Gothic" panose="020B0502020202020204" pitchFamily="34" charset="0"/>
              </a:rPr>
              <a:pPr/>
              <a:t>22</a:t>
            </a:fld>
            <a:endParaRPr lang="en-GB" b="1" dirty="0">
              <a:solidFill>
                <a:prstClr val="white"/>
              </a:solidFill>
              <a:latin typeface="Century Gothic" panose="020B0502020202020204" pitchFamily="34" charset="0"/>
            </a:endParaRPr>
          </a:p>
        </p:txBody>
      </p:sp>
      <p:pic>
        <p:nvPicPr>
          <p:cNvPr id="10" name="Picture 9">
            <a:extLst>
              <a:ext uri="{FF2B5EF4-FFF2-40B4-BE49-F238E27FC236}">
                <a16:creationId xmlns:a16="http://schemas.microsoft.com/office/drawing/2014/main" id="{A4667EE3-3DBD-24FF-47CE-00F9CB68A863}"/>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5622" y="6458880"/>
            <a:ext cx="1121629" cy="274231"/>
          </a:xfrm>
          <a:prstGeom prst="rect">
            <a:avLst/>
          </a:prstGeom>
        </p:spPr>
      </p:pic>
      <p:grpSp>
        <p:nvGrpSpPr>
          <p:cNvPr id="20" name="Group 19">
            <a:extLst>
              <a:ext uri="{FF2B5EF4-FFF2-40B4-BE49-F238E27FC236}">
                <a16:creationId xmlns:a16="http://schemas.microsoft.com/office/drawing/2014/main" id="{B901780F-F340-195C-879F-4C577CDBDB61}"/>
              </a:ext>
            </a:extLst>
          </p:cNvPr>
          <p:cNvGrpSpPr/>
          <p:nvPr/>
        </p:nvGrpSpPr>
        <p:grpSpPr>
          <a:xfrm>
            <a:off x="1232092" y="3906744"/>
            <a:ext cx="432000" cy="432000"/>
            <a:chOff x="225361" y="820126"/>
            <a:chExt cx="432000" cy="432000"/>
          </a:xfrm>
        </p:grpSpPr>
        <p:sp>
          <p:nvSpPr>
            <p:cNvPr id="15" name="Oval 14">
              <a:extLst>
                <a:ext uri="{FF2B5EF4-FFF2-40B4-BE49-F238E27FC236}">
                  <a16:creationId xmlns:a16="http://schemas.microsoft.com/office/drawing/2014/main" id="{8450592F-C4AD-8C00-00E0-74E866CE1B3B}"/>
                </a:ext>
              </a:extLst>
            </p:cNvPr>
            <p:cNvSpPr/>
            <p:nvPr/>
          </p:nvSpPr>
          <p:spPr>
            <a:xfrm>
              <a:off x="225361" y="820126"/>
              <a:ext cx="432000" cy="4320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1" name="Picture 10">
              <a:extLst>
                <a:ext uri="{FF2B5EF4-FFF2-40B4-BE49-F238E27FC236}">
                  <a16:creationId xmlns:a16="http://schemas.microsoft.com/office/drawing/2014/main" id="{86A4EB70-F66A-0B8F-E899-6584D698CB8B}"/>
                </a:ext>
              </a:extLst>
            </p:cNvPr>
            <p:cNvPicPr>
              <a:picLocks noChangeAspect="1"/>
            </p:cNvPicPr>
            <p:nvPr/>
          </p:nvPicPr>
          <p:blipFill>
            <a:blip r:embed="rId13"/>
            <a:stretch>
              <a:fillRect/>
            </a:stretch>
          </p:blipFill>
          <p:spPr>
            <a:xfrm>
              <a:off x="275141" y="869906"/>
              <a:ext cx="332440" cy="332440"/>
            </a:xfrm>
            <a:prstGeom prst="rect">
              <a:avLst/>
            </a:prstGeom>
          </p:spPr>
        </p:pic>
      </p:grpSp>
      <p:grpSp>
        <p:nvGrpSpPr>
          <p:cNvPr id="19" name="Group 18">
            <a:extLst>
              <a:ext uri="{FF2B5EF4-FFF2-40B4-BE49-F238E27FC236}">
                <a16:creationId xmlns:a16="http://schemas.microsoft.com/office/drawing/2014/main" id="{075628C8-0FBD-A4FD-94F5-D2A024954D76}"/>
              </a:ext>
            </a:extLst>
          </p:cNvPr>
          <p:cNvGrpSpPr/>
          <p:nvPr/>
        </p:nvGrpSpPr>
        <p:grpSpPr>
          <a:xfrm>
            <a:off x="1232092" y="808342"/>
            <a:ext cx="432000" cy="432000"/>
            <a:chOff x="247481" y="1399494"/>
            <a:chExt cx="432000" cy="432000"/>
          </a:xfrm>
        </p:grpSpPr>
        <p:sp>
          <p:nvSpPr>
            <p:cNvPr id="16" name="Oval 15">
              <a:extLst>
                <a:ext uri="{FF2B5EF4-FFF2-40B4-BE49-F238E27FC236}">
                  <a16:creationId xmlns:a16="http://schemas.microsoft.com/office/drawing/2014/main" id="{2AF77E26-1256-999A-6A17-7FBEE2413F1E}"/>
                </a:ext>
              </a:extLst>
            </p:cNvPr>
            <p:cNvSpPr/>
            <p:nvPr/>
          </p:nvSpPr>
          <p:spPr>
            <a:xfrm>
              <a:off x="247481" y="1399494"/>
              <a:ext cx="432000" cy="43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2" name="Picture 11">
              <a:extLst>
                <a:ext uri="{FF2B5EF4-FFF2-40B4-BE49-F238E27FC236}">
                  <a16:creationId xmlns:a16="http://schemas.microsoft.com/office/drawing/2014/main" id="{66A4BADF-0D2D-A7FC-539E-5E2466933D33}"/>
                </a:ext>
              </a:extLst>
            </p:cNvPr>
            <p:cNvPicPr>
              <a:picLocks noChangeAspect="1"/>
            </p:cNvPicPr>
            <p:nvPr/>
          </p:nvPicPr>
          <p:blipFill>
            <a:blip r:embed="rId14"/>
            <a:stretch>
              <a:fillRect/>
            </a:stretch>
          </p:blipFill>
          <p:spPr>
            <a:xfrm>
              <a:off x="308864" y="1460877"/>
              <a:ext cx="309234" cy="309234"/>
            </a:xfrm>
            <a:prstGeom prst="rect">
              <a:avLst/>
            </a:prstGeom>
          </p:spPr>
        </p:pic>
      </p:grpSp>
      <p:grpSp>
        <p:nvGrpSpPr>
          <p:cNvPr id="18" name="Group 17">
            <a:extLst>
              <a:ext uri="{FF2B5EF4-FFF2-40B4-BE49-F238E27FC236}">
                <a16:creationId xmlns:a16="http://schemas.microsoft.com/office/drawing/2014/main" id="{7220C999-BB39-6A11-4D7C-5A3436114103}"/>
              </a:ext>
            </a:extLst>
          </p:cNvPr>
          <p:cNvGrpSpPr/>
          <p:nvPr/>
        </p:nvGrpSpPr>
        <p:grpSpPr>
          <a:xfrm>
            <a:off x="1232092" y="5056506"/>
            <a:ext cx="432000" cy="432000"/>
            <a:chOff x="206694" y="1907985"/>
            <a:chExt cx="432000" cy="432000"/>
          </a:xfrm>
        </p:grpSpPr>
        <p:sp>
          <p:nvSpPr>
            <p:cNvPr id="17" name="Oval 16">
              <a:extLst>
                <a:ext uri="{FF2B5EF4-FFF2-40B4-BE49-F238E27FC236}">
                  <a16:creationId xmlns:a16="http://schemas.microsoft.com/office/drawing/2014/main" id="{482B3F9B-DB77-2B34-DC89-ED7639D54FD8}"/>
                </a:ext>
              </a:extLst>
            </p:cNvPr>
            <p:cNvSpPr/>
            <p:nvPr/>
          </p:nvSpPr>
          <p:spPr>
            <a:xfrm>
              <a:off x="206694" y="1907985"/>
              <a:ext cx="432000" cy="432000"/>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3" name="Picture 12">
              <a:extLst>
                <a:ext uri="{FF2B5EF4-FFF2-40B4-BE49-F238E27FC236}">
                  <a16:creationId xmlns:a16="http://schemas.microsoft.com/office/drawing/2014/main" id="{000A1DB2-F31C-2014-8990-900453F9C8DF}"/>
                </a:ext>
              </a:extLst>
            </p:cNvPr>
            <p:cNvPicPr>
              <a:picLocks noChangeAspect="1"/>
            </p:cNvPicPr>
            <p:nvPr/>
          </p:nvPicPr>
          <p:blipFill>
            <a:blip r:embed="rId15"/>
            <a:stretch>
              <a:fillRect/>
            </a:stretch>
          </p:blipFill>
          <p:spPr>
            <a:xfrm>
              <a:off x="290274" y="1991565"/>
              <a:ext cx="264841" cy="264841"/>
            </a:xfrm>
            <a:prstGeom prst="rect">
              <a:avLst/>
            </a:prstGeom>
          </p:spPr>
        </p:pic>
      </p:grpSp>
      <p:grpSp>
        <p:nvGrpSpPr>
          <p:cNvPr id="21" name="Group 20">
            <a:extLst>
              <a:ext uri="{FF2B5EF4-FFF2-40B4-BE49-F238E27FC236}">
                <a16:creationId xmlns:a16="http://schemas.microsoft.com/office/drawing/2014/main" id="{13B1C0D5-A997-B40D-8D1D-E070DF47091E}"/>
              </a:ext>
            </a:extLst>
          </p:cNvPr>
          <p:cNvGrpSpPr/>
          <p:nvPr/>
        </p:nvGrpSpPr>
        <p:grpSpPr>
          <a:xfrm>
            <a:off x="1232092" y="1403935"/>
            <a:ext cx="432000" cy="432000"/>
            <a:chOff x="206694" y="1907985"/>
            <a:chExt cx="432000" cy="432000"/>
          </a:xfrm>
        </p:grpSpPr>
        <p:sp>
          <p:nvSpPr>
            <p:cNvPr id="22" name="Oval 21">
              <a:extLst>
                <a:ext uri="{FF2B5EF4-FFF2-40B4-BE49-F238E27FC236}">
                  <a16:creationId xmlns:a16="http://schemas.microsoft.com/office/drawing/2014/main" id="{1DACC35C-C3FB-6757-A222-694B6E1B9389}"/>
                </a:ext>
              </a:extLst>
            </p:cNvPr>
            <p:cNvSpPr/>
            <p:nvPr/>
          </p:nvSpPr>
          <p:spPr>
            <a:xfrm>
              <a:off x="206694" y="1907985"/>
              <a:ext cx="432000" cy="432000"/>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3" name="Picture 22">
              <a:extLst>
                <a:ext uri="{FF2B5EF4-FFF2-40B4-BE49-F238E27FC236}">
                  <a16:creationId xmlns:a16="http://schemas.microsoft.com/office/drawing/2014/main" id="{0A817401-27C3-6111-282E-EC6B432192AF}"/>
                </a:ext>
              </a:extLst>
            </p:cNvPr>
            <p:cNvPicPr>
              <a:picLocks noChangeAspect="1"/>
            </p:cNvPicPr>
            <p:nvPr/>
          </p:nvPicPr>
          <p:blipFill>
            <a:blip r:embed="rId15"/>
            <a:stretch>
              <a:fillRect/>
            </a:stretch>
          </p:blipFill>
          <p:spPr>
            <a:xfrm>
              <a:off x="290274" y="1991565"/>
              <a:ext cx="264841" cy="264841"/>
            </a:xfrm>
            <a:prstGeom prst="rect">
              <a:avLst/>
            </a:prstGeom>
          </p:spPr>
        </p:pic>
      </p:grpSp>
      <p:grpSp>
        <p:nvGrpSpPr>
          <p:cNvPr id="24" name="Group 23">
            <a:extLst>
              <a:ext uri="{FF2B5EF4-FFF2-40B4-BE49-F238E27FC236}">
                <a16:creationId xmlns:a16="http://schemas.microsoft.com/office/drawing/2014/main" id="{85CDEA1F-1923-F166-8D80-EBB964F73D33}"/>
              </a:ext>
            </a:extLst>
          </p:cNvPr>
          <p:cNvGrpSpPr/>
          <p:nvPr/>
        </p:nvGrpSpPr>
        <p:grpSpPr>
          <a:xfrm>
            <a:off x="1232092" y="1994799"/>
            <a:ext cx="432000" cy="432000"/>
            <a:chOff x="206694" y="1907985"/>
            <a:chExt cx="432000" cy="432000"/>
          </a:xfrm>
        </p:grpSpPr>
        <p:sp>
          <p:nvSpPr>
            <p:cNvPr id="25" name="Oval 24">
              <a:extLst>
                <a:ext uri="{FF2B5EF4-FFF2-40B4-BE49-F238E27FC236}">
                  <a16:creationId xmlns:a16="http://schemas.microsoft.com/office/drawing/2014/main" id="{BC0435F6-3D58-2323-904D-7B39F632741F}"/>
                </a:ext>
              </a:extLst>
            </p:cNvPr>
            <p:cNvSpPr/>
            <p:nvPr/>
          </p:nvSpPr>
          <p:spPr>
            <a:xfrm>
              <a:off x="206694" y="1907985"/>
              <a:ext cx="432000" cy="432000"/>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6" name="Picture 25">
              <a:extLst>
                <a:ext uri="{FF2B5EF4-FFF2-40B4-BE49-F238E27FC236}">
                  <a16:creationId xmlns:a16="http://schemas.microsoft.com/office/drawing/2014/main" id="{52313116-E4FB-4784-77B2-5C925F7B1FAC}"/>
                </a:ext>
              </a:extLst>
            </p:cNvPr>
            <p:cNvPicPr>
              <a:picLocks noChangeAspect="1"/>
            </p:cNvPicPr>
            <p:nvPr/>
          </p:nvPicPr>
          <p:blipFill>
            <a:blip r:embed="rId15"/>
            <a:stretch>
              <a:fillRect/>
            </a:stretch>
          </p:blipFill>
          <p:spPr>
            <a:xfrm>
              <a:off x="290274" y="1991565"/>
              <a:ext cx="264841" cy="264841"/>
            </a:xfrm>
            <a:prstGeom prst="rect">
              <a:avLst/>
            </a:prstGeom>
          </p:spPr>
        </p:pic>
      </p:grpSp>
      <p:grpSp>
        <p:nvGrpSpPr>
          <p:cNvPr id="27" name="Group 26">
            <a:extLst>
              <a:ext uri="{FF2B5EF4-FFF2-40B4-BE49-F238E27FC236}">
                <a16:creationId xmlns:a16="http://schemas.microsoft.com/office/drawing/2014/main" id="{09557DD6-F2FF-0099-1AE0-E228BF903C79}"/>
              </a:ext>
            </a:extLst>
          </p:cNvPr>
          <p:cNvGrpSpPr/>
          <p:nvPr/>
        </p:nvGrpSpPr>
        <p:grpSpPr>
          <a:xfrm>
            <a:off x="1232092" y="3181173"/>
            <a:ext cx="432000" cy="432000"/>
            <a:chOff x="225361" y="820126"/>
            <a:chExt cx="432000" cy="432000"/>
          </a:xfrm>
        </p:grpSpPr>
        <p:sp>
          <p:nvSpPr>
            <p:cNvPr id="28" name="Oval 27">
              <a:extLst>
                <a:ext uri="{FF2B5EF4-FFF2-40B4-BE49-F238E27FC236}">
                  <a16:creationId xmlns:a16="http://schemas.microsoft.com/office/drawing/2014/main" id="{5D5490DB-335B-FE4A-C4B8-B766F1EB6BE2}"/>
                </a:ext>
              </a:extLst>
            </p:cNvPr>
            <p:cNvSpPr/>
            <p:nvPr/>
          </p:nvSpPr>
          <p:spPr>
            <a:xfrm>
              <a:off x="225361" y="820126"/>
              <a:ext cx="432000" cy="4320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9" name="Picture 28">
              <a:extLst>
                <a:ext uri="{FF2B5EF4-FFF2-40B4-BE49-F238E27FC236}">
                  <a16:creationId xmlns:a16="http://schemas.microsoft.com/office/drawing/2014/main" id="{2AE27883-DE6E-0A7E-8CD6-2B8454E30FB4}"/>
                </a:ext>
              </a:extLst>
            </p:cNvPr>
            <p:cNvPicPr>
              <a:picLocks noChangeAspect="1"/>
            </p:cNvPicPr>
            <p:nvPr/>
          </p:nvPicPr>
          <p:blipFill>
            <a:blip r:embed="rId13"/>
            <a:stretch>
              <a:fillRect/>
            </a:stretch>
          </p:blipFill>
          <p:spPr>
            <a:xfrm>
              <a:off x="275141" y="869906"/>
              <a:ext cx="332440" cy="332440"/>
            </a:xfrm>
            <a:prstGeom prst="rect">
              <a:avLst/>
            </a:prstGeom>
          </p:spPr>
        </p:pic>
      </p:grpSp>
      <p:grpSp>
        <p:nvGrpSpPr>
          <p:cNvPr id="30" name="Group 29">
            <a:extLst>
              <a:ext uri="{FF2B5EF4-FFF2-40B4-BE49-F238E27FC236}">
                <a16:creationId xmlns:a16="http://schemas.microsoft.com/office/drawing/2014/main" id="{71BE3740-53A2-4AC8-96BF-8644AC388A1D}"/>
              </a:ext>
            </a:extLst>
          </p:cNvPr>
          <p:cNvGrpSpPr/>
          <p:nvPr/>
        </p:nvGrpSpPr>
        <p:grpSpPr>
          <a:xfrm>
            <a:off x="1232092" y="2571639"/>
            <a:ext cx="432000" cy="432000"/>
            <a:chOff x="206694" y="1907985"/>
            <a:chExt cx="432000" cy="432000"/>
          </a:xfrm>
        </p:grpSpPr>
        <p:sp>
          <p:nvSpPr>
            <p:cNvPr id="31" name="Oval 30">
              <a:extLst>
                <a:ext uri="{FF2B5EF4-FFF2-40B4-BE49-F238E27FC236}">
                  <a16:creationId xmlns:a16="http://schemas.microsoft.com/office/drawing/2014/main" id="{192B23B8-FD8A-9C66-0284-0ECCC8C9B6BF}"/>
                </a:ext>
              </a:extLst>
            </p:cNvPr>
            <p:cNvSpPr/>
            <p:nvPr/>
          </p:nvSpPr>
          <p:spPr>
            <a:xfrm>
              <a:off x="206694" y="1907985"/>
              <a:ext cx="432000" cy="432000"/>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2" name="Picture 31">
              <a:extLst>
                <a:ext uri="{FF2B5EF4-FFF2-40B4-BE49-F238E27FC236}">
                  <a16:creationId xmlns:a16="http://schemas.microsoft.com/office/drawing/2014/main" id="{10CAA4B2-B01A-6551-F1DF-467AF24C576A}"/>
                </a:ext>
              </a:extLst>
            </p:cNvPr>
            <p:cNvPicPr>
              <a:picLocks noChangeAspect="1"/>
            </p:cNvPicPr>
            <p:nvPr/>
          </p:nvPicPr>
          <p:blipFill>
            <a:blip r:embed="rId15"/>
            <a:stretch>
              <a:fillRect/>
            </a:stretch>
          </p:blipFill>
          <p:spPr>
            <a:xfrm>
              <a:off x="290274" y="1991565"/>
              <a:ext cx="264841" cy="264841"/>
            </a:xfrm>
            <a:prstGeom prst="rect">
              <a:avLst/>
            </a:prstGeom>
          </p:spPr>
        </p:pic>
      </p:grpSp>
      <p:grpSp>
        <p:nvGrpSpPr>
          <p:cNvPr id="33" name="Group 32">
            <a:extLst>
              <a:ext uri="{FF2B5EF4-FFF2-40B4-BE49-F238E27FC236}">
                <a16:creationId xmlns:a16="http://schemas.microsoft.com/office/drawing/2014/main" id="{203DFB3D-9330-5F93-DD67-7C5E18DCA825}"/>
              </a:ext>
            </a:extLst>
          </p:cNvPr>
          <p:cNvGrpSpPr/>
          <p:nvPr/>
        </p:nvGrpSpPr>
        <p:grpSpPr>
          <a:xfrm>
            <a:off x="1232092" y="4488984"/>
            <a:ext cx="432000" cy="432000"/>
            <a:chOff x="247481" y="1399494"/>
            <a:chExt cx="432000" cy="432000"/>
          </a:xfrm>
        </p:grpSpPr>
        <p:sp>
          <p:nvSpPr>
            <p:cNvPr id="34" name="Oval 33">
              <a:extLst>
                <a:ext uri="{FF2B5EF4-FFF2-40B4-BE49-F238E27FC236}">
                  <a16:creationId xmlns:a16="http://schemas.microsoft.com/office/drawing/2014/main" id="{42C70C83-0D79-F4F7-5FFF-58AE9784914C}"/>
                </a:ext>
              </a:extLst>
            </p:cNvPr>
            <p:cNvSpPr/>
            <p:nvPr/>
          </p:nvSpPr>
          <p:spPr>
            <a:xfrm>
              <a:off x="247481" y="1399494"/>
              <a:ext cx="432000" cy="43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5" name="Picture 34">
              <a:extLst>
                <a:ext uri="{FF2B5EF4-FFF2-40B4-BE49-F238E27FC236}">
                  <a16:creationId xmlns:a16="http://schemas.microsoft.com/office/drawing/2014/main" id="{BCDDFC2F-FF20-A896-B181-5F7BE9C9C1A5}"/>
                </a:ext>
              </a:extLst>
            </p:cNvPr>
            <p:cNvPicPr>
              <a:picLocks noChangeAspect="1"/>
            </p:cNvPicPr>
            <p:nvPr/>
          </p:nvPicPr>
          <p:blipFill>
            <a:blip r:embed="rId14"/>
            <a:stretch>
              <a:fillRect/>
            </a:stretch>
          </p:blipFill>
          <p:spPr>
            <a:xfrm>
              <a:off x="308864" y="1460877"/>
              <a:ext cx="309234" cy="309234"/>
            </a:xfrm>
            <a:prstGeom prst="rect">
              <a:avLst/>
            </a:prstGeom>
          </p:spPr>
        </p:pic>
      </p:grpSp>
      <p:grpSp>
        <p:nvGrpSpPr>
          <p:cNvPr id="36" name="Group 35">
            <a:extLst>
              <a:ext uri="{FF2B5EF4-FFF2-40B4-BE49-F238E27FC236}">
                <a16:creationId xmlns:a16="http://schemas.microsoft.com/office/drawing/2014/main" id="{22639052-82BD-AF27-C72C-002B887308CB}"/>
              </a:ext>
            </a:extLst>
          </p:cNvPr>
          <p:cNvGrpSpPr/>
          <p:nvPr/>
        </p:nvGrpSpPr>
        <p:grpSpPr>
          <a:xfrm>
            <a:off x="1232092" y="5638497"/>
            <a:ext cx="432000" cy="432000"/>
            <a:chOff x="247481" y="1399494"/>
            <a:chExt cx="432000" cy="432000"/>
          </a:xfrm>
        </p:grpSpPr>
        <p:sp>
          <p:nvSpPr>
            <p:cNvPr id="37" name="Oval 36">
              <a:extLst>
                <a:ext uri="{FF2B5EF4-FFF2-40B4-BE49-F238E27FC236}">
                  <a16:creationId xmlns:a16="http://schemas.microsoft.com/office/drawing/2014/main" id="{393860ED-D990-F0AB-2EBF-BDF428E0D3DD}"/>
                </a:ext>
              </a:extLst>
            </p:cNvPr>
            <p:cNvSpPr/>
            <p:nvPr/>
          </p:nvSpPr>
          <p:spPr>
            <a:xfrm>
              <a:off x="247481" y="1399494"/>
              <a:ext cx="432000" cy="43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8" name="Picture 37">
              <a:extLst>
                <a:ext uri="{FF2B5EF4-FFF2-40B4-BE49-F238E27FC236}">
                  <a16:creationId xmlns:a16="http://schemas.microsoft.com/office/drawing/2014/main" id="{FF53E903-B470-656E-548F-2F2213BD67D9}"/>
                </a:ext>
              </a:extLst>
            </p:cNvPr>
            <p:cNvPicPr>
              <a:picLocks noChangeAspect="1"/>
            </p:cNvPicPr>
            <p:nvPr/>
          </p:nvPicPr>
          <p:blipFill>
            <a:blip r:embed="rId14"/>
            <a:stretch>
              <a:fillRect/>
            </a:stretch>
          </p:blipFill>
          <p:spPr>
            <a:xfrm>
              <a:off x="308864" y="1460877"/>
              <a:ext cx="309234" cy="309234"/>
            </a:xfrm>
            <a:prstGeom prst="rect">
              <a:avLst/>
            </a:prstGeom>
          </p:spPr>
        </p:pic>
      </p:grpSp>
      <p:sp>
        <p:nvSpPr>
          <p:cNvPr id="39" name="Arrow: Up 38">
            <a:extLst>
              <a:ext uri="{FF2B5EF4-FFF2-40B4-BE49-F238E27FC236}">
                <a16:creationId xmlns:a16="http://schemas.microsoft.com/office/drawing/2014/main" id="{76B23FA5-0D7D-8A31-1D07-6C65C08AFE10}"/>
              </a:ext>
            </a:extLst>
          </p:cNvPr>
          <p:cNvSpPr/>
          <p:nvPr/>
        </p:nvSpPr>
        <p:spPr>
          <a:xfrm>
            <a:off x="342898" y="1178959"/>
            <a:ext cx="373073" cy="4891538"/>
          </a:xfrm>
          <a:prstGeom prst="up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TextBox 39">
            <a:extLst>
              <a:ext uri="{FF2B5EF4-FFF2-40B4-BE49-F238E27FC236}">
                <a16:creationId xmlns:a16="http://schemas.microsoft.com/office/drawing/2014/main" id="{911556EB-E796-9FA0-B958-E881A7DFBCA0}"/>
              </a:ext>
            </a:extLst>
          </p:cNvPr>
          <p:cNvSpPr txBox="1"/>
          <p:nvPr/>
        </p:nvSpPr>
        <p:spPr>
          <a:xfrm>
            <a:off x="6568" y="721894"/>
            <a:ext cx="1120079"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Highest rank (Top 3)</a:t>
            </a:r>
          </a:p>
        </p:txBody>
      </p:sp>
    </p:spTree>
    <p:extLst>
      <p:ext uri="{BB962C8B-B14F-4D97-AF65-F5344CB8AC3E}">
        <p14:creationId xmlns:p14="http://schemas.microsoft.com/office/powerpoint/2010/main" val="42247396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AC7D4383-BEB7-A085-E5A0-78D84918D3F2}"/>
              </a:ext>
            </a:extLst>
          </p:cNvPr>
          <p:cNvGraphicFramePr>
            <a:graphicFrameLocks noGrp="1"/>
          </p:cNvGraphicFramePr>
          <p:nvPr>
            <p:extLst>
              <p:ext uri="{D42A27DB-BD31-4B8C-83A1-F6EECF244321}">
                <p14:modId xmlns:p14="http://schemas.microsoft.com/office/powerpoint/2010/main" val="1518318377"/>
              </p:ext>
            </p:extLst>
          </p:nvPr>
        </p:nvGraphicFramePr>
        <p:xfrm>
          <a:off x="2237008" y="865231"/>
          <a:ext cx="9887503" cy="5403015"/>
        </p:xfrm>
        <a:graphic>
          <a:graphicData uri="http://schemas.openxmlformats.org/drawingml/2006/table">
            <a:tbl>
              <a:tblPr>
                <a:tableStyleId>{5C22544A-7EE6-4342-B048-85BDC9FD1C3A}</a:tableStyleId>
              </a:tblPr>
              <a:tblGrid>
                <a:gridCol w="1837805">
                  <a:extLst>
                    <a:ext uri="{9D8B030D-6E8A-4147-A177-3AD203B41FA5}">
                      <a16:colId xmlns:a16="http://schemas.microsoft.com/office/drawing/2014/main" val="668477564"/>
                    </a:ext>
                  </a:extLst>
                </a:gridCol>
                <a:gridCol w="8049698">
                  <a:extLst>
                    <a:ext uri="{9D8B030D-6E8A-4147-A177-3AD203B41FA5}">
                      <a16:colId xmlns:a16="http://schemas.microsoft.com/office/drawing/2014/main" val="3365429169"/>
                    </a:ext>
                  </a:extLst>
                </a:gridCol>
              </a:tblGrid>
              <a:tr h="600335">
                <a:tc>
                  <a:txBody>
                    <a:bodyPr/>
                    <a:lstStyle/>
                    <a:p>
                      <a:pPr algn="l" fontAlgn="b"/>
                      <a:r>
                        <a:rPr lang="en-GB" sz="1400" u="none" strike="noStrike" dirty="0">
                          <a:effectLst/>
                          <a:latin typeface="Century Gothic" panose="020B0502020202020204" pitchFamily="34" charset="0"/>
                        </a:rPr>
                        <a:t>Leaks from pipes</a:t>
                      </a:r>
                      <a:endParaRPr lang="en-GB" sz="1400" b="0" i="0" u="none" strike="noStrike" dirty="0">
                        <a:solidFill>
                          <a:srgbClr val="000000"/>
                        </a:solidFill>
                        <a:effectLst/>
                        <a:latin typeface="Century Gothic" panose="020B0502020202020204" pitchFamily="34" charset="0"/>
                      </a:endParaRPr>
                    </a:p>
                  </a:txBody>
                  <a:tcPr marL="9525" marR="9525" marT="9525" marB="0" anchor="ctr">
                    <a:noFill/>
                  </a:tcPr>
                </a:tc>
                <a:tc>
                  <a:txBody>
                    <a:bodyPr/>
                    <a:lstStyle/>
                    <a:p>
                      <a:pPr marL="171450" lvl="0" indent="-171450" algn="l" fontAlgn="b">
                        <a:buFont typeface="Arial" panose="020B0604020202020204" pitchFamily="34" charset="0"/>
                        <a:buChar char="•"/>
                      </a:pPr>
                      <a:r>
                        <a:rPr lang="en-GB" sz="1200" b="0" i="0" u="none" strike="noStrike" dirty="0">
                          <a:solidFill>
                            <a:srgbClr val="000000"/>
                          </a:solidFill>
                          <a:effectLst/>
                          <a:latin typeface="Century Gothic" panose="020B0502020202020204" pitchFamily="34" charset="0"/>
                        </a:rPr>
                        <a:t>Current leakage </a:t>
                      </a:r>
                      <a:r>
                        <a:rPr lang="en-GB" sz="1200" b="1" i="0" u="none" strike="noStrike" dirty="0">
                          <a:solidFill>
                            <a:srgbClr val="000000"/>
                          </a:solidFill>
                          <a:effectLst/>
                          <a:latin typeface="Century Gothic" panose="020B0502020202020204" pitchFamily="34" charset="0"/>
                        </a:rPr>
                        <a:t>shocking</a:t>
                      </a:r>
                      <a:r>
                        <a:rPr lang="en-GB" sz="1200" b="0" i="0" u="none" strike="noStrike" dirty="0">
                          <a:solidFill>
                            <a:srgbClr val="000000"/>
                          </a:solidFill>
                          <a:effectLst/>
                          <a:latin typeface="Century Gothic" panose="020B0502020202020204" pitchFamily="34" charset="0"/>
                        </a:rPr>
                        <a:t> – customers want leaks to be eliminated completely</a:t>
                      </a:r>
                    </a:p>
                    <a:p>
                      <a:pPr marL="171450" lvl="0" indent="-171450" algn="l" fontAlgn="b">
                        <a:buFont typeface="Arial" panose="020B0604020202020204" pitchFamily="34" charset="0"/>
                        <a:buChar char="•"/>
                      </a:pPr>
                      <a:r>
                        <a:rPr lang="en-GB" sz="1200" b="0" i="0" u="none" strike="noStrike" dirty="0">
                          <a:solidFill>
                            <a:srgbClr val="000000"/>
                          </a:solidFill>
                          <a:effectLst/>
                          <a:latin typeface="Century Gothic" panose="020B0502020202020204" pitchFamily="34" charset="0"/>
                        </a:rPr>
                        <a:t>Low understanding of sustainable leakage;  low awareness of costs &amp; disruption to eliminate</a:t>
                      </a:r>
                    </a:p>
                  </a:txBody>
                  <a:tcPr marL="72000" marR="576000" marT="9525" marB="0" anchor="ctr">
                    <a:solidFill>
                      <a:schemeClr val="tx2">
                        <a:lumMod val="40000"/>
                        <a:lumOff val="60000"/>
                      </a:schemeClr>
                    </a:solidFill>
                  </a:tcPr>
                </a:tc>
                <a:extLst>
                  <a:ext uri="{0D108BD9-81ED-4DB2-BD59-A6C34878D82A}">
                    <a16:rowId xmlns:a16="http://schemas.microsoft.com/office/drawing/2014/main" val="4063912597"/>
                  </a:ext>
                </a:extLst>
              </a:tr>
              <a:tr h="600335">
                <a:tc>
                  <a:txBody>
                    <a:bodyPr/>
                    <a:lstStyle/>
                    <a:p>
                      <a:pPr algn="l" fontAlgn="b"/>
                      <a:r>
                        <a:rPr lang="en-GB" sz="1400" u="none" strike="noStrike" dirty="0">
                          <a:effectLst/>
                          <a:latin typeface="Century Gothic" panose="020B0502020202020204" pitchFamily="34" charset="0"/>
                        </a:rPr>
                        <a:t>Sewer flooding inside properties</a:t>
                      </a:r>
                      <a:endParaRPr lang="en-GB" sz="1400" b="0" i="0" u="none" strike="noStrike" dirty="0">
                        <a:solidFill>
                          <a:srgbClr val="000000"/>
                        </a:solidFill>
                        <a:effectLst/>
                        <a:latin typeface="Century Gothic" panose="020B0502020202020204" pitchFamily="34" charset="0"/>
                      </a:endParaRPr>
                    </a:p>
                  </a:txBody>
                  <a:tcPr marL="9525" marR="9525" marT="9525" marB="0" anchor="ctr">
                    <a:noFill/>
                  </a:tcPr>
                </a:tc>
                <a:tc>
                  <a:txBody>
                    <a:bodyPr/>
                    <a:lstStyle/>
                    <a:p>
                      <a:pPr marL="171450" lvl="0" indent="-171450" algn="l" fontAlgn="b">
                        <a:buFont typeface="Arial" panose="020B0604020202020204" pitchFamily="34" charset="0"/>
                        <a:buChar char="•"/>
                      </a:pPr>
                      <a:r>
                        <a:rPr lang="en-GB" sz="1200" b="0" i="0" u="none" strike="noStrike" dirty="0">
                          <a:solidFill>
                            <a:srgbClr val="000000"/>
                          </a:solidFill>
                          <a:effectLst/>
                          <a:latin typeface="Century Gothic" panose="020B0502020202020204" pitchFamily="34" charset="0"/>
                        </a:rPr>
                        <a:t>It sounds </a:t>
                      </a:r>
                      <a:r>
                        <a:rPr lang="en-GB" sz="1200" b="1" i="0" u="none" strike="noStrike" dirty="0">
                          <a:solidFill>
                            <a:srgbClr val="000000"/>
                          </a:solidFill>
                          <a:effectLst/>
                          <a:latin typeface="Century Gothic" panose="020B0502020202020204" pitchFamily="34" charset="0"/>
                        </a:rPr>
                        <a:t>horrendous </a:t>
                      </a:r>
                      <a:r>
                        <a:rPr lang="en-GB" sz="1200" b="0" i="0" u="none" strike="noStrike" dirty="0">
                          <a:solidFill>
                            <a:srgbClr val="000000"/>
                          </a:solidFill>
                          <a:effectLst/>
                          <a:latin typeface="Century Gothic" panose="020B0502020202020204" pitchFamily="34" charset="0"/>
                        </a:rPr>
                        <a:t>and should never happen to anyone; want issue eliminated - unacceptable</a:t>
                      </a:r>
                    </a:p>
                    <a:p>
                      <a:pPr marL="171450" lvl="0" indent="-171450" algn="l" fontAlgn="b">
                        <a:buFont typeface="Arial" panose="020B0604020202020204" pitchFamily="34" charset="0"/>
                        <a:buChar char="•"/>
                      </a:pPr>
                      <a:r>
                        <a:rPr lang="en-GB" sz="1200" b="0" i="0" u="none" strike="noStrike" dirty="0">
                          <a:solidFill>
                            <a:srgbClr val="000000"/>
                          </a:solidFill>
                          <a:effectLst/>
                          <a:latin typeface="Century Gothic" panose="020B0502020202020204" pitchFamily="34" charset="0"/>
                        </a:rPr>
                        <a:t>Some awareness that customers themselves also have a role here</a:t>
                      </a:r>
                    </a:p>
                  </a:txBody>
                  <a:tcPr marL="72000" marR="576000" marT="9525" marB="0" anchor="ctr">
                    <a:solidFill>
                      <a:schemeClr val="tx2">
                        <a:lumMod val="40000"/>
                        <a:lumOff val="60000"/>
                      </a:schemeClr>
                    </a:solidFill>
                  </a:tcPr>
                </a:tc>
                <a:extLst>
                  <a:ext uri="{0D108BD9-81ED-4DB2-BD59-A6C34878D82A}">
                    <a16:rowId xmlns:a16="http://schemas.microsoft.com/office/drawing/2014/main" val="1432753141"/>
                  </a:ext>
                </a:extLst>
              </a:tr>
              <a:tr h="600335">
                <a:tc>
                  <a:txBody>
                    <a:bodyPr/>
                    <a:lstStyle/>
                    <a:p>
                      <a:pPr algn="l" fontAlgn="b"/>
                      <a:r>
                        <a:rPr lang="en-GB" sz="1400" u="none" strike="noStrike" dirty="0">
                          <a:effectLst/>
                          <a:latin typeface="Century Gothic" panose="020B0502020202020204" pitchFamily="34" charset="0"/>
                        </a:rPr>
                        <a:t>Sewer flooding of streets and gardens</a:t>
                      </a:r>
                      <a:endParaRPr lang="en-GB" sz="1400" b="0" i="0" u="none" strike="noStrike" dirty="0">
                        <a:solidFill>
                          <a:srgbClr val="000000"/>
                        </a:solidFill>
                        <a:effectLst/>
                        <a:latin typeface="Century Gothic" panose="020B0502020202020204" pitchFamily="34" charset="0"/>
                      </a:endParaRPr>
                    </a:p>
                  </a:txBody>
                  <a:tcPr marL="9525" marR="9525" marT="9525" marB="0" anchor="ctr">
                    <a:noFill/>
                  </a:tcPr>
                </a:tc>
                <a:tc>
                  <a:txBody>
                    <a:bodyPr/>
                    <a:lstStyle/>
                    <a:p>
                      <a:pPr marL="171450" lvl="0" indent="-171450" algn="l" fontAlgn="b">
                        <a:buFont typeface="Arial" panose="020B0604020202020204" pitchFamily="34" charset="0"/>
                        <a:buChar char="•"/>
                      </a:pPr>
                      <a:r>
                        <a:rPr lang="en-GB" sz="1200" b="0" i="0" u="none" strike="noStrike" dirty="0">
                          <a:solidFill>
                            <a:srgbClr val="000000"/>
                          </a:solidFill>
                          <a:effectLst/>
                          <a:latin typeface="Century Gothic" panose="020B0502020202020204" pitchFamily="34" charset="0"/>
                        </a:rPr>
                        <a:t>Feels important due to </a:t>
                      </a:r>
                      <a:r>
                        <a:rPr lang="en-GB" sz="1200" b="1" i="0" u="none" strike="noStrike" dirty="0">
                          <a:solidFill>
                            <a:srgbClr val="000000"/>
                          </a:solidFill>
                          <a:effectLst/>
                          <a:latin typeface="Century Gothic" panose="020B0502020202020204" pitchFamily="34" charset="0"/>
                        </a:rPr>
                        <a:t>environmental impact</a:t>
                      </a:r>
                    </a:p>
                    <a:p>
                      <a:pPr marL="171450" lvl="0" indent="-171450" algn="l" fontAlgn="b">
                        <a:buFont typeface="Arial" panose="020B0604020202020204" pitchFamily="34" charset="0"/>
                        <a:buChar char="•"/>
                      </a:pPr>
                      <a:r>
                        <a:rPr lang="en-GB" sz="1200" b="0" i="0" u="none" strike="noStrike" dirty="0">
                          <a:solidFill>
                            <a:srgbClr val="000000"/>
                          </a:solidFill>
                          <a:effectLst/>
                          <a:latin typeface="Century Gothic" panose="020B0502020202020204" pitchFamily="34" charset="0"/>
                        </a:rPr>
                        <a:t>On discussion, view that other organisations (planners, local govt) also have a role in this</a:t>
                      </a:r>
                    </a:p>
                  </a:txBody>
                  <a:tcPr marL="72000" marR="576000" marT="9525" marB="0" anchor="ctr">
                    <a:solidFill>
                      <a:schemeClr val="tx2">
                        <a:lumMod val="40000"/>
                        <a:lumOff val="60000"/>
                      </a:schemeClr>
                    </a:solidFill>
                  </a:tcPr>
                </a:tc>
                <a:extLst>
                  <a:ext uri="{0D108BD9-81ED-4DB2-BD59-A6C34878D82A}">
                    <a16:rowId xmlns:a16="http://schemas.microsoft.com/office/drawing/2014/main" val="3786146712"/>
                  </a:ext>
                </a:extLst>
              </a:tr>
              <a:tr h="600335">
                <a:tc>
                  <a:txBody>
                    <a:bodyPr/>
                    <a:lstStyle/>
                    <a:p>
                      <a:pPr algn="l" fontAlgn="b"/>
                      <a:r>
                        <a:rPr lang="en-GB" sz="1400" u="none" strike="noStrike" dirty="0">
                          <a:effectLst/>
                          <a:latin typeface="Century Gothic" panose="020B0502020202020204" pitchFamily="34" charset="0"/>
                        </a:rPr>
                        <a:t>River water quality</a:t>
                      </a:r>
                      <a:endParaRPr lang="en-GB" sz="1400" b="0" i="0" u="none" strike="noStrike" dirty="0">
                        <a:solidFill>
                          <a:srgbClr val="000000"/>
                        </a:solidFill>
                        <a:effectLst/>
                        <a:latin typeface="Century Gothic" panose="020B0502020202020204" pitchFamily="34" charset="0"/>
                      </a:endParaRPr>
                    </a:p>
                  </a:txBody>
                  <a:tcPr marL="9525" marR="9525" marT="9525" marB="0" anchor="ctr">
                    <a:noFill/>
                  </a:tcPr>
                </a:tc>
                <a:tc>
                  <a:txBody>
                    <a:bodyPr/>
                    <a:lstStyle/>
                    <a:p>
                      <a:pPr marL="171450" lvl="0" indent="-171450" algn="l" fontAlgn="b">
                        <a:buFont typeface="Arial" panose="020B0604020202020204" pitchFamily="34" charset="0"/>
                        <a:buChar char="•"/>
                      </a:pPr>
                      <a:r>
                        <a:rPr lang="en-GB" sz="1200" b="0" i="0" u="none" strike="noStrike" dirty="0">
                          <a:solidFill>
                            <a:srgbClr val="000000"/>
                          </a:solidFill>
                          <a:effectLst/>
                          <a:latin typeface="Century Gothic" panose="020B0502020202020204" pitchFamily="34" charset="0"/>
                        </a:rPr>
                        <a:t>n/a - covered in the Quantitative stage only</a:t>
                      </a:r>
                    </a:p>
                  </a:txBody>
                  <a:tcPr marL="72000" marR="576000" marT="9525" marB="0" anchor="ctr">
                    <a:solidFill>
                      <a:schemeClr val="tx2">
                        <a:lumMod val="40000"/>
                        <a:lumOff val="60000"/>
                      </a:schemeClr>
                    </a:solidFill>
                  </a:tcPr>
                </a:tc>
                <a:extLst>
                  <a:ext uri="{0D108BD9-81ED-4DB2-BD59-A6C34878D82A}">
                    <a16:rowId xmlns:a16="http://schemas.microsoft.com/office/drawing/2014/main" val="2783976296"/>
                  </a:ext>
                </a:extLst>
              </a:tr>
              <a:tr h="600335">
                <a:tc>
                  <a:txBody>
                    <a:bodyPr/>
                    <a:lstStyle/>
                    <a:p>
                      <a:pPr algn="l" fontAlgn="b"/>
                      <a:r>
                        <a:rPr lang="en-GB" sz="1400" u="none" strike="noStrike" dirty="0">
                          <a:effectLst/>
                          <a:latin typeface="Century Gothic" panose="020B0502020202020204" pitchFamily="34" charset="0"/>
                        </a:rPr>
                        <a:t>Contamination of water from land</a:t>
                      </a:r>
                      <a:endParaRPr lang="en-GB" sz="1400" b="0" i="0" u="none" strike="noStrike" dirty="0">
                        <a:solidFill>
                          <a:srgbClr val="000000"/>
                        </a:solidFill>
                        <a:effectLst/>
                        <a:latin typeface="Century Gothic" panose="020B0502020202020204" pitchFamily="34" charset="0"/>
                      </a:endParaRPr>
                    </a:p>
                  </a:txBody>
                  <a:tcPr marL="9525" marR="9525" marT="9525" marB="0" anchor="ctr">
                    <a:noFill/>
                  </a:tcPr>
                </a:tc>
                <a:tc>
                  <a:txBody>
                    <a:bodyPr/>
                    <a:lstStyle/>
                    <a:p>
                      <a:pPr marL="171450" lvl="0" indent="-171450" algn="l" fontAlgn="b">
                        <a:buFont typeface="Arial" panose="020B0604020202020204" pitchFamily="34" charset="0"/>
                        <a:buChar char="•"/>
                      </a:pPr>
                      <a:r>
                        <a:rPr lang="en-GB" sz="1200" b="0" i="0" u="none" strike="noStrike" dirty="0">
                          <a:solidFill>
                            <a:srgbClr val="000000"/>
                          </a:solidFill>
                          <a:effectLst/>
                          <a:latin typeface="Century Gothic" panose="020B0502020202020204" pitchFamily="34" charset="0"/>
                        </a:rPr>
                        <a:t>Concept of water catchments not always well understood, but their water quality </a:t>
                      </a:r>
                      <a:r>
                        <a:rPr lang="en-GB" sz="1200" b="1" i="0" u="none" strike="noStrike" dirty="0">
                          <a:solidFill>
                            <a:srgbClr val="000000"/>
                          </a:solidFill>
                          <a:effectLst/>
                          <a:latin typeface="Century Gothic" panose="020B0502020202020204" pitchFamily="34" charset="0"/>
                        </a:rPr>
                        <a:t>feels important</a:t>
                      </a:r>
                    </a:p>
                    <a:p>
                      <a:pPr marL="171450" marR="0" lvl="0" indent="-17145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GB" sz="1200" dirty="0">
                          <a:latin typeface="Century Gothic" panose="020B0502020202020204" pitchFamily="34" charset="0"/>
                        </a:rPr>
                        <a:t>Not seen as an objective with real touchpoints for customers (more internal company workings)</a:t>
                      </a:r>
                      <a:endParaRPr lang="en-GB" sz="1200" b="0" i="0" u="none" strike="noStrike" dirty="0">
                        <a:solidFill>
                          <a:srgbClr val="000000"/>
                        </a:solidFill>
                        <a:effectLst/>
                        <a:latin typeface="Century Gothic" panose="020B0502020202020204" pitchFamily="34" charset="0"/>
                      </a:endParaRPr>
                    </a:p>
                  </a:txBody>
                  <a:tcPr marL="72000" marR="576000" marT="9525" marB="0" anchor="ctr">
                    <a:solidFill>
                      <a:schemeClr val="tx2">
                        <a:lumMod val="40000"/>
                        <a:lumOff val="60000"/>
                      </a:schemeClr>
                    </a:solidFill>
                  </a:tcPr>
                </a:tc>
                <a:extLst>
                  <a:ext uri="{0D108BD9-81ED-4DB2-BD59-A6C34878D82A}">
                    <a16:rowId xmlns:a16="http://schemas.microsoft.com/office/drawing/2014/main" val="1603738505"/>
                  </a:ext>
                </a:extLst>
              </a:tr>
              <a:tr h="600335">
                <a:tc>
                  <a:txBody>
                    <a:bodyPr/>
                    <a:lstStyle/>
                    <a:p>
                      <a:pPr algn="l" fontAlgn="b"/>
                      <a:r>
                        <a:rPr lang="en-GB" sz="1400" b="1" u="none" strike="noStrike" dirty="0">
                          <a:effectLst/>
                          <a:latin typeface="Century Gothic" panose="020B0502020202020204" pitchFamily="34" charset="0"/>
                        </a:rPr>
                        <a:t>Tap water quality</a:t>
                      </a:r>
                      <a:endParaRPr lang="en-GB" sz="1400" b="1" i="0" u="none" strike="noStrike" dirty="0">
                        <a:solidFill>
                          <a:srgbClr val="000000"/>
                        </a:solidFill>
                        <a:effectLst/>
                        <a:latin typeface="Century Gothic" panose="020B0502020202020204" pitchFamily="34" charset="0"/>
                      </a:endParaRPr>
                    </a:p>
                  </a:txBody>
                  <a:tcPr marL="9525" marR="9525" marT="9525" marB="0" anchor="ctr">
                    <a:noFill/>
                  </a:tcPr>
                </a:tc>
                <a:tc>
                  <a:txBody>
                    <a:bodyPr/>
                    <a:lstStyle/>
                    <a:p>
                      <a:pPr marL="171450" lvl="0" indent="-171450" algn="l" fontAlgn="b">
                        <a:buFont typeface="Arial" panose="020B0604020202020204" pitchFamily="34" charset="0"/>
                        <a:buChar char="•"/>
                      </a:pPr>
                      <a:r>
                        <a:rPr lang="en-GB" sz="1200" b="1" i="0" u="none" strike="noStrike" dirty="0">
                          <a:solidFill>
                            <a:srgbClr val="000000"/>
                          </a:solidFill>
                          <a:effectLst/>
                          <a:latin typeface="Century Gothic" panose="020B0502020202020204" pitchFamily="34" charset="0"/>
                        </a:rPr>
                        <a:t>Rarely a problem experienced </a:t>
                      </a:r>
                      <a:r>
                        <a:rPr lang="en-GB" sz="1200" b="0" i="0" u="none" strike="noStrike" dirty="0">
                          <a:solidFill>
                            <a:srgbClr val="000000"/>
                          </a:solidFill>
                          <a:effectLst/>
                          <a:latin typeface="Century Gothic" panose="020B0502020202020204" pitchFamily="34" charset="0"/>
                        </a:rPr>
                        <a:t>by the qual sample and mostly cosmetic – so lower importance</a:t>
                      </a:r>
                    </a:p>
                    <a:p>
                      <a:pPr marL="171450" lvl="0" indent="-171450" algn="l" fontAlgn="b">
                        <a:buFont typeface="Arial" panose="020B0604020202020204" pitchFamily="34" charset="0"/>
                        <a:buChar char="•"/>
                      </a:pPr>
                      <a:r>
                        <a:rPr lang="en-GB" sz="1200" b="0" i="0" u="none" strike="noStrike" dirty="0">
                          <a:solidFill>
                            <a:srgbClr val="000000"/>
                          </a:solidFill>
                          <a:effectLst/>
                          <a:latin typeface="Century Gothic" panose="020B0502020202020204" pitchFamily="34" charset="0"/>
                        </a:rPr>
                        <a:t>Surprised that DCWW performs poorly in this area, but this doesn’t alter their views</a:t>
                      </a:r>
                      <a:endParaRPr lang="en-GB" sz="1200" b="0" i="1" u="none" strike="noStrike" dirty="0">
                        <a:solidFill>
                          <a:srgbClr val="000000"/>
                        </a:solidFill>
                        <a:effectLst/>
                        <a:latin typeface="Century Gothic" panose="020B0502020202020204" pitchFamily="34" charset="0"/>
                      </a:endParaRPr>
                    </a:p>
                  </a:txBody>
                  <a:tcPr marL="72000" marR="576000" marT="9525" marB="0" anchor="ctr">
                    <a:solidFill>
                      <a:schemeClr val="tx2">
                        <a:lumMod val="40000"/>
                        <a:lumOff val="60000"/>
                      </a:schemeClr>
                    </a:solidFill>
                  </a:tcPr>
                </a:tc>
                <a:extLst>
                  <a:ext uri="{0D108BD9-81ED-4DB2-BD59-A6C34878D82A}">
                    <a16:rowId xmlns:a16="http://schemas.microsoft.com/office/drawing/2014/main" val="1667193649"/>
                  </a:ext>
                </a:extLst>
              </a:tr>
              <a:tr h="600335">
                <a:tc>
                  <a:txBody>
                    <a:bodyPr/>
                    <a:lstStyle/>
                    <a:p>
                      <a:pPr algn="l" fontAlgn="b"/>
                      <a:r>
                        <a:rPr lang="en-GB" sz="1400" u="none" strike="noStrike" dirty="0">
                          <a:effectLst/>
                          <a:latin typeface="Century Gothic" panose="020B0502020202020204" pitchFamily="34" charset="0"/>
                        </a:rPr>
                        <a:t>Being without water</a:t>
                      </a:r>
                      <a:endParaRPr lang="en-GB" sz="1400" b="0" i="0" u="none" strike="noStrike" dirty="0">
                        <a:solidFill>
                          <a:srgbClr val="000000"/>
                        </a:solidFill>
                        <a:effectLst/>
                        <a:latin typeface="Century Gothic" panose="020B0502020202020204" pitchFamily="34" charset="0"/>
                      </a:endParaRPr>
                    </a:p>
                  </a:txBody>
                  <a:tcPr marL="9525" marR="9525" marT="9525" marB="0" anchor="ctr">
                    <a:noFill/>
                  </a:tcPr>
                </a:tc>
                <a:tc>
                  <a:txBody>
                    <a:bodyPr/>
                    <a:lstStyle/>
                    <a:p>
                      <a:pPr marL="171450" marR="0" lvl="0" indent="-17145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dirty="0">
                          <a:solidFill>
                            <a:srgbClr val="000000"/>
                          </a:solidFill>
                          <a:effectLst/>
                          <a:latin typeface="Century Gothic" panose="020B0502020202020204" pitchFamily="34" charset="0"/>
                        </a:rPr>
                        <a:t>Support objective but </a:t>
                      </a:r>
                      <a:r>
                        <a:rPr lang="en-GB" sz="1200" b="1" i="0" u="none" strike="noStrike" dirty="0">
                          <a:solidFill>
                            <a:srgbClr val="000000"/>
                          </a:solidFill>
                          <a:effectLst/>
                          <a:latin typeface="Century Gothic" panose="020B0502020202020204" pitchFamily="34" charset="0"/>
                        </a:rPr>
                        <a:t>feels like ‘BAU’. </a:t>
                      </a:r>
                      <a:r>
                        <a:rPr lang="en-GB" sz="1200" b="0" i="0" u="none" strike="noStrike" dirty="0">
                          <a:solidFill>
                            <a:srgbClr val="000000"/>
                          </a:solidFill>
                          <a:effectLst/>
                          <a:latin typeface="Century Gothic" panose="020B0502020202020204" pitchFamily="34" charset="0"/>
                        </a:rPr>
                        <a:t>Some confusion: Avg. 16 min outage doesn’t seem bad.</a:t>
                      </a:r>
                    </a:p>
                    <a:p>
                      <a:pPr marL="171450" lvl="0" indent="-171450" algn="l" fontAlgn="b">
                        <a:buFont typeface="Arial" panose="020B0604020202020204" pitchFamily="34" charset="0"/>
                        <a:buChar char="•"/>
                      </a:pPr>
                      <a:r>
                        <a:rPr lang="en-GB" sz="1200" b="0" i="0" u="none" strike="noStrike" dirty="0">
                          <a:solidFill>
                            <a:srgbClr val="000000"/>
                          </a:solidFill>
                          <a:effectLst/>
                          <a:latin typeface="Century Gothic" panose="020B0502020202020204" pitchFamily="34" charset="0"/>
                        </a:rPr>
                        <a:t>Outages of 2+ hours would be a problem - but had not been experienced</a:t>
                      </a:r>
                    </a:p>
                  </a:txBody>
                  <a:tcPr marL="72000" marR="576000" marT="9525" marB="0" anchor="ctr">
                    <a:solidFill>
                      <a:schemeClr val="tx2">
                        <a:lumMod val="40000"/>
                        <a:lumOff val="60000"/>
                      </a:schemeClr>
                    </a:solidFill>
                  </a:tcPr>
                </a:tc>
                <a:extLst>
                  <a:ext uri="{0D108BD9-81ED-4DB2-BD59-A6C34878D82A}">
                    <a16:rowId xmlns:a16="http://schemas.microsoft.com/office/drawing/2014/main" val="2660245469"/>
                  </a:ext>
                </a:extLst>
              </a:tr>
              <a:tr h="600335">
                <a:tc>
                  <a:txBody>
                    <a:bodyPr/>
                    <a:lstStyle/>
                    <a:p>
                      <a:pPr algn="l" fontAlgn="b"/>
                      <a:r>
                        <a:rPr lang="en-GB" sz="1400" b="1" u="none" strike="noStrike" dirty="0">
                          <a:effectLst/>
                          <a:latin typeface="Century Gothic" panose="020B0502020202020204" pitchFamily="34" charset="0"/>
                        </a:rPr>
                        <a:t>Lead pipes</a:t>
                      </a:r>
                      <a:endParaRPr lang="en-GB" sz="1400" b="1" i="0" u="none" strike="noStrike" dirty="0">
                        <a:solidFill>
                          <a:srgbClr val="000000"/>
                        </a:solidFill>
                        <a:effectLst/>
                        <a:latin typeface="Century Gothic" panose="020B0502020202020204" pitchFamily="34" charset="0"/>
                      </a:endParaRPr>
                    </a:p>
                  </a:txBody>
                  <a:tcPr marL="9525" marR="9525" marT="9525" marB="0" anchor="ctr">
                    <a:noFill/>
                  </a:tcPr>
                </a:tc>
                <a:tc>
                  <a:txBody>
                    <a:bodyPr/>
                    <a:lstStyle/>
                    <a:p>
                      <a:pPr marL="171450" lvl="0" indent="-171450" algn="l" fontAlgn="b">
                        <a:buFont typeface="Arial" panose="020B0604020202020204" pitchFamily="34" charset="0"/>
                        <a:buChar char="•"/>
                      </a:pPr>
                      <a:r>
                        <a:rPr lang="en-GB" sz="1200" b="1" i="0" u="none" strike="noStrike" dirty="0">
                          <a:solidFill>
                            <a:srgbClr val="000000"/>
                          </a:solidFill>
                          <a:effectLst/>
                          <a:latin typeface="Century Gothic" panose="020B0502020202020204" pitchFamily="34" charset="0"/>
                        </a:rPr>
                        <a:t>Qualitatively, a much more emotive and urgent perspective, </a:t>
                      </a:r>
                      <a:r>
                        <a:rPr lang="en-GB" sz="1200" b="0" i="0" u="none" strike="noStrike" dirty="0">
                          <a:solidFill>
                            <a:srgbClr val="000000"/>
                          </a:solidFill>
                          <a:effectLst/>
                          <a:latin typeface="Century Gothic" panose="020B0502020202020204" pitchFamily="34" charset="0"/>
                        </a:rPr>
                        <a:t>when customers informed of </a:t>
                      </a:r>
                      <a:r>
                        <a:rPr lang="en-GB" sz="1200" b="0" kern="1200" dirty="0">
                          <a:solidFill>
                            <a:schemeClr val="dk1"/>
                          </a:solidFill>
                          <a:effectLst/>
                          <a:latin typeface="Century Gothic" panose="020B0502020202020204" pitchFamily="34" charset="0"/>
                          <a:ea typeface="+mn-ea"/>
                          <a:cs typeface="+mn-cs"/>
                        </a:rPr>
                        <a:t>adverse effect on health &amp; development for babies &amp;children – this promotes altruism</a:t>
                      </a:r>
                    </a:p>
                    <a:p>
                      <a:pPr marL="171450" lvl="0" indent="-171450" algn="l" fontAlgn="b">
                        <a:buFont typeface="Arial" panose="020B0604020202020204" pitchFamily="34" charset="0"/>
                        <a:buChar char="•"/>
                      </a:pPr>
                      <a:r>
                        <a:rPr lang="en-GB" sz="1200" b="0" kern="1200" dirty="0">
                          <a:solidFill>
                            <a:schemeClr val="dk1"/>
                          </a:solidFill>
                          <a:effectLst/>
                          <a:latin typeface="Century Gothic" panose="020B0502020202020204" pitchFamily="34" charset="0"/>
                          <a:ea typeface="+mn-ea"/>
                          <a:cs typeface="+mn-cs"/>
                        </a:rPr>
                        <a:t>But some polarisation, with some thinking homeowners, not DCWW, should pay for replacement </a:t>
                      </a:r>
                      <a:endParaRPr lang="en-GB" sz="1200" b="0" i="0" u="none" strike="noStrike" dirty="0">
                        <a:solidFill>
                          <a:srgbClr val="000000"/>
                        </a:solidFill>
                        <a:effectLst/>
                        <a:latin typeface="Century Gothic" panose="020B0502020202020204" pitchFamily="34" charset="0"/>
                      </a:endParaRPr>
                    </a:p>
                  </a:txBody>
                  <a:tcPr marL="72000" marR="576000" marT="9525" marB="0" anchor="ctr">
                    <a:solidFill>
                      <a:schemeClr val="tx2">
                        <a:lumMod val="40000"/>
                        <a:lumOff val="60000"/>
                      </a:schemeClr>
                    </a:solidFill>
                  </a:tcPr>
                </a:tc>
                <a:extLst>
                  <a:ext uri="{0D108BD9-81ED-4DB2-BD59-A6C34878D82A}">
                    <a16:rowId xmlns:a16="http://schemas.microsoft.com/office/drawing/2014/main" val="3962788413"/>
                  </a:ext>
                </a:extLst>
              </a:tr>
              <a:tr h="600335">
                <a:tc>
                  <a:txBody>
                    <a:bodyPr/>
                    <a:lstStyle/>
                    <a:p>
                      <a:pPr algn="l" fontAlgn="b"/>
                      <a:r>
                        <a:rPr lang="en-GB" sz="1400" u="none" strike="noStrike" dirty="0">
                          <a:effectLst/>
                          <a:latin typeface="Century Gothic" panose="020B0502020202020204" pitchFamily="34" charset="0"/>
                        </a:rPr>
                        <a:t>Helping customers save water</a:t>
                      </a:r>
                      <a:endParaRPr lang="en-GB" sz="1400" b="0" i="0" u="none" strike="noStrike" dirty="0">
                        <a:solidFill>
                          <a:srgbClr val="000000"/>
                        </a:solidFill>
                        <a:effectLst/>
                        <a:latin typeface="Century Gothic" panose="020B0502020202020204" pitchFamily="34" charset="0"/>
                      </a:endParaRPr>
                    </a:p>
                  </a:txBody>
                  <a:tcPr marL="9525" marR="9525" marT="9525" marB="0" anchor="ctr">
                    <a:noFill/>
                  </a:tcPr>
                </a:tc>
                <a:tc>
                  <a:txBody>
                    <a:bodyPr/>
                    <a:lstStyle/>
                    <a:p>
                      <a:pPr marL="171450" lvl="0" indent="-171450" algn="l" fontAlgn="b">
                        <a:buFont typeface="Arial" panose="020B0604020202020204" pitchFamily="34" charset="0"/>
                        <a:buChar char="•"/>
                      </a:pPr>
                      <a:r>
                        <a:rPr lang="en-GB" sz="1200" b="0" i="0" u="none" strike="noStrike" dirty="0">
                          <a:solidFill>
                            <a:srgbClr val="000000"/>
                          </a:solidFill>
                          <a:effectLst/>
                          <a:latin typeface="Century Gothic" panose="020B0502020202020204" pitchFamily="34" charset="0"/>
                        </a:rPr>
                        <a:t>Speaks to customer’s instincts to ‘do their bit’ but reducing use </a:t>
                      </a:r>
                      <a:r>
                        <a:rPr lang="en-GB" sz="1200" b="1" i="0" u="none" strike="noStrike" dirty="0">
                          <a:solidFill>
                            <a:srgbClr val="000000"/>
                          </a:solidFill>
                          <a:effectLst/>
                          <a:latin typeface="Century Gothic" panose="020B0502020202020204" pitchFamily="34" charset="0"/>
                        </a:rPr>
                        <a:t>shouldn’t focus only on customers</a:t>
                      </a:r>
                    </a:p>
                    <a:p>
                      <a:pPr marL="171450" lvl="0" indent="-171450" algn="l" fontAlgn="b">
                        <a:buFont typeface="Arial" panose="020B0604020202020204" pitchFamily="34" charset="0"/>
                        <a:buChar char="•"/>
                      </a:pPr>
                      <a:r>
                        <a:rPr lang="en-GB" sz="1200" b="0" i="0" u="none" strike="noStrike" dirty="0">
                          <a:solidFill>
                            <a:srgbClr val="000000"/>
                          </a:solidFill>
                          <a:effectLst/>
                          <a:latin typeface="Century Gothic" panose="020B0502020202020204" pitchFamily="34" charset="0"/>
                        </a:rPr>
                        <a:t>Some question spending on ad campaigns</a:t>
                      </a:r>
                    </a:p>
                  </a:txBody>
                  <a:tcPr marL="72000" marR="576000" marT="9525" marB="0" anchor="ctr">
                    <a:solidFill>
                      <a:schemeClr val="tx2">
                        <a:lumMod val="40000"/>
                        <a:lumOff val="60000"/>
                      </a:schemeClr>
                    </a:solidFill>
                  </a:tcPr>
                </a:tc>
                <a:extLst>
                  <a:ext uri="{0D108BD9-81ED-4DB2-BD59-A6C34878D82A}">
                    <a16:rowId xmlns:a16="http://schemas.microsoft.com/office/drawing/2014/main" val="455513346"/>
                  </a:ext>
                </a:extLst>
              </a:tr>
            </a:tbl>
          </a:graphicData>
        </a:graphic>
      </p:graphicFrame>
      <p:sp>
        <p:nvSpPr>
          <p:cNvPr id="14" name="Oval 13">
            <a:extLst>
              <a:ext uri="{FF2B5EF4-FFF2-40B4-BE49-F238E27FC236}">
                <a16:creationId xmlns:a16="http://schemas.microsoft.com/office/drawing/2014/main" id="{C30F6142-067F-3661-44B5-19B8379A0F4C}"/>
              </a:ext>
            </a:extLst>
          </p:cNvPr>
          <p:cNvSpPr/>
          <p:nvPr/>
        </p:nvSpPr>
        <p:spPr>
          <a:xfrm>
            <a:off x="11583066" y="5108953"/>
            <a:ext cx="468000" cy="468000"/>
          </a:xfrm>
          <a:prstGeom prst="ellipse">
            <a:avLst/>
          </a:prstGeom>
          <a:solidFill>
            <a:schemeClr val="bg1"/>
          </a:solidFill>
          <a:ln w="254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 Placeholder 2">
            <a:extLst>
              <a:ext uri="{FF2B5EF4-FFF2-40B4-BE49-F238E27FC236}">
                <a16:creationId xmlns:a16="http://schemas.microsoft.com/office/drawing/2014/main" id="{209B0251-D1DF-721E-C58D-52D9B64141D5}"/>
              </a:ext>
            </a:extLst>
          </p:cNvPr>
          <p:cNvSpPr>
            <a:spLocks noGrp="1"/>
          </p:cNvSpPr>
          <p:nvPr>
            <p:ph type="body" sz="quarter" idx="13"/>
          </p:nvPr>
        </p:nvSpPr>
        <p:spPr/>
        <p:txBody>
          <a:bodyPr/>
          <a:lstStyle/>
          <a:p>
            <a:r>
              <a:rPr lang="en-GB" dirty="0"/>
              <a:t>The more considered Qualitative response reveals differing views on tap water quality &amp; lead </a:t>
            </a:r>
          </a:p>
        </p:txBody>
      </p:sp>
      <p:pic>
        <p:nvPicPr>
          <p:cNvPr id="43" name="Picture 42">
            <a:extLst>
              <a:ext uri="{FF2B5EF4-FFF2-40B4-BE49-F238E27FC236}">
                <a16:creationId xmlns:a16="http://schemas.microsoft.com/office/drawing/2014/main" id="{D9FDB838-E718-B960-AB8C-77A50D4AB9E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90108" y="3866896"/>
            <a:ext cx="594239" cy="641556"/>
          </a:xfrm>
          <a:prstGeom prst="rect">
            <a:avLst/>
          </a:prstGeom>
          <a:noFill/>
        </p:spPr>
      </p:pic>
      <p:pic>
        <p:nvPicPr>
          <p:cNvPr id="44" name="Picture 43">
            <a:extLst>
              <a:ext uri="{FF2B5EF4-FFF2-40B4-BE49-F238E27FC236}">
                <a16:creationId xmlns:a16="http://schemas.microsoft.com/office/drawing/2014/main" id="{23E99BED-CE12-A9A2-84BE-82139EC6BEE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655219" y="5107676"/>
            <a:ext cx="464016" cy="500964"/>
          </a:xfrm>
          <a:prstGeom prst="rect">
            <a:avLst/>
          </a:prstGeom>
          <a:noFill/>
        </p:spPr>
      </p:pic>
      <p:pic>
        <p:nvPicPr>
          <p:cNvPr id="45" name="Picture 44">
            <a:extLst>
              <a:ext uri="{FF2B5EF4-FFF2-40B4-BE49-F238E27FC236}">
                <a16:creationId xmlns:a16="http://schemas.microsoft.com/office/drawing/2014/main" id="{4DF2902D-DF34-B2B9-EA74-47C5BCC30245}"/>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622383" y="3211482"/>
            <a:ext cx="529688" cy="590586"/>
          </a:xfrm>
          <a:prstGeom prst="rect">
            <a:avLst/>
          </a:prstGeom>
          <a:noFill/>
        </p:spPr>
      </p:pic>
      <p:pic>
        <p:nvPicPr>
          <p:cNvPr id="46" name="Picture 45">
            <a:extLst>
              <a:ext uri="{FF2B5EF4-FFF2-40B4-BE49-F238E27FC236}">
                <a16:creationId xmlns:a16="http://schemas.microsoft.com/office/drawing/2014/main" id="{9576E1BC-3073-8FC3-6DE4-1805D371FCF1}"/>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671248" y="4554619"/>
            <a:ext cx="431958" cy="491183"/>
          </a:xfrm>
          <a:prstGeom prst="rect">
            <a:avLst/>
          </a:prstGeom>
          <a:noFill/>
        </p:spPr>
      </p:pic>
      <p:pic>
        <p:nvPicPr>
          <p:cNvPr id="47" name="Picture 46">
            <a:extLst>
              <a:ext uri="{FF2B5EF4-FFF2-40B4-BE49-F238E27FC236}">
                <a16:creationId xmlns:a16="http://schemas.microsoft.com/office/drawing/2014/main" id="{6FB0ABC9-FF73-E414-C7F2-26417AED814E}"/>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655219" y="927050"/>
            <a:ext cx="464016" cy="505853"/>
          </a:xfrm>
          <a:prstGeom prst="rect">
            <a:avLst/>
          </a:prstGeom>
          <a:noFill/>
        </p:spPr>
      </p:pic>
      <p:pic>
        <p:nvPicPr>
          <p:cNvPr id="49" name="Picture 48">
            <a:extLst>
              <a:ext uri="{FF2B5EF4-FFF2-40B4-BE49-F238E27FC236}">
                <a16:creationId xmlns:a16="http://schemas.microsoft.com/office/drawing/2014/main" id="{D96ECA80-3BEE-9B1D-079D-7FF49DB53562}"/>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618543" y="2068657"/>
            <a:ext cx="537368" cy="500963"/>
          </a:xfrm>
          <a:prstGeom prst="rect">
            <a:avLst/>
          </a:prstGeom>
          <a:noFill/>
        </p:spPr>
      </p:pic>
      <p:pic>
        <p:nvPicPr>
          <p:cNvPr id="50" name="Picture 49">
            <a:extLst>
              <a:ext uri="{FF2B5EF4-FFF2-40B4-BE49-F238E27FC236}">
                <a16:creationId xmlns:a16="http://schemas.microsoft.com/office/drawing/2014/main" id="{78088CBF-04DF-8CAA-E9FC-A95562FA59E5}"/>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629138" y="2653109"/>
            <a:ext cx="516178" cy="474884"/>
          </a:xfrm>
          <a:prstGeom prst="rect">
            <a:avLst/>
          </a:prstGeom>
          <a:noFill/>
        </p:spPr>
      </p:pic>
      <p:pic>
        <p:nvPicPr>
          <p:cNvPr id="53" name="Picture 52">
            <a:extLst>
              <a:ext uri="{FF2B5EF4-FFF2-40B4-BE49-F238E27FC236}">
                <a16:creationId xmlns:a16="http://schemas.microsoft.com/office/drawing/2014/main" id="{2FA2B5EB-3A12-006D-0923-EFB11C41C7EA}"/>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636745" y="1473880"/>
            <a:ext cx="500964" cy="511288"/>
          </a:xfrm>
          <a:prstGeom prst="rect">
            <a:avLst/>
          </a:prstGeom>
          <a:noFill/>
        </p:spPr>
      </p:pic>
      <p:pic>
        <p:nvPicPr>
          <p:cNvPr id="54" name="Picture 53">
            <a:extLst>
              <a:ext uri="{FF2B5EF4-FFF2-40B4-BE49-F238E27FC236}">
                <a16:creationId xmlns:a16="http://schemas.microsoft.com/office/drawing/2014/main" id="{4F5C897E-73E1-27F0-DFF2-71F6CAADFD11}"/>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700691" y="5750834"/>
            <a:ext cx="373073" cy="495518"/>
          </a:xfrm>
          <a:prstGeom prst="rect">
            <a:avLst/>
          </a:prstGeom>
          <a:noFill/>
        </p:spPr>
      </p:pic>
      <p:sp>
        <p:nvSpPr>
          <p:cNvPr id="5" name="Slide Number Placeholder 3">
            <a:extLst>
              <a:ext uri="{FF2B5EF4-FFF2-40B4-BE49-F238E27FC236}">
                <a16:creationId xmlns:a16="http://schemas.microsoft.com/office/drawing/2014/main" id="{4378D10F-CAD3-D275-66C3-2604CC754834}"/>
              </a:ext>
            </a:extLst>
          </p:cNvPr>
          <p:cNvSpPr txBox="1">
            <a:spLocks/>
          </p:cNvSpPr>
          <p:nvPr/>
        </p:nvSpPr>
        <p:spPr>
          <a:xfrm>
            <a:off x="11280100" y="6756"/>
            <a:ext cx="794631" cy="41143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17C9725-CDDF-4E1F-A5C1-71F9C95A39C6}" type="slidenum">
              <a:rPr lang="en-GB" b="1" smtClean="0">
                <a:solidFill>
                  <a:prstClr val="white"/>
                </a:solidFill>
                <a:latin typeface="Century Gothic" panose="020B0502020202020204" pitchFamily="34" charset="0"/>
              </a:rPr>
              <a:pPr/>
              <a:t>23</a:t>
            </a:fld>
            <a:endParaRPr lang="en-GB" b="1" dirty="0">
              <a:solidFill>
                <a:prstClr val="white"/>
              </a:solidFill>
              <a:latin typeface="Century Gothic" panose="020B0502020202020204" pitchFamily="34" charset="0"/>
            </a:endParaRPr>
          </a:p>
        </p:txBody>
      </p:sp>
      <p:pic>
        <p:nvPicPr>
          <p:cNvPr id="10" name="Picture 9">
            <a:extLst>
              <a:ext uri="{FF2B5EF4-FFF2-40B4-BE49-F238E27FC236}">
                <a16:creationId xmlns:a16="http://schemas.microsoft.com/office/drawing/2014/main" id="{A4667EE3-3DBD-24FF-47CE-00F9CB68A863}"/>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69925" y="6458880"/>
            <a:ext cx="1121629" cy="274231"/>
          </a:xfrm>
          <a:prstGeom prst="rect">
            <a:avLst/>
          </a:prstGeom>
        </p:spPr>
      </p:pic>
      <p:grpSp>
        <p:nvGrpSpPr>
          <p:cNvPr id="20" name="Group 19">
            <a:extLst>
              <a:ext uri="{FF2B5EF4-FFF2-40B4-BE49-F238E27FC236}">
                <a16:creationId xmlns:a16="http://schemas.microsoft.com/office/drawing/2014/main" id="{B901780F-F340-195C-879F-4C577CDBDB61}"/>
              </a:ext>
            </a:extLst>
          </p:cNvPr>
          <p:cNvGrpSpPr/>
          <p:nvPr/>
        </p:nvGrpSpPr>
        <p:grpSpPr>
          <a:xfrm>
            <a:off x="1019815" y="3982349"/>
            <a:ext cx="432000" cy="432000"/>
            <a:chOff x="225361" y="820126"/>
            <a:chExt cx="432000" cy="432000"/>
          </a:xfrm>
        </p:grpSpPr>
        <p:sp>
          <p:nvSpPr>
            <p:cNvPr id="15" name="Oval 14">
              <a:extLst>
                <a:ext uri="{FF2B5EF4-FFF2-40B4-BE49-F238E27FC236}">
                  <a16:creationId xmlns:a16="http://schemas.microsoft.com/office/drawing/2014/main" id="{8450592F-C4AD-8C00-00E0-74E866CE1B3B}"/>
                </a:ext>
              </a:extLst>
            </p:cNvPr>
            <p:cNvSpPr/>
            <p:nvPr/>
          </p:nvSpPr>
          <p:spPr>
            <a:xfrm>
              <a:off x="225361" y="820126"/>
              <a:ext cx="432000" cy="4320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1" name="Picture 10">
              <a:extLst>
                <a:ext uri="{FF2B5EF4-FFF2-40B4-BE49-F238E27FC236}">
                  <a16:creationId xmlns:a16="http://schemas.microsoft.com/office/drawing/2014/main" id="{86A4EB70-F66A-0B8F-E899-6584D698CB8B}"/>
                </a:ext>
              </a:extLst>
            </p:cNvPr>
            <p:cNvPicPr>
              <a:picLocks noChangeAspect="1"/>
            </p:cNvPicPr>
            <p:nvPr/>
          </p:nvPicPr>
          <p:blipFill>
            <a:blip r:embed="rId13"/>
            <a:stretch>
              <a:fillRect/>
            </a:stretch>
          </p:blipFill>
          <p:spPr>
            <a:xfrm>
              <a:off x="275141" y="869906"/>
              <a:ext cx="332440" cy="332440"/>
            </a:xfrm>
            <a:prstGeom prst="rect">
              <a:avLst/>
            </a:prstGeom>
          </p:spPr>
        </p:pic>
      </p:grpSp>
      <p:grpSp>
        <p:nvGrpSpPr>
          <p:cNvPr id="19" name="Group 18">
            <a:extLst>
              <a:ext uri="{FF2B5EF4-FFF2-40B4-BE49-F238E27FC236}">
                <a16:creationId xmlns:a16="http://schemas.microsoft.com/office/drawing/2014/main" id="{075628C8-0FBD-A4FD-94F5-D2A024954D76}"/>
              </a:ext>
            </a:extLst>
          </p:cNvPr>
          <p:cNvGrpSpPr/>
          <p:nvPr/>
        </p:nvGrpSpPr>
        <p:grpSpPr>
          <a:xfrm>
            <a:off x="1019815" y="934746"/>
            <a:ext cx="432000" cy="432000"/>
            <a:chOff x="247481" y="1399494"/>
            <a:chExt cx="432000" cy="432000"/>
          </a:xfrm>
        </p:grpSpPr>
        <p:sp>
          <p:nvSpPr>
            <p:cNvPr id="16" name="Oval 15">
              <a:extLst>
                <a:ext uri="{FF2B5EF4-FFF2-40B4-BE49-F238E27FC236}">
                  <a16:creationId xmlns:a16="http://schemas.microsoft.com/office/drawing/2014/main" id="{2AF77E26-1256-999A-6A17-7FBEE2413F1E}"/>
                </a:ext>
              </a:extLst>
            </p:cNvPr>
            <p:cNvSpPr/>
            <p:nvPr/>
          </p:nvSpPr>
          <p:spPr>
            <a:xfrm>
              <a:off x="247481" y="1399494"/>
              <a:ext cx="432000" cy="43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2" name="Picture 11">
              <a:extLst>
                <a:ext uri="{FF2B5EF4-FFF2-40B4-BE49-F238E27FC236}">
                  <a16:creationId xmlns:a16="http://schemas.microsoft.com/office/drawing/2014/main" id="{66A4BADF-0D2D-A7FC-539E-5E2466933D33}"/>
                </a:ext>
              </a:extLst>
            </p:cNvPr>
            <p:cNvPicPr>
              <a:picLocks noChangeAspect="1"/>
            </p:cNvPicPr>
            <p:nvPr/>
          </p:nvPicPr>
          <p:blipFill>
            <a:blip r:embed="rId14"/>
            <a:stretch>
              <a:fillRect/>
            </a:stretch>
          </p:blipFill>
          <p:spPr>
            <a:xfrm>
              <a:off x="308864" y="1460877"/>
              <a:ext cx="309234" cy="309234"/>
            </a:xfrm>
            <a:prstGeom prst="rect">
              <a:avLst/>
            </a:prstGeom>
          </p:spPr>
        </p:pic>
      </p:grpSp>
      <p:grpSp>
        <p:nvGrpSpPr>
          <p:cNvPr id="18" name="Group 17">
            <a:extLst>
              <a:ext uri="{FF2B5EF4-FFF2-40B4-BE49-F238E27FC236}">
                <a16:creationId xmlns:a16="http://schemas.microsoft.com/office/drawing/2014/main" id="{7220C999-BB39-6A11-4D7C-5A3436114103}"/>
              </a:ext>
            </a:extLst>
          </p:cNvPr>
          <p:cNvGrpSpPr/>
          <p:nvPr/>
        </p:nvGrpSpPr>
        <p:grpSpPr>
          <a:xfrm>
            <a:off x="1019815" y="5147316"/>
            <a:ext cx="432000" cy="432000"/>
            <a:chOff x="206694" y="1907985"/>
            <a:chExt cx="432000" cy="432000"/>
          </a:xfrm>
        </p:grpSpPr>
        <p:sp>
          <p:nvSpPr>
            <p:cNvPr id="17" name="Oval 16">
              <a:extLst>
                <a:ext uri="{FF2B5EF4-FFF2-40B4-BE49-F238E27FC236}">
                  <a16:creationId xmlns:a16="http://schemas.microsoft.com/office/drawing/2014/main" id="{482B3F9B-DB77-2B34-DC89-ED7639D54FD8}"/>
                </a:ext>
              </a:extLst>
            </p:cNvPr>
            <p:cNvSpPr/>
            <p:nvPr/>
          </p:nvSpPr>
          <p:spPr>
            <a:xfrm>
              <a:off x="206694" y="1907985"/>
              <a:ext cx="432000" cy="432000"/>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3" name="Picture 12">
              <a:extLst>
                <a:ext uri="{FF2B5EF4-FFF2-40B4-BE49-F238E27FC236}">
                  <a16:creationId xmlns:a16="http://schemas.microsoft.com/office/drawing/2014/main" id="{000A1DB2-F31C-2014-8990-900453F9C8DF}"/>
                </a:ext>
              </a:extLst>
            </p:cNvPr>
            <p:cNvPicPr>
              <a:picLocks noChangeAspect="1"/>
            </p:cNvPicPr>
            <p:nvPr/>
          </p:nvPicPr>
          <p:blipFill>
            <a:blip r:embed="rId15"/>
            <a:stretch>
              <a:fillRect/>
            </a:stretch>
          </p:blipFill>
          <p:spPr>
            <a:xfrm>
              <a:off x="290274" y="1991565"/>
              <a:ext cx="264841" cy="264841"/>
            </a:xfrm>
            <a:prstGeom prst="rect">
              <a:avLst/>
            </a:prstGeom>
          </p:spPr>
        </p:pic>
      </p:grpSp>
      <p:grpSp>
        <p:nvGrpSpPr>
          <p:cNvPr id="21" name="Group 20">
            <a:extLst>
              <a:ext uri="{FF2B5EF4-FFF2-40B4-BE49-F238E27FC236}">
                <a16:creationId xmlns:a16="http://schemas.microsoft.com/office/drawing/2014/main" id="{13B1C0D5-A997-B40D-8D1D-E070DF47091E}"/>
              </a:ext>
            </a:extLst>
          </p:cNvPr>
          <p:cNvGrpSpPr/>
          <p:nvPr/>
        </p:nvGrpSpPr>
        <p:grpSpPr>
          <a:xfrm>
            <a:off x="1019815" y="1530339"/>
            <a:ext cx="432000" cy="432000"/>
            <a:chOff x="206694" y="1907985"/>
            <a:chExt cx="432000" cy="432000"/>
          </a:xfrm>
        </p:grpSpPr>
        <p:sp>
          <p:nvSpPr>
            <p:cNvPr id="22" name="Oval 21">
              <a:extLst>
                <a:ext uri="{FF2B5EF4-FFF2-40B4-BE49-F238E27FC236}">
                  <a16:creationId xmlns:a16="http://schemas.microsoft.com/office/drawing/2014/main" id="{1DACC35C-C3FB-6757-A222-694B6E1B9389}"/>
                </a:ext>
              </a:extLst>
            </p:cNvPr>
            <p:cNvSpPr/>
            <p:nvPr/>
          </p:nvSpPr>
          <p:spPr>
            <a:xfrm>
              <a:off x="206694" y="1907985"/>
              <a:ext cx="432000" cy="432000"/>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3" name="Picture 22">
              <a:extLst>
                <a:ext uri="{FF2B5EF4-FFF2-40B4-BE49-F238E27FC236}">
                  <a16:creationId xmlns:a16="http://schemas.microsoft.com/office/drawing/2014/main" id="{0A817401-27C3-6111-282E-EC6B432192AF}"/>
                </a:ext>
              </a:extLst>
            </p:cNvPr>
            <p:cNvPicPr>
              <a:picLocks noChangeAspect="1"/>
            </p:cNvPicPr>
            <p:nvPr/>
          </p:nvPicPr>
          <p:blipFill>
            <a:blip r:embed="rId15"/>
            <a:stretch>
              <a:fillRect/>
            </a:stretch>
          </p:blipFill>
          <p:spPr>
            <a:xfrm>
              <a:off x="290274" y="1991565"/>
              <a:ext cx="264841" cy="264841"/>
            </a:xfrm>
            <a:prstGeom prst="rect">
              <a:avLst/>
            </a:prstGeom>
          </p:spPr>
        </p:pic>
      </p:grpSp>
      <p:grpSp>
        <p:nvGrpSpPr>
          <p:cNvPr id="24" name="Group 23">
            <a:extLst>
              <a:ext uri="{FF2B5EF4-FFF2-40B4-BE49-F238E27FC236}">
                <a16:creationId xmlns:a16="http://schemas.microsoft.com/office/drawing/2014/main" id="{85CDEA1F-1923-F166-8D80-EBB964F73D33}"/>
              </a:ext>
            </a:extLst>
          </p:cNvPr>
          <p:cNvGrpSpPr/>
          <p:nvPr/>
        </p:nvGrpSpPr>
        <p:grpSpPr>
          <a:xfrm>
            <a:off x="1019815" y="2104270"/>
            <a:ext cx="432000" cy="432000"/>
            <a:chOff x="206694" y="1907985"/>
            <a:chExt cx="432000" cy="432000"/>
          </a:xfrm>
        </p:grpSpPr>
        <p:sp>
          <p:nvSpPr>
            <p:cNvPr id="25" name="Oval 24">
              <a:extLst>
                <a:ext uri="{FF2B5EF4-FFF2-40B4-BE49-F238E27FC236}">
                  <a16:creationId xmlns:a16="http://schemas.microsoft.com/office/drawing/2014/main" id="{BC0435F6-3D58-2323-904D-7B39F632741F}"/>
                </a:ext>
              </a:extLst>
            </p:cNvPr>
            <p:cNvSpPr/>
            <p:nvPr/>
          </p:nvSpPr>
          <p:spPr>
            <a:xfrm>
              <a:off x="206694" y="1907985"/>
              <a:ext cx="432000" cy="432000"/>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6" name="Picture 25">
              <a:extLst>
                <a:ext uri="{FF2B5EF4-FFF2-40B4-BE49-F238E27FC236}">
                  <a16:creationId xmlns:a16="http://schemas.microsoft.com/office/drawing/2014/main" id="{52313116-E4FB-4784-77B2-5C925F7B1FAC}"/>
                </a:ext>
              </a:extLst>
            </p:cNvPr>
            <p:cNvPicPr>
              <a:picLocks noChangeAspect="1"/>
            </p:cNvPicPr>
            <p:nvPr/>
          </p:nvPicPr>
          <p:blipFill>
            <a:blip r:embed="rId15"/>
            <a:stretch>
              <a:fillRect/>
            </a:stretch>
          </p:blipFill>
          <p:spPr>
            <a:xfrm>
              <a:off x="290274" y="1991565"/>
              <a:ext cx="264841" cy="264841"/>
            </a:xfrm>
            <a:prstGeom prst="rect">
              <a:avLst/>
            </a:prstGeom>
          </p:spPr>
        </p:pic>
      </p:grpSp>
      <p:grpSp>
        <p:nvGrpSpPr>
          <p:cNvPr id="27" name="Group 26">
            <a:extLst>
              <a:ext uri="{FF2B5EF4-FFF2-40B4-BE49-F238E27FC236}">
                <a16:creationId xmlns:a16="http://schemas.microsoft.com/office/drawing/2014/main" id="{09557DD6-F2FF-0099-1AE0-E228BF903C79}"/>
              </a:ext>
            </a:extLst>
          </p:cNvPr>
          <p:cNvGrpSpPr/>
          <p:nvPr/>
        </p:nvGrpSpPr>
        <p:grpSpPr>
          <a:xfrm>
            <a:off x="1019815" y="3324510"/>
            <a:ext cx="432000" cy="432000"/>
            <a:chOff x="225361" y="820126"/>
            <a:chExt cx="432000" cy="432000"/>
          </a:xfrm>
        </p:grpSpPr>
        <p:sp>
          <p:nvSpPr>
            <p:cNvPr id="28" name="Oval 27">
              <a:extLst>
                <a:ext uri="{FF2B5EF4-FFF2-40B4-BE49-F238E27FC236}">
                  <a16:creationId xmlns:a16="http://schemas.microsoft.com/office/drawing/2014/main" id="{5D5490DB-335B-FE4A-C4B8-B766F1EB6BE2}"/>
                </a:ext>
              </a:extLst>
            </p:cNvPr>
            <p:cNvSpPr/>
            <p:nvPr/>
          </p:nvSpPr>
          <p:spPr>
            <a:xfrm>
              <a:off x="225361" y="820126"/>
              <a:ext cx="432000" cy="4320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9" name="Picture 28">
              <a:extLst>
                <a:ext uri="{FF2B5EF4-FFF2-40B4-BE49-F238E27FC236}">
                  <a16:creationId xmlns:a16="http://schemas.microsoft.com/office/drawing/2014/main" id="{2AE27883-DE6E-0A7E-8CD6-2B8454E30FB4}"/>
                </a:ext>
              </a:extLst>
            </p:cNvPr>
            <p:cNvPicPr>
              <a:picLocks noChangeAspect="1"/>
            </p:cNvPicPr>
            <p:nvPr/>
          </p:nvPicPr>
          <p:blipFill>
            <a:blip r:embed="rId13"/>
            <a:stretch>
              <a:fillRect/>
            </a:stretch>
          </p:blipFill>
          <p:spPr>
            <a:xfrm>
              <a:off x="275141" y="869906"/>
              <a:ext cx="332440" cy="332440"/>
            </a:xfrm>
            <a:prstGeom prst="rect">
              <a:avLst/>
            </a:prstGeom>
          </p:spPr>
        </p:pic>
      </p:grpSp>
      <p:grpSp>
        <p:nvGrpSpPr>
          <p:cNvPr id="30" name="Group 29">
            <a:extLst>
              <a:ext uri="{FF2B5EF4-FFF2-40B4-BE49-F238E27FC236}">
                <a16:creationId xmlns:a16="http://schemas.microsoft.com/office/drawing/2014/main" id="{71BE3740-53A2-4AC8-96BF-8644AC388A1D}"/>
              </a:ext>
            </a:extLst>
          </p:cNvPr>
          <p:cNvGrpSpPr/>
          <p:nvPr/>
        </p:nvGrpSpPr>
        <p:grpSpPr>
          <a:xfrm>
            <a:off x="1019815" y="2714976"/>
            <a:ext cx="432000" cy="432000"/>
            <a:chOff x="206694" y="1907985"/>
            <a:chExt cx="432000" cy="432000"/>
          </a:xfrm>
        </p:grpSpPr>
        <p:sp>
          <p:nvSpPr>
            <p:cNvPr id="31" name="Oval 30">
              <a:extLst>
                <a:ext uri="{FF2B5EF4-FFF2-40B4-BE49-F238E27FC236}">
                  <a16:creationId xmlns:a16="http://schemas.microsoft.com/office/drawing/2014/main" id="{192B23B8-FD8A-9C66-0284-0ECCC8C9B6BF}"/>
                </a:ext>
              </a:extLst>
            </p:cNvPr>
            <p:cNvSpPr/>
            <p:nvPr/>
          </p:nvSpPr>
          <p:spPr>
            <a:xfrm>
              <a:off x="206694" y="1907985"/>
              <a:ext cx="432000" cy="432000"/>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2" name="Picture 31">
              <a:extLst>
                <a:ext uri="{FF2B5EF4-FFF2-40B4-BE49-F238E27FC236}">
                  <a16:creationId xmlns:a16="http://schemas.microsoft.com/office/drawing/2014/main" id="{10CAA4B2-B01A-6551-F1DF-467AF24C576A}"/>
                </a:ext>
              </a:extLst>
            </p:cNvPr>
            <p:cNvPicPr>
              <a:picLocks noChangeAspect="1"/>
            </p:cNvPicPr>
            <p:nvPr/>
          </p:nvPicPr>
          <p:blipFill>
            <a:blip r:embed="rId15"/>
            <a:stretch>
              <a:fillRect/>
            </a:stretch>
          </p:blipFill>
          <p:spPr>
            <a:xfrm>
              <a:off x="290274" y="1991565"/>
              <a:ext cx="264841" cy="264841"/>
            </a:xfrm>
            <a:prstGeom prst="rect">
              <a:avLst/>
            </a:prstGeom>
          </p:spPr>
        </p:pic>
      </p:grpSp>
      <p:grpSp>
        <p:nvGrpSpPr>
          <p:cNvPr id="33" name="Group 32">
            <a:extLst>
              <a:ext uri="{FF2B5EF4-FFF2-40B4-BE49-F238E27FC236}">
                <a16:creationId xmlns:a16="http://schemas.microsoft.com/office/drawing/2014/main" id="{203DFB3D-9330-5F93-DD67-7C5E18DCA825}"/>
              </a:ext>
            </a:extLst>
          </p:cNvPr>
          <p:cNvGrpSpPr/>
          <p:nvPr/>
        </p:nvGrpSpPr>
        <p:grpSpPr>
          <a:xfrm>
            <a:off x="1019815" y="4562861"/>
            <a:ext cx="432000" cy="432000"/>
            <a:chOff x="247481" y="1399494"/>
            <a:chExt cx="432000" cy="432000"/>
          </a:xfrm>
        </p:grpSpPr>
        <p:sp>
          <p:nvSpPr>
            <p:cNvPr id="34" name="Oval 33">
              <a:extLst>
                <a:ext uri="{FF2B5EF4-FFF2-40B4-BE49-F238E27FC236}">
                  <a16:creationId xmlns:a16="http://schemas.microsoft.com/office/drawing/2014/main" id="{42C70C83-0D79-F4F7-5FFF-58AE9784914C}"/>
                </a:ext>
              </a:extLst>
            </p:cNvPr>
            <p:cNvSpPr/>
            <p:nvPr/>
          </p:nvSpPr>
          <p:spPr>
            <a:xfrm>
              <a:off x="247481" y="1399494"/>
              <a:ext cx="432000" cy="43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5" name="Picture 34">
              <a:extLst>
                <a:ext uri="{FF2B5EF4-FFF2-40B4-BE49-F238E27FC236}">
                  <a16:creationId xmlns:a16="http://schemas.microsoft.com/office/drawing/2014/main" id="{BCDDFC2F-FF20-A896-B181-5F7BE9C9C1A5}"/>
                </a:ext>
              </a:extLst>
            </p:cNvPr>
            <p:cNvPicPr>
              <a:picLocks noChangeAspect="1"/>
            </p:cNvPicPr>
            <p:nvPr/>
          </p:nvPicPr>
          <p:blipFill>
            <a:blip r:embed="rId14"/>
            <a:stretch>
              <a:fillRect/>
            </a:stretch>
          </p:blipFill>
          <p:spPr>
            <a:xfrm>
              <a:off x="308864" y="1460877"/>
              <a:ext cx="309234" cy="309234"/>
            </a:xfrm>
            <a:prstGeom prst="rect">
              <a:avLst/>
            </a:prstGeom>
          </p:spPr>
        </p:pic>
      </p:grpSp>
      <p:grpSp>
        <p:nvGrpSpPr>
          <p:cNvPr id="36" name="Group 35">
            <a:extLst>
              <a:ext uri="{FF2B5EF4-FFF2-40B4-BE49-F238E27FC236}">
                <a16:creationId xmlns:a16="http://schemas.microsoft.com/office/drawing/2014/main" id="{22639052-82BD-AF27-C72C-002B887308CB}"/>
              </a:ext>
            </a:extLst>
          </p:cNvPr>
          <p:cNvGrpSpPr/>
          <p:nvPr/>
        </p:nvGrpSpPr>
        <p:grpSpPr>
          <a:xfrm>
            <a:off x="1019815" y="5764901"/>
            <a:ext cx="432000" cy="432000"/>
            <a:chOff x="247481" y="1399494"/>
            <a:chExt cx="432000" cy="432000"/>
          </a:xfrm>
        </p:grpSpPr>
        <p:sp>
          <p:nvSpPr>
            <p:cNvPr id="37" name="Oval 36">
              <a:extLst>
                <a:ext uri="{FF2B5EF4-FFF2-40B4-BE49-F238E27FC236}">
                  <a16:creationId xmlns:a16="http://schemas.microsoft.com/office/drawing/2014/main" id="{393860ED-D990-F0AB-2EBF-BDF428E0D3DD}"/>
                </a:ext>
              </a:extLst>
            </p:cNvPr>
            <p:cNvSpPr/>
            <p:nvPr/>
          </p:nvSpPr>
          <p:spPr>
            <a:xfrm>
              <a:off x="247481" y="1399494"/>
              <a:ext cx="432000" cy="43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8" name="Picture 37">
              <a:extLst>
                <a:ext uri="{FF2B5EF4-FFF2-40B4-BE49-F238E27FC236}">
                  <a16:creationId xmlns:a16="http://schemas.microsoft.com/office/drawing/2014/main" id="{FF53E903-B470-656E-548F-2F2213BD67D9}"/>
                </a:ext>
              </a:extLst>
            </p:cNvPr>
            <p:cNvPicPr>
              <a:picLocks noChangeAspect="1"/>
            </p:cNvPicPr>
            <p:nvPr/>
          </p:nvPicPr>
          <p:blipFill>
            <a:blip r:embed="rId14"/>
            <a:stretch>
              <a:fillRect/>
            </a:stretch>
          </p:blipFill>
          <p:spPr>
            <a:xfrm>
              <a:off x="308864" y="1460877"/>
              <a:ext cx="309234" cy="309234"/>
            </a:xfrm>
            <a:prstGeom prst="rect">
              <a:avLst/>
            </a:prstGeom>
          </p:spPr>
        </p:pic>
      </p:grpSp>
      <p:sp>
        <p:nvSpPr>
          <p:cNvPr id="39" name="Arrow: Up 38">
            <a:extLst>
              <a:ext uri="{FF2B5EF4-FFF2-40B4-BE49-F238E27FC236}">
                <a16:creationId xmlns:a16="http://schemas.microsoft.com/office/drawing/2014/main" id="{76B23FA5-0D7D-8A31-1D07-6C65C08AFE10}"/>
              </a:ext>
            </a:extLst>
          </p:cNvPr>
          <p:cNvSpPr/>
          <p:nvPr/>
        </p:nvSpPr>
        <p:spPr>
          <a:xfrm>
            <a:off x="244924" y="1322296"/>
            <a:ext cx="373073" cy="4891538"/>
          </a:xfrm>
          <a:prstGeom prst="up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TextBox 39">
            <a:extLst>
              <a:ext uri="{FF2B5EF4-FFF2-40B4-BE49-F238E27FC236}">
                <a16:creationId xmlns:a16="http://schemas.microsoft.com/office/drawing/2014/main" id="{911556EB-E796-9FA0-B958-E881A7DFBCA0}"/>
              </a:ext>
            </a:extLst>
          </p:cNvPr>
          <p:cNvSpPr txBox="1"/>
          <p:nvPr/>
        </p:nvSpPr>
        <p:spPr>
          <a:xfrm>
            <a:off x="-91406" y="701943"/>
            <a:ext cx="1185420" cy="6001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Higher rank in quantitative (Top 3)</a:t>
            </a:r>
          </a:p>
        </p:txBody>
      </p:sp>
      <p:sp>
        <p:nvSpPr>
          <p:cNvPr id="2" name="TextBox 1">
            <a:extLst>
              <a:ext uri="{FF2B5EF4-FFF2-40B4-BE49-F238E27FC236}">
                <a16:creationId xmlns:a16="http://schemas.microsoft.com/office/drawing/2014/main" id="{E35C06CA-D39A-F05E-EDFC-97058447065B}"/>
              </a:ext>
            </a:extLst>
          </p:cNvPr>
          <p:cNvSpPr txBox="1"/>
          <p:nvPr/>
        </p:nvSpPr>
        <p:spPr>
          <a:xfrm>
            <a:off x="6660243" y="516214"/>
            <a:ext cx="2512226" cy="338554"/>
          </a:xfrm>
          <a:prstGeom prst="rect">
            <a:avLst/>
          </a:prstGeom>
          <a:noFill/>
        </p:spPr>
        <p:txBody>
          <a:bodyPr wrap="none" rtlCol="0">
            <a:spAutoFit/>
          </a:bodyPr>
          <a:lstStyle/>
          <a:p>
            <a:r>
              <a:rPr lang="en-GB" sz="1600" b="1" dirty="0">
                <a:latin typeface="Century Gothic" panose="020B0502020202020204" pitchFamily="34" charset="0"/>
              </a:rPr>
              <a:t>Qualitative perspective</a:t>
            </a:r>
          </a:p>
        </p:txBody>
      </p:sp>
      <p:sp>
        <p:nvSpPr>
          <p:cNvPr id="4" name="Arrow: Up 3">
            <a:extLst>
              <a:ext uri="{FF2B5EF4-FFF2-40B4-BE49-F238E27FC236}">
                <a16:creationId xmlns:a16="http://schemas.microsoft.com/office/drawing/2014/main" id="{FE135806-A294-77AA-5B9E-C27EC8E69EDF}"/>
              </a:ext>
            </a:extLst>
          </p:cNvPr>
          <p:cNvSpPr/>
          <p:nvPr/>
        </p:nvSpPr>
        <p:spPr>
          <a:xfrm>
            <a:off x="11694604" y="5192133"/>
            <a:ext cx="244924" cy="301640"/>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Oval 7">
            <a:extLst>
              <a:ext uri="{FF2B5EF4-FFF2-40B4-BE49-F238E27FC236}">
                <a16:creationId xmlns:a16="http://schemas.microsoft.com/office/drawing/2014/main" id="{640256F1-B11C-D1E5-F54A-323C099567D6}"/>
              </a:ext>
            </a:extLst>
          </p:cNvPr>
          <p:cNvSpPr/>
          <p:nvPr/>
        </p:nvSpPr>
        <p:spPr>
          <a:xfrm>
            <a:off x="11583066" y="3953289"/>
            <a:ext cx="468000" cy="468000"/>
          </a:xfrm>
          <a:prstGeom prst="ellipse">
            <a:avLst/>
          </a:prstGeom>
          <a:solidFill>
            <a:schemeClr val="bg1"/>
          </a:solidFill>
          <a:ln w="254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Arrow: Up 6">
            <a:extLst>
              <a:ext uri="{FF2B5EF4-FFF2-40B4-BE49-F238E27FC236}">
                <a16:creationId xmlns:a16="http://schemas.microsoft.com/office/drawing/2014/main" id="{CD858130-9A7B-21FA-1204-74A84CD3F4DC}"/>
              </a:ext>
            </a:extLst>
          </p:cNvPr>
          <p:cNvSpPr/>
          <p:nvPr/>
        </p:nvSpPr>
        <p:spPr>
          <a:xfrm rot="10800000">
            <a:off x="11694604" y="4036469"/>
            <a:ext cx="244924" cy="301640"/>
          </a:xfrm>
          <a:prstGeom prst="upArrow">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1" name="Rectangle 40">
            <a:extLst>
              <a:ext uri="{FF2B5EF4-FFF2-40B4-BE49-F238E27FC236}">
                <a16:creationId xmlns:a16="http://schemas.microsoft.com/office/drawing/2014/main" id="{2FD96CD8-619E-2395-2D62-4F2D141DA900}"/>
              </a:ext>
            </a:extLst>
          </p:cNvPr>
          <p:cNvSpPr/>
          <p:nvPr/>
        </p:nvSpPr>
        <p:spPr>
          <a:xfrm>
            <a:off x="730739" y="5062472"/>
            <a:ext cx="11343992" cy="617523"/>
          </a:xfrm>
          <a:prstGeom prst="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2" name="Rectangle 41">
            <a:extLst>
              <a:ext uri="{FF2B5EF4-FFF2-40B4-BE49-F238E27FC236}">
                <a16:creationId xmlns:a16="http://schemas.microsoft.com/office/drawing/2014/main" id="{28FCD69D-68FF-B0E4-92FF-4B271C2D0C6C}"/>
              </a:ext>
            </a:extLst>
          </p:cNvPr>
          <p:cNvSpPr/>
          <p:nvPr/>
        </p:nvSpPr>
        <p:spPr>
          <a:xfrm>
            <a:off x="730739" y="3875583"/>
            <a:ext cx="11343992" cy="594630"/>
          </a:xfrm>
          <a:prstGeom prst="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68" name="Group 67">
            <a:extLst>
              <a:ext uri="{FF2B5EF4-FFF2-40B4-BE49-F238E27FC236}">
                <a16:creationId xmlns:a16="http://schemas.microsoft.com/office/drawing/2014/main" id="{FA5FA7CD-9A40-71A4-8DA8-BA72F0649A27}"/>
              </a:ext>
            </a:extLst>
          </p:cNvPr>
          <p:cNvGrpSpPr/>
          <p:nvPr/>
        </p:nvGrpSpPr>
        <p:grpSpPr>
          <a:xfrm>
            <a:off x="11583066" y="945976"/>
            <a:ext cx="468000" cy="468000"/>
            <a:chOff x="11553570" y="1047574"/>
            <a:chExt cx="468000" cy="468000"/>
          </a:xfrm>
        </p:grpSpPr>
        <p:sp>
          <p:nvSpPr>
            <p:cNvPr id="52" name="Oval 51">
              <a:extLst>
                <a:ext uri="{FF2B5EF4-FFF2-40B4-BE49-F238E27FC236}">
                  <a16:creationId xmlns:a16="http://schemas.microsoft.com/office/drawing/2014/main" id="{41A4AF3D-727C-209D-C644-483B82945120}"/>
                </a:ext>
              </a:extLst>
            </p:cNvPr>
            <p:cNvSpPr/>
            <p:nvPr/>
          </p:nvSpPr>
          <p:spPr>
            <a:xfrm>
              <a:off x="11553570" y="1047574"/>
              <a:ext cx="468000" cy="468000"/>
            </a:xfrm>
            <a:prstGeom prst="ellipse">
              <a:avLst/>
            </a:prstGeom>
            <a:solidFill>
              <a:schemeClr val="bg1"/>
            </a:solid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1" name="Graphic 50" descr="Checkmark with solid fill">
              <a:extLst>
                <a:ext uri="{FF2B5EF4-FFF2-40B4-BE49-F238E27FC236}">
                  <a16:creationId xmlns:a16="http://schemas.microsoft.com/office/drawing/2014/main" id="{02F6DD45-F648-B82A-1BE1-3C89A10D30BE}"/>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1658675" y="1152679"/>
              <a:ext cx="257791" cy="257791"/>
            </a:xfrm>
            <a:prstGeom prst="rect">
              <a:avLst/>
            </a:prstGeom>
          </p:spPr>
        </p:pic>
      </p:grpSp>
      <p:sp>
        <p:nvSpPr>
          <p:cNvPr id="56" name="Oval 55">
            <a:extLst>
              <a:ext uri="{FF2B5EF4-FFF2-40B4-BE49-F238E27FC236}">
                <a16:creationId xmlns:a16="http://schemas.microsoft.com/office/drawing/2014/main" id="{0357382E-AB8B-1652-D719-B99CD5FDB0E7}"/>
              </a:ext>
            </a:extLst>
          </p:cNvPr>
          <p:cNvSpPr/>
          <p:nvPr/>
        </p:nvSpPr>
        <p:spPr>
          <a:xfrm>
            <a:off x="11583066" y="1508814"/>
            <a:ext cx="468000" cy="468000"/>
          </a:xfrm>
          <a:prstGeom prst="ellipse">
            <a:avLst/>
          </a:prstGeom>
          <a:solidFill>
            <a:schemeClr val="bg1"/>
          </a:solid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7" name="Graphic 56" descr="Checkmark with solid fill">
            <a:extLst>
              <a:ext uri="{FF2B5EF4-FFF2-40B4-BE49-F238E27FC236}">
                <a16:creationId xmlns:a16="http://schemas.microsoft.com/office/drawing/2014/main" id="{39C515C7-3F25-3F61-E486-17B4EBB488D6}"/>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1688171" y="1613919"/>
            <a:ext cx="257791" cy="257791"/>
          </a:xfrm>
          <a:prstGeom prst="rect">
            <a:avLst/>
          </a:prstGeom>
        </p:spPr>
      </p:pic>
      <p:sp>
        <p:nvSpPr>
          <p:cNvPr id="58" name="Oval 57">
            <a:extLst>
              <a:ext uri="{FF2B5EF4-FFF2-40B4-BE49-F238E27FC236}">
                <a16:creationId xmlns:a16="http://schemas.microsoft.com/office/drawing/2014/main" id="{540DA6E1-9B65-75FC-951D-0F047E65069D}"/>
              </a:ext>
            </a:extLst>
          </p:cNvPr>
          <p:cNvSpPr/>
          <p:nvPr/>
        </p:nvSpPr>
        <p:spPr>
          <a:xfrm>
            <a:off x="11583066" y="2118418"/>
            <a:ext cx="468000" cy="468000"/>
          </a:xfrm>
          <a:prstGeom prst="ellipse">
            <a:avLst/>
          </a:prstGeom>
          <a:solidFill>
            <a:schemeClr val="bg1"/>
          </a:solid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9" name="Graphic 58" descr="Checkmark with solid fill">
            <a:extLst>
              <a:ext uri="{FF2B5EF4-FFF2-40B4-BE49-F238E27FC236}">
                <a16:creationId xmlns:a16="http://schemas.microsoft.com/office/drawing/2014/main" id="{078C3ADB-4F4C-F5F3-B673-E938F1DDF110}"/>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1688171" y="2223523"/>
            <a:ext cx="257791" cy="257791"/>
          </a:xfrm>
          <a:prstGeom prst="rect">
            <a:avLst/>
          </a:prstGeom>
        </p:spPr>
      </p:pic>
      <p:sp>
        <p:nvSpPr>
          <p:cNvPr id="60" name="Oval 59">
            <a:extLst>
              <a:ext uri="{FF2B5EF4-FFF2-40B4-BE49-F238E27FC236}">
                <a16:creationId xmlns:a16="http://schemas.microsoft.com/office/drawing/2014/main" id="{18FB7B94-C211-7412-4217-D4DC45B97B92}"/>
              </a:ext>
            </a:extLst>
          </p:cNvPr>
          <p:cNvSpPr/>
          <p:nvPr/>
        </p:nvSpPr>
        <p:spPr>
          <a:xfrm>
            <a:off x="11583066" y="3337620"/>
            <a:ext cx="468000" cy="468000"/>
          </a:xfrm>
          <a:prstGeom prst="ellipse">
            <a:avLst/>
          </a:prstGeom>
          <a:solidFill>
            <a:schemeClr val="bg1"/>
          </a:solid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1" name="Graphic 60" descr="Checkmark with solid fill">
            <a:extLst>
              <a:ext uri="{FF2B5EF4-FFF2-40B4-BE49-F238E27FC236}">
                <a16:creationId xmlns:a16="http://schemas.microsoft.com/office/drawing/2014/main" id="{41D60EE7-EAE2-D427-285C-FAD1E6293A15}"/>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1688171" y="3442725"/>
            <a:ext cx="257791" cy="257791"/>
          </a:xfrm>
          <a:prstGeom prst="rect">
            <a:avLst/>
          </a:prstGeom>
        </p:spPr>
      </p:pic>
      <p:sp>
        <p:nvSpPr>
          <p:cNvPr id="62" name="Oval 61">
            <a:extLst>
              <a:ext uri="{FF2B5EF4-FFF2-40B4-BE49-F238E27FC236}">
                <a16:creationId xmlns:a16="http://schemas.microsoft.com/office/drawing/2014/main" id="{AAC6D052-8C23-0D19-C7F7-C7E0B58AAC79}"/>
              </a:ext>
            </a:extLst>
          </p:cNvPr>
          <p:cNvSpPr/>
          <p:nvPr/>
        </p:nvSpPr>
        <p:spPr>
          <a:xfrm>
            <a:off x="11583066" y="4539888"/>
            <a:ext cx="468000" cy="468000"/>
          </a:xfrm>
          <a:prstGeom prst="ellipse">
            <a:avLst/>
          </a:prstGeom>
          <a:solidFill>
            <a:schemeClr val="bg1"/>
          </a:solid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3" name="Graphic 62" descr="Checkmark with solid fill">
            <a:extLst>
              <a:ext uri="{FF2B5EF4-FFF2-40B4-BE49-F238E27FC236}">
                <a16:creationId xmlns:a16="http://schemas.microsoft.com/office/drawing/2014/main" id="{BB6EF9AC-5C39-02CC-3CB6-5B00DE5449CA}"/>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1688171" y="4644993"/>
            <a:ext cx="257791" cy="257791"/>
          </a:xfrm>
          <a:prstGeom prst="rect">
            <a:avLst/>
          </a:prstGeom>
        </p:spPr>
      </p:pic>
      <p:sp>
        <p:nvSpPr>
          <p:cNvPr id="64" name="Oval 63">
            <a:extLst>
              <a:ext uri="{FF2B5EF4-FFF2-40B4-BE49-F238E27FC236}">
                <a16:creationId xmlns:a16="http://schemas.microsoft.com/office/drawing/2014/main" id="{4AD0F561-0F6B-8951-CBBA-A66E4B2359C1}"/>
              </a:ext>
            </a:extLst>
          </p:cNvPr>
          <p:cNvSpPr/>
          <p:nvPr/>
        </p:nvSpPr>
        <p:spPr>
          <a:xfrm>
            <a:off x="11583066" y="5725223"/>
            <a:ext cx="468000" cy="468000"/>
          </a:xfrm>
          <a:prstGeom prst="ellipse">
            <a:avLst/>
          </a:prstGeom>
          <a:solidFill>
            <a:schemeClr val="bg1"/>
          </a:solid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5" name="Graphic 64" descr="Checkmark with solid fill">
            <a:extLst>
              <a:ext uri="{FF2B5EF4-FFF2-40B4-BE49-F238E27FC236}">
                <a16:creationId xmlns:a16="http://schemas.microsoft.com/office/drawing/2014/main" id="{F2FCD97E-4424-11A1-7F94-A5DF76CAEB06}"/>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1688171" y="5830328"/>
            <a:ext cx="257791" cy="257791"/>
          </a:xfrm>
          <a:prstGeom prst="rect">
            <a:avLst/>
          </a:prstGeom>
        </p:spPr>
      </p:pic>
      <p:grpSp>
        <p:nvGrpSpPr>
          <p:cNvPr id="69" name="Group 68">
            <a:extLst>
              <a:ext uri="{FF2B5EF4-FFF2-40B4-BE49-F238E27FC236}">
                <a16:creationId xmlns:a16="http://schemas.microsoft.com/office/drawing/2014/main" id="{36C7DC18-60C6-480E-4EB1-155EAECE17EC}"/>
              </a:ext>
            </a:extLst>
          </p:cNvPr>
          <p:cNvGrpSpPr/>
          <p:nvPr/>
        </p:nvGrpSpPr>
        <p:grpSpPr>
          <a:xfrm>
            <a:off x="2528443" y="6344210"/>
            <a:ext cx="468000" cy="468000"/>
            <a:chOff x="11553570" y="1047574"/>
            <a:chExt cx="468000" cy="468000"/>
          </a:xfrm>
        </p:grpSpPr>
        <p:sp>
          <p:nvSpPr>
            <p:cNvPr id="70" name="Oval 69">
              <a:extLst>
                <a:ext uri="{FF2B5EF4-FFF2-40B4-BE49-F238E27FC236}">
                  <a16:creationId xmlns:a16="http://schemas.microsoft.com/office/drawing/2014/main" id="{0148C7A7-3815-9EC8-2932-2999369B395B}"/>
                </a:ext>
              </a:extLst>
            </p:cNvPr>
            <p:cNvSpPr/>
            <p:nvPr/>
          </p:nvSpPr>
          <p:spPr>
            <a:xfrm>
              <a:off x="11553570" y="1047574"/>
              <a:ext cx="468000" cy="468000"/>
            </a:xfrm>
            <a:prstGeom prst="ellipse">
              <a:avLst/>
            </a:prstGeom>
            <a:solidFill>
              <a:schemeClr val="bg1"/>
            </a:solid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1" name="Graphic 70" descr="Checkmark with solid fill">
              <a:extLst>
                <a:ext uri="{FF2B5EF4-FFF2-40B4-BE49-F238E27FC236}">
                  <a16:creationId xmlns:a16="http://schemas.microsoft.com/office/drawing/2014/main" id="{4BA7F7B7-D616-C883-09C6-038826D9F8C4}"/>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1658675" y="1152679"/>
              <a:ext cx="257791" cy="257791"/>
            </a:xfrm>
            <a:prstGeom prst="rect">
              <a:avLst/>
            </a:prstGeom>
          </p:spPr>
        </p:pic>
      </p:grpSp>
      <p:sp>
        <p:nvSpPr>
          <p:cNvPr id="72" name="Oval 71">
            <a:extLst>
              <a:ext uri="{FF2B5EF4-FFF2-40B4-BE49-F238E27FC236}">
                <a16:creationId xmlns:a16="http://schemas.microsoft.com/office/drawing/2014/main" id="{E9FD43E8-58DF-37C2-AAA8-1C9C712FE8E5}"/>
              </a:ext>
            </a:extLst>
          </p:cNvPr>
          <p:cNvSpPr/>
          <p:nvPr/>
        </p:nvSpPr>
        <p:spPr>
          <a:xfrm>
            <a:off x="5389837" y="6344210"/>
            <a:ext cx="468000" cy="468000"/>
          </a:xfrm>
          <a:prstGeom prst="ellipse">
            <a:avLst/>
          </a:prstGeom>
          <a:solidFill>
            <a:schemeClr val="bg1"/>
          </a:solidFill>
          <a:ln w="254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3" name="Arrow: Up 72">
            <a:extLst>
              <a:ext uri="{FF2B5EF4-FFF2-40B4-BE49-F238E27FC236}">
                <a16:creationId xmlns:a16="http://schemas.microsoft.com/office/drawing/2014/main" id="{6FA223B3-6156-3F00-C5C3-8F5DB52CE62A}"/>
              </a:ext>
            </a:extLst>
          </p:cNvPr>
          <p:cNvSpPr/>
          <p:nvPr/>
        </p:nvSpPr>
        <p:spPr>
          <a:xfrm rot="10800000">
            <a:off x="5501375" y="6427390"/>
            <a:ext cx="244924" cy="301640"/>
          </a:xfrm>
          <a:prstGeom prst="upArrow">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4" name="Oval 73">
            <a:extLst>
              <a:ext uri="{FF2B5EF4-FFF2-40B4-BE49-F238E27FC236}">
                <a16:creationId xmlns:a16="http://schemas.microsoft.com/office/drawing/2014/main" id="{6935D206-8928-652E-3952-F052D728F978}"/>
              </a:ext>
            </a:extLst>
          </p:cNvPr>
          <p:cNvSpPr/>
          <p:nvPr/>
        </p:nvSpPr>
        <p:spPr>
          <a:xfrm>
            <a:off x="8454770" y="6344210"/>
            <a:ext cx="468000" cy="468000"/>
          </a:xfrm>
          <a:prstGeom prst="ellipse">
            <a:avLst/>
          </a:prstGeom>
          <a:solidFill>
            <a:schemeClr val="bg1"/>
          </a:solidFill>
          <a:ln w="254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5" name="Arrow: Up 74">
            <a:extLst>
              <a:ext uri="{FF2B5EF4-FFF2-40B4-BE49-F238E27FC236}">
                <a16:creationId xmlns:a16="http://schemas.microsoft.com/office/drawing/2014/main" id="{A4D12DA0-4839-18E9-7C09-CF140287924B}"/>
              </a:ext>
            </a:extLst>
          </p:cNvPr>
          <p:cNvSpPr/>
          <p:nvPr/>
        </p:nvSpPr>
        <p:spPr>
          <a:xfrm>
            <a:off x="8566308" y="6427390"/>
            <a:ext cx="244924" cy="301640"/>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6" name="TextBox 75">
            <a:extLst>
              <a:ext uri="{FF2B5EF4-FFF2-40B4-BE49-F238E27FC236}">
                <a16:creationId xmlns:a16="http://schemas.microsoft.com/office/drawing/2014/main" id="{A03A3440-DA67-8759-FBEA-6BA6B9443F54}"/>
              </a:ext>
            </a:extLst>
          </p:cNvPr>
          <p:cNvSpPr txBox="1"/>
          <p:nvPr/>
        </p:nvSpPr>
        <p:spPr>
          <a:xfrm>
            <a:off x="2968582" y="6362767"/>
            <a:ext cx="1576991"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Qualitative and quantitative align</a:t>
            </a:r>
          </a:p>
        </p:txBody>
      </p:sp>
      <p:sp>
        <p:nvSpPr>
          <p:cNvPr id="77" name="TextBox 76">
            <a:extLst>
              <a:ext uri="{FF2B5EF4-FFF2-40B4-BE49-F238E27FC236}">
                <a16:creationId xmlns:a16="http://schemas.microsoft.com/office/drawing/2014/main" id="{105D072A-2D78-2A69-A63F-B49E4974F9BD}"/>
              </a:ext>
            </a:extLst>
          </p:cNvPr>
          <p:cNvSpPr txBox="1"/>
          <p:nvPr/>
        </p:nvSpPr>
        <p:spPr>
          <a:xfrm>
            <a:off x="5864830" y="6362767"/>
            <a:ext cx="1576991"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Lower importance in qualitative</a:t>
            </a:r>
          </a:p>
        </p:txBody>
      </p:sp>
      <p:sp>
        <p:nvSpPr>
          <p:cNvPr id="78" name="TextBox 77">
            <a:extLst>
              <a:ext uri="{FF2B5EF4-FFF2-40B4-BE49-F238E27FC236}">
                <a16:creationId xmlns:a16="http://schemas.microsoft.com/office/drawing/2014/main" id="{CAB91ABC-8028-6CDA-AFF1-F9AE134BF1C4}"/>
              </a:ext>
            </a:extLst>
          </p:cNvPr>
          <p:cNvSpPr txBox="1"/>
          <p:nvPr/>
        </p:nvSpPr>
        <p:spPr>
          <a:xfrm>
            <a:off x="8875061" y="6362767"/>
            <a:ext cx="1576991"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prstClr val="black"/>
                </a:solidFill>
                <a:latin typeface="Century Gothic" panose="020B0502020202020204" pitchFamily="34" charset="0"/>
              </a:rPr>
              <a:t>Higher</a:t>
            </a:r>
            <a:r>
              <a:rPr kumimoji="0" lang="en-GB" sz="11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importance in qualitative</a:t>
            </a:r>
          </a:p>
        </p:txBody>
      </p:sp>
      <p:sp>
        <p:nvSpPr>
          <p:cNvPr id="79" name="Rectangle 78">
            <a:extLst>
              <a:ext uri="{FF2B5EF4-FFF2-40B4-BE49-F238E27FC236}">
                <a16:creationId xmlns:a16="http://schemas.microsoft.com/office/drawing/2014/main" id="{5A8800C2-B686-054B-334C-28F6F4DD7396}"/>
              </a:ext>
            </a:extLst>
          </p:cNvPr>
          <p:cNvSpPr/>
          <p:nvPr/>
        </p:nvSpPr>
        <p:spPr>
          <a:xfrm>
            <a:off x="2287807" y="6297561"/>
            <a:ext cx="8215044" cy="54132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Oval 8">
            <a:extLst>
              <a:ext uri="{FF2B5EF4-FFF2-40B4-BE49-F238E27FC236}">
                <a16:creationId xmlns:a16="http://schemas.microsoft.com/office/drawing/2014/main" id="{9DE7B57B-8C6A-3D4E-D088-65A6A950842D}"/>
              </a:ext>
            </a:extLst>
          </p:cNvPr>
          <p:cNvSpPr/>
          <p:nvPr/>
        </p:nvSpPr>
        <p:spPr>
          <a:xfrm>
            <a:off x="11606499" y="2713432"/>
            <a:ext cx="468000" cy="468000"/>
          </a:xfrm>
          <a:prstGeom prst="ellipse">
            <a:avLst/>
          </a:prstGeom>
          <a:solidFill>
            <a:schemeClr val="bg1"/>
          </a:solid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chemeClr val="tx1"/>
                </a:solidFill>
                <a:latin typeface="Century Gothic" panose="020B0502020202020204" pitchFamily="34" charset="0"/>
              </a:rPr>
              <a:t>n/a</a:t>
            </a:r>
          </a:p>
        </p:txBody>
      </p:sp>
    </p:spTree>
    <p:extLst>
      <p:ext uri="{BB962C8B-B14F-4D97-AF65-F5344CB8AC3E}">
        <p14:creationId xmlns:p14="http://schemas.microsoft.com/office/powerpoint/2010/main" val="26147885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1520E329-A180-5903-C5A3-65F311471AA7}"/>
              </a:ext>
            </a:extLst>
          </p:cNvPr>
          <p:cNvSpPr/>
          <p:nvPr/>
        </p:nvSpPr>
        <p:spPr>
          <a:xfrm>
            <a:off x="4648035" y="2816574"/>
            <a:ext cx="7111477" cy="46762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6" name="Table 5">
            <a:extLst>
              <a:ext uri="{FF2B5EF4-FFF2-40B4-BE49-F238E27FC236}">
                <a16:creationId xmlns:a16="http://schemas.microsoft.com/office/drawing/2014/main" id="{AC7D4383-BEB7-A085-E5A0-78D84918D3F2}"/>
              </a:ext>
            </a:extLst>
          </p:cNvPr>
          <p:cNvGraphicFramePr>
            <a:graphicFrameLocks noGrp="1"/>
          </p:cNvGraphicFramePr>
          <p:nvPr>
            <p:extLst>
              <p:ext uri="{D42A27DB-BD31-4B8C-83A1-F6EECF244321}">
                <p14:modId xmlns:p14="http://schemas.microsoft.com/office/powerpoint/2010/main" val="172102736"/>
              </p:ext>
            </p:extLst>
          </p:nvPr>
        </p:nvGraphicFramePr>
        <p:xfrm>
          <a:off x="2237008" y="966829"/>
          <a:ext cx="1745135" cy="5403015"/>
        </p:xfrm>
        <a:graphic>
          <a:graphicData uri="http://schemas.openxmlformats.org/drawingml/2006/table">
            <a:tbl>
              <a:tblPr>
                <a:tableStyleId>{5C22544A-7EE6-4342-B048-85BDC9FD1C3A}</a:tableStyleId>
              </a:tblPr>
              <a:tblGrid>
                <a:gridCol w="1745135">
                  <a:extLst>
                    <a:ext uri="{9D8B030D-6E8A-4147-A177-3AD203B41FA5}">
                      <a16:colId xmlns:a16="http://schemas.microsoft.com/office/drawing/2014/main" val="668477564"/>
                    </a:ext>
                  </a:extLst>
                </a:gridCol>
              </a:tblGrid>
              <a:tr h="600335">
                <a:tc>
                  <a:txBody>
                    <a:bodyPr/>
                    <a:lstStyle/>
                    <a:p>
                      <a:pPr algn="l" fontAlgn="b"/>
                      <a:r>
                        <a:rPr lang="en-GB" sz="1400" u="none" strike="noStrike" dirty="0">
                          <a:effectLst/>
                          <a:latin typeface="Century Gothic" panose="020B0502020202020204" pitchFamily="34" charset="0"/>
                        </a:rPr>
                        <a:t>Leaks from pipes</a:t>
                      </a:r>
                      <a:endParaRPr lang="en-GB" sz="1400" b="0" i="0" u="none" strike="noStrike" dirty="0">
                        <a:solidFill>
                          <a:srgbClr val="000000"/>
                        </a:solidFill>
                        <a:effectLst/>
                        <a:latin typeface="Century Gothic" panose="020B0502020202020204" pitchFamily="34" charset="0"/>
                      </a:endParaRPr>
                    </a:p>
                  </a:txBody>
                  <a:tcPr marL="9525" marR="9525" marT="9525" marB="0" anchor="ctr">
                    <a:noFill/>
                  </a:tcPr>
                </a:tc>
                <a:extLst>
                  <a:ext uri="{0D108BD9-81ED-4DB2-BD59-A6C34878D82A}">
                    <a16:rowId xmlns:a16="http://schemas.microsoft.com/office/drawing/2014/main" val="4063912597"/>
                  </a:ext>
                </a:extLst>
              </a:tr>
              <a:tr h="600335">
                <a:tc>
                  <a:txBody>
                    <a:bodyPr/>
                    <a:lstStyle/>
                    <a:p>
                      <a:pPr algn="l" fontAlgn="b"/>
                      <a:r>
                        <a:rPr lang="en-GB" sz="1400" u="none" strike="noStrike" dirty="0">
                          <a:effectLst/>
                          <a:latin typeface="Century Gothic" panose="020B0502020202020204" pitchFamily="34" charset="0"/>
                        </a:rPr>
                        <a:t>Sewer flooding inside properties</a:t>
                      </a:r>
                      <a:endParaRPr lang="en-GB" sz="1400" b="0" i="0" u="none" strike="noStrike" dirty="0">
                        <a:solidFill>
                          <a:srgbClr val="000000"/>
                        </a:solidFill>
                        <a:effectLst/>
                        <a:latin typeface="Century Gothic" panose="020B0502020202020204" pitchFamily="34" charset="0"/>
                      </a:endParaRPr>
                    </a:p>
                  </a:txBody>
                  <a:tcPr marL="9525" marR="9525" marT="9525" marB="0" anchor="ctr">
                    <a:noFill/>
                  </a:tcPr>
                </a:tc>
                <a:extLst>
                  <a:ext uri="{0D108BD9-81ED-4DB2-BD59-A6C34878D82A}">
                    <a16:rowId xmlns:a16="http://schemas.microsoft.com/office/drawing/2014/main" val="1432753141"/>
                  </a:ext>
                </a:extLst>
              </a:tr>
              <a:tr h="600335">
                <a:tc>
                  <a:txBody>
                    <a:bodyPr/>
                    <a:lstStyle/>
                    <a:p>
                      <a:pPr algn="l" fontAlgn="b"/>
                      <a:r>
                        <a:rPr lang="en-GB" sz="1400" u="none" strike="noStrike" dirty="0">
                          <a:effectLst/>
                          <a:latin typeface="Century Gothic" panose="020B0502020202020204" pitchFamily="34" charset="0"/>
                        </a:rPr>
                        <a:t>Sewer flooding of streets and gardens</a:t>
                      </a:r>
                      <a:endParaRPr lang="en-GB" sz="1400" b="0" i="0" u="none" strike="noStrike" dirty="0">
                        <a:solidFill>
                          <a:srgbClr val="000000"/>
                        </a:solidFill>
                        <a:effectLst/>
                        <a:latin typeface="Century Gothic" panose="020B0502020202020204" pitchFamily="34" charset="0"/>
                      </a:endParaRPr>
                    </a:p>
                  </a:txBody>
                  <a:tcPr marL="9525" marR="9525" marT="9525" marB="0" anchor="ctr">
                    <a:noFill/>
                  </a:tcPr>
                </a:tc>
                <a:extLst>
                  <a:ext uri="{0D108BD9-81ED-4DB2-BD59-A6C34878D82A}">
                    <a16:rowId xmlns:a16="http://schemas.microsoft.com/office/drawing/2014/main" val="3786146712"/>
                  </a:ext>
                </a:extLst>
              </a:tr>
              <a:tr h="600335">
                <a:tc>
                  <a:txBody>
                    <a:bodyPr/>
                    <a:lstStyle/>
                    <a:p>
                      <a:pPr algn="l" fontAlgn="b"/>
                      <a:r>
                        <a:rPr lang="en-GB" sz="1400" u="none" strike="noStrike" dirty="0">
                          <a:effectLst/>
                          <a:latin typeface="Century Gothic" panose="020B0502020202020204" pitchFamily="34" charset="0"/>
                        </a:rPr>
                        <a:t>River water quality</a:t>
                      </a:r>
                      <a:endParaRPr lang="en-GB" sz="1400" b="0" i="0" u="none" strike="noStrike" dirty="0">
                        <a:solidFill>
                          <a:srgbClr val="000000"/>
                        </a:solidFill>
                        <a:effectLst/>
                        <a:latin typeface="Century Gothic" panose="020B0502020202020204" pitchFamily="34" charset="0"/>
                      </a:endParaRPr>
                    </a:p>
                  </a:txBody>
                  <a:tcPr marL="9525" marR="9525" marT="9525" marB="0" anchor="ctr">
                    <a:noFill/>
                  </a:tcPr>
                </a:tc>
                <a:extLst>
                  <a:ext uri="{0D108BD9-81ED-4DB2-BD59-A6C34878D82A}">
                    <a16:rowId xmlns:a16="http://schemas.microsoft.com/office/drawing/2014/main" val="2783976296"/>
                  </a:ext>
                </a:extLst>
              </a:tr>
              <a:tr h="600335">
                <a:tc>
                  <a:txBody>
                    <a:bodyPr/>
                    <a:lstStyle/>
                    <a:p>
                      <a:pPr algn="l" fontAlgn="b"/>
                      <a:r>
                        <a:rPr lang="en-GB" sz="1400" u="none" strike="noStrike" dirty="0">
                          <a:effectLst/>
                          <a:latin typeface="Century Gothic" panose="020B0502020202020204" pitchFamily="34" charset="0"/>
                        </a:rPr>
                        <a:t>Contamination of water from land</a:t>
                      </a:r>
                      <a:endParaRPr lang="en-GB" sz="1400" b="0" i="0" u="none" strike="noStrike" dirty="0">
                        <a:solidFill>
                          <a:srgbClr val="000000"/>
                        </a:solidFill>
                        <a:effectLst/>
                        <a:latin typeface="Century Gothic" panose="020B0502020202020204" pitchFamily="34" charset="0"/>
                      </a:endParaRPr>
                    </a:p>
                  </a:txBody>
                  <a:tcPr marL="9525" marR="9525" marT="9525" marB="0" anchor="ctr">
                    <a:noFill/>
                  </a:tcPr>
                </a:tc>
                <a:extLst>
                  <a:ext uri="{0D108BD9-81ED-4DB2-BD59-A6C34878D82A}">
                    <a16:rowId xmlns:a16="http://schemas.microsoft.com/office/drawing/2014/main" val="1603738505"/>
                  </a:ext>
                </a:extLst>
              </a:tr>
              <a:tr h="600335">
                <a:tc>
                  <a:txBody>
                    <a:bodyPr/>
                    <a:lstStyle/>
                    <a:p>
                      <a:pPr algn="l" fontAlgn="b"/>
                      <a:r>
                        <a:rPr lang="en-GB" sz="1400" u="none" strike="noStrike" dirty="0">
                          <a:effectLst/>
                          <a:latin typeface="Century Gothic" panose="020B0502020202020204" pitchFamily="34" charset="0"/>
                        </a:rPr>
                        <a:t>Tap water quality</a:t>
                      </a:r>
                      <a:endParaRPr lang="en-GB" sz="1400" b="0" i="0" u="none" strike="noStrike" dirty="0">
                        <a:solidFill>
                          <a:srgbClr val="000000"/>
                        </a:solidFill>
                        <a:effectLst/>
                        <a:latin typeface="Century Gothic" panose="020B0502020202020204" pitchFamily="34" charset="0"/>
                      </a:endParaRPr>
                    </a:p>
                  </a:txBody>
                  <a:tcPr marL="9525" marR="9525" marT="9525" marB="0" anchor="ctr">
                    <a:noFill/>
                  </a:tcPr>
                </a:tc>
                <a:extLst>
                  <a:ext uri="{0D108BD9-81ED-4DB2-BD59-A6C34878D82A}">
                    <a16:rowId xmlns:a16="http://schemas.microsoft.com/office/drawing/2014/main" val="1667193649"/>
                  </a:ext>
                </a:extLst>
              </a:tr>
              <a:tr h="600335">
                <a:tc>
                  <a:txBody>
                    <a:bodyPr/>
                    <a:lstStyle/>
                    <a:p>
                      <a:pPr algn="l" fontAlgn="b"/>
                      <a:r>
                        <a:rPr lang="en-GB" sz="1400" u="none" strike="noStrike" dirty="0">
                          <a:effectLst/>
                          <a:latin typeface="Century Gothic" panose="020B0502020202020204" pitchFamily="34" charset="0"/>
                        </a:rPr>
                        <a:t>Being without water</a:t>
                      </a:r>
                      <a:endParaRPr lang="en-GB" sz="1400" b="0" i="0" u="none" strike="noStrike" dirty="0">
                        <a:solidFill>
                          <a:srgbClr val="000000"/>
                        </a:solidFill>
                        <a:effectLst/>
                        <a:latin typeface="Century Gothic" panose="020B0502020202020204" pitchFamily="34" charset="0"/>
                      </a:endParaRPr>
                    </a:p>
                  </a:txBody>
                  <a:tcPr marL="9525" marR="9525" marT="9525" marB="0" anchor="ctr">
                    <a:noFill/>
                  </a:tcPr>
                </a:tc>
                <a:extLst>
                  <a:ext uri="{0D108BD9-81ED-4DB2-BD59-A6C34878D82A}">
                    <a16:rowId xmlns:a16="http://schemas.microsoft.com/office/drawing/2014/main" val="2660245469"/>
                  </a:ext>
                </a:extLst>
              </a:tr>
              <a:tr h="600335">
                <a:tc>
                  <a:txBody>
                    <a:bodyPr/>
                    <a:lstStyle/>
                    <a:p>
                      <a:pPr algn="l" fontAlgn="b"/>
                      <a:r>
                        <a:rPr lang="en-GB" sz="1400" u="none" strike="noStrike" dirty="0">
                          <a:effectLst/>
                          <a:latin typeface="Century Gothic" panose="020B0502020202020204" pitchFamily="34" charset="0"/>
                        </a:rPr>
                        <a:t>Lead pipes</a:t>
                      </a:r>
                      <a:endParaRPr lang="en-GB" sz="1400" b="0" i="0" u="none" strike="noStrike" dirty="0">
                        <a:solidFill>
                          <a:srgbClr val="000000"/>
                        </a:solidFill>
                        <a:effectLst/>
                        <a:latin typeface="Century Gothic" panose="020B0502020202020204" pitchFamily="34" charset="0"/>
                      </a:endParaRPr>
                    </a:p>
                  </a:txBody>
                  <a:tcPr marL="9525" marR="9525" marT="9525" marB="0" anchor="ctr">
                    <a:noFill/>
                  </a:tcPr>
                </a:tc>
                <a:extLst>
                  <a:ext uri="{0D108BD9-81ED-4DB2-BD59-A6C34878D82A}">
                    <a16:rowId xmlns:a16="http://schemas.microsoft.com/office/drawing/2014/main" val="3962788413"/>
                  </a:ext>
                </a:extLst>
              </a:tr>
              <a:tr h="600335">
                <a:tc>
                  <a:txBody>
                    <a:bodyPr/>
                    <a:lstStyle/>
                    <a:p>
                      <a:pPr algn="l" fontAlgn="b"/>
                      <a:r>
                        <a:rPr lang="en-GB" sz="1400" u="none" strike="noStrike" dirty="0">
                          <a:effectLst/>
                          <a:latin typeface="Century Gothic" panose="020B0502020202020204" pitchFamily="34" charset="0"/>
                        </a:rPr>
                        <a:t>Helping customers save water</a:t>
                      </a:r>
                      <a:endParaRPr lang="en-GB" sz="1400" b="0" i="0" u="none" strike="noStrike" dirty="0">
                        <a:solidFill>
                          <a:srgbClr val="000000"/>
                        </a:solidFill>
                        <a:effectLst/>
                        <a:latin typeface="Century Gothic" panose="020B0502020202020204" pitchFamily="34" charset="0"/>
                      </a:endParaRPr>
                    </a:p>
                  </a:txBody>
                  <a:tcPr marL="9525" marR="9525" marT="9525" marB="0" anchor="ctr">
                    <a:noFill/>
                  </a:tcPr>
                </a:tc>
                <a:extLst>
                  <a:ext uri="{0D108BD9-81ED-4DB2-BD59-A6C34878D82A}">
                    <a16:rowId xmlns:a16="http://schemas.microsoft.com/office/drawing/2014/main" val="455513346"/>
                  </a:ext>
                </a:extLst>
              </a:tr>
            </a:tbl>
          </a:graphicData>
        </a:graphic>
      </p:graphicFrame>
      <p:sp>
        <p:nvSpPr>
          <p:cNvPr id="3" name="Text Placeholder 2">
            <a:extLst>
              <a:ext uri="{FF2B5EF4-FFF2-40B4-BE49-F238E27FC236}">
                <a16:creationId xmlns:a16="http://schemas.microsoft.com/office/drawing/2014/main" id="{209B0251-D1DF-721E-C58D-52D9B64141D5}"/>
              </a:ext>
            </a:extLst>
          </p:cNvPr>
          <p:cNvSpPr>
            <a:spLocks noGrp="1"/>
          </p:cNvSpPr>
          <p:nvPr>
            <p:ph type="body" sz="quarter" idx="13"/>
          </p:nvPr>
        </p:nvSpPr>
        <p:spPr>
          <a:xfrm>
            <a:off x="-1" y="-102"/>
            <a:ext cx="12192000" cy="500963"/>
          </a:xfrm>
        </p:spPr>
        <p:txBody>
          <a:bodyPr/>
          <a:lstStyle/>
          <a:p>
            <a:r>
              <a:rPr lang="en-GB" dirty="0"/>
              <a:t>Leaks, sewer flooding and lead pipes provoke a stronger response – can feel unacceptable </a:t>
            </a:r>
          </a:p>
        </p:txBody>
      </p:sp>
      <p:pic>
        <p:nvPicPr>
          <p:cNvPr id="43" name="Picture 42">
            <a:extLst>
              <a:ext uri="{FF2B5EF4-FFF2-40B4-BE49-F238E27FC236}">
                <a16:creationId xmlns:a16="http://schemas.microsoft.com/office/drawing/2014/main" id="{D9FDB838-E718-B960-AB8C-77A50D4AB9E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90108" y="3987155"/>
            <a:ext cx="594239" cy="641556"/>
          </a:xfrm>
          <a:prstGeom prst="rect">
            <a:avLst/>
          </a:prstGeom>
          <a:noFill/>
        </p:spPr>
      </p:pic>
      <p:pic>
        <p:nvPicPr>
          <p:cNvPr id="44" name="Picture 43">
            <a:extLst>
              <a:ext uri="{FF2B5EF4-FFF2-40B4-BE49-F238E27FC236}">
                <a16:creationId xmlns:a16="http://schemas.microsoft.com/office/drawing/2014/main" id="{23E99BED-CE12-A9A2-84BE-82139EC6BEE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655219" y="5265257"/>
            <a:ext cx="464016" cy="500964"/>
          </a:xfrm>
          <a:prstGeom prst="rect">
            <a:avLst/>
          </a:prstGeom>
          <a:noFill/>
        </p:spPr>
      </p:pic>
      <p:pic>
        <p:nvPicPr>
          <p:cNvPr id="45" name="Picture 44">
            <a:extLst>
              <a:ext uri="{FF2B5EF4-FFF2-40B4-BE49-F238E27FC236}">
                <a16:creationId xmlns:a16="http://schemas.microsoft.com/office/drawing/2014/main" id="{4DF2902D-DF34-B2B9-EA74-47C5BCC30245}"/>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622383" y="3313080"/>
            <a:ext cx="529688" cy="590586"/>
          </a:xfrm>
          <a:prstGeom prst="rect">
            <a:avLst/>
          </a:prstGeom>
          <a:noFill/>
        </p:spPr>
      </p:pic>
      <p:pic>
        <p:nvPicPr>
          <p:cNvPr id="46" name="Picture 45">
            <a:extLst>
              <a:ext uri="{FF2B5EF4-FFF2-40B4-BE49-F238E27FC236}">
                <a16:creationId xmlns:a16="http://schemas.microsoft.com/office/drawing/2014/main" id="{9576E1BC-3073-8FC3-6DE4-1805D371FCF1}"/>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671248" y="4712200"/>
            <a:ext cx="431958" cy="491183"/>
          </a:xfrm>
          <a:prstGeom prst="rect">
            <a:avLst/>
          </a:prstGeom>
          <a:noFill/>
        </p:spPr>
      </p:pic>
      <p:pic>
        <p:nvPicPr>
          <p:cNvPr id="47" name="Picture 46">
            <a:extLst>
              <a:ext uri="{FF2B5EF4-FFF2-40B4-BE49-F238E27FC236}">
                <a16:creationId xmlns:a16="http://schemas.microsoft.com/office/drawing/2014/main" id="{6FB0ABC9-FF73-E414-C7F2-26417AED814E}"/>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655219" y="1028648"/>
            <a:ext cx="464016" cy="505853"/>
          </a:xfrm>
          <a:prstGeom prst="rect">
            <a:avLst/>
          </a:prstGeom>
          <a:noFill/>
        </p:spPr>
      </p:pic>
      <p:pic>
        <p:nvPicPr>
          <p:cNvPr id="49" name="Picture 48">
            <a:extLst>
              <a:ext uri="{FF2B5EF4-FFF2-40B4-BE49-F238E27FC236}">
                <a16:creationId xmlns:a16="http://schemas.microsoft.com/office/drawing/2014/main" id="{D96ECA80-3BEE-9B1D-079D-7FF49DB53562}"/>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618543" y="2170255"/>
            <a:ext cx="537368" cy="500963"/>
          </a:xfrm>
          <a:prstGeom prst="rect">
            <a:avLst/>
          </a:prstGeom>
          <a:noFill/>
        </p:spPr>
      </p:pic>
      <p:pic>
        <p:nvPicPr>
          <p:cNvPr id="50" name="Picture 49">
            <a:extLst>
              <a:ext uri="{FF2B5EF4-FFF2-40B4-BE49-F238E27FC236}">
                <a16:creationId xmlns:a16="http://schemas.microsoft.com/office/drawing/2014/main" id="{78088CBF-04DF-8CAA-E9FC-A95562FA59E5}"/>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629138" y="2754707"/>
            <a:ext cx="516178" cy="474884"/>
          </a:xfrm>
          <a:prstGeom prst="rect">
            <a:avLst/>
          </a:prstGeom>
          <a:noFill/>
        </p:spPr>
      </p:pic>
      <p:pic>
        <p:nvPicPr>
          <p:cNvPr id="53" name="Picture 52">
            <a:extLst>
              <a:ext uri="{FF2B5EF4-FFF2-40B4-BE49-F238E27FC236}">
                <a16:creationId xmlns:a16="http://schemas.microsoft.com/office/drawing/2014/main" id="{2FA2B5EB-3A12-006D-0923-EFB11C41C7EA}"/>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636745" y="1575478"/>
            <a:ext cx="500964" cy="511288"/>
          </a:xfrm>
          <a:prstGeom prst="rect">
            <a:avLst/>
          </a:prstGeom>
          <a:noFill/>
        </p:spPr>
      </p:pic>
      <p:pic>
        <p:nvPicPr>
          <p:cNvPr id="54" name="Picture 53">
            <a:extLst>
              <a:ext uri="{FF2B5EF4-FFF2-40B4-BE49-F238E27FC236}">
                <a16:creationId xmlns:a16="http://schemas.microsoft.com/office/drawing/2014/main" id="{4F5C897E-73E1-27F0-DFF2-71F6CAADFD11}"/>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700691" y="5852432"/>
            <a:ext cx="373073" cy="495518"/>
          </a:xfrm>
          <a:prstGeom prst="rect">
            <a:avLst/>
          </a:prstGeom>
          <a:noFill/>
        </p:spPr>
      </p:pic>
      <p:sp>
        <p:nvSpPr>
          <p:cNvPr id="5" name="Slide Number Placeholder 3">
            <a:extLst>
              <a:ext uri="{FF2B5EF4-FFF2-40B4-BE49-F238E27FC236}">
                <a16:creationId xmlns:a16="http://schemas.microsoft.com/office/drawing/2014/main" id="{4378D10F-CAD3-D275-66C3-2604CC754834}"/>
              </a:ext>
            </a:extLst>
          </p:cNvPr>
          <p:cNvSpPr txBox="1">
            <a:spLocks/>
          </p:cNvSpPr>
          <p:nvPr/>
        </p:nvSpPr>
        <p:spPr>
          <a:xfrm>
            <a:off x="11280100" y="6756"/>
            <a:ext cx="794631" cy="41143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17C9725-CDDF-4E1F-A5C1-71F9C95A39C6}" type="slidenum">
              <a:rPr lang="en-GB" b="1" smtClean="0">
                <a:solidFill>
                  <a:prstClr val="white"/>
                </a:solidFill>
                <a:latin typeface="Century Gothic" panose="020B0502020202020204" pitchFamily="34" charset="0"/>
              </a:rPr>
              <a:pPr/>
              <a:t>24</a:t>
            </a:fld>
            <a:endParaRPr lang="en-GB" b="1" dirty="0">
              <a:solidFill>
                <a:prstClr val="white"/>
              </a:solidFill>
              <a:latin typeface="Century Gothic" panose="020B0502020202020204" pitchFamily="34" charset="0"/>
            </a:endParaRPr>
          </a:p>
        </p:txBody>
      </p:sp>
      <p:pic>
        <p:nvPicPr>
          <p:cNvPr id="10" name="Picture 9">
            <a:extLst>
              <a:ext uri="{FF2B5EF4-FFF2-40B4-BE49-F238E27FC236}">
                <a16:creationId xmlns:a16="http://schemas.microsoft.com/office/drawing/2014/main" id="{A4667EE3-3DBD-24FF-47CE-00F9CB68A863}"/>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69925" y="6458880"/>
            <a:ext cx="1121629" cy="274231"/>
          </a:xfrm>
          <a:prstGeom prst="rect">
            <a:avLst/>
          </a:prstGeom>
        </p:spPr>
      </p:pic>
      <p:grpSp>
        <p:nvGrpSpPr>
          <p:cNvPr id="20" name="Group 19">
            <a:extLst>
              <a:ext uri="{FF2B5EF4-FFF2-40B4-BE49-F238E27FC236}">
                <a16:creationId xmlns:a16="http://schemas.microsoft.com/office/drawing/2014/main" id="{B901780F-F340-195C-879F-4C577CDBDB61}"/>
              </a:ext>
            </a:extLst>
          </p:cNvPr>
          <p:cNvGrpSpPr/>
          <p:nvPr/>
        </p:nvGrpSpPr>
        <p:grpSpPr>
          <a:xfrm>
            <a:off x="1019815" y="4151679"/>
            <a:ext cx="432000" cy="432000"/>
            <a:chOff x="225361" y="820126"/>
            <a:chExt cx="432000" cy="432000"/>
          </a:xfrm>
        </p:grpSpPr>
        <p:sp>
          <p:nvSpPr>
            <p:cNvPr id="15" name="Oval 14">
              <a:extLst>
                <a:ext uri="{FF2B5EF4-FFF2-40B4-BE49-F238E27FC236}">
                  <a16:creationId xmlns:a16="http://schemas.microsoft.com/office/drawing/2014/main" id="{8450592F-C4AD-8C00-00E0-74E866CE1B3B}"/>
                </a:ext>
              </a:extLst>
            </p:cNvPr>
            <p:cNvSpPr/>
            <p:nvPr/>
          </p:nvSpPr>
          <p:spPr>
            <a:xfrm>
              <a:off x="225361" y="820126"/>
              <a:ext cx="432000" cy="4320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1" name="Picture 10">
              <a:extLst>
                <a:ext uri="{FF2B5EF4-FFF2-40B4-BE49-F238E27FC236}">
                  <a16:creationId xmlns:a16="http://schemas.microsoft.com/office/drawing/2014/main" id="{86A4EB70-F66A-0B8F-E899-6584D698CB8B}"/>
                </a:ext>
              </a:extLst>
            </p:cNvPr>
            <p:cNvPicPr>
              <a:picLocks noChangeAspect="1"/>
            </p:cNvPicPr>
            <p:nvPr/>
          </p:nvPicPr>
          <p:blipFill>
            <a:blip r:embed="rId13"/>
            <a:stretch>
              <a:fillRect/>
            </a:stretch>
          </p:blipFill>
          <p:spPr>
            <a:xfrm>
              <a:off x="275141" y="869906"/>
              <a:ext cx="332440" cy="332440"/>
            </a:xfrm>
            <a:prstGeom prst="rect">
              <a:avLst/>
            </a:prstGeom>
          </p:spPr>
        </p:pic>
      </p:grpSp>
      <p:grpSp>
        <p:nvGrpSpPr>
          <p:cNvPr id="19" name="Group 18">
            <a:extLst>
              <a:ext uri="{FF2B5EF4-FFF2-40B4-BE49-F238E27FC236}">
                <a16:creationId xmlns:a16="http://schemas.microsoft.com/office/drawing/2014/main" id="{075628C8-0FBD-A4FD-94F5-D2A024954D76}"/>
              </a:ext>
            </a:extLst>
          </p:cNvPr>
          <p:cNvGrpSpPr/>
          <p:nvPr/>
        </p:nvGrpSpPr>
        <p:grpSpPr>
          <a:xfrm>
            <a:off x="1019815" y="1053277"/>
            <a:ext cx="432000" cy="432000"/>
            <a:chOff x="247481" y="1399494"/>
            <a:chExt cx="432000" cy="432000"/>
          </a:xfrm>
        </p:grpSpPr>
        <p:sp>
          <p:nvSpPr>
            <p:cNvPr id="16" name="Oval 15">
              <a:extLst>
                <a:ext uri="{FF2B5EF4-FFF2-40B4-BE49-F238E27FC236}">
                  <a16:creationId xmlns:a16="http://schemas.microsoft.com/office/drawing/2014/main" id="{2AF77E26-1256-999A-6A17-7FBEE2413F1E}"/>
                </a:ext>
              </a:extLst>
            </p:cNvPr>
            <p:cNvSpPr/>
            <p:nvPr/>
          </p:nvSpPr>
          <p:spPr>
            <a:xfrm>
              <a:off x="247481" y="1399494"/>
              <a:ext cx="432000" cy="43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2" name="Picture 11">
              <a:extLst>
                <a:ext uri="{FF2B5EF4-FFF2-40B4-BE49-F238E27FC236}">
                  <a16:creationId xmlns:a16="http://schemas.microsoft.com/office/drawing/2014/main" id="{66A4BADF-0D2D-A7FC-539E-5E2466933D33}"/>
                </a:ext>
              </a:extLst>
            </p:cNvPr>
            <p:cNvPicPr>
              <a:picLocks noChangeAspect="1"/>
            </p:cNvPicPr>
            <p:nvPr/>
          </p:nvPicPr>
          <p:blipFill>
            <a:blip r:embed="rId14"/>
            <a:stretch>
              <a:fillRect/>
            </a:stretch>
          </p:blipFill>
          <p:spPr>
            <a:xfrm>
              <a:off x="308864" y="1460877"/>
              <a:ext cx="309234" cy="309234"/>
            </a:xfrm>
            <a:prstGeom prst="rect">
              <a:avLst/>
            </a:prstGeom>
          </p:spPr>
        </p:pic>
      </p:grpSp>
      <p:grpSp>
        <p:nvGrpSpPr>
          <p:cNvPr id="18" name="Group 17">
            <a:extLst>
              <a:ext uri="{FF2B5EF4-FFF2-40B4-BE49-F238E27FC236}">
                <a16:creationId xmlns:a16="http://schemas.microsoft.com/office/drawing/2014/main" id="{7220C999-BB39-6A11-4D7C-5A3436114103}"/>
              </a:ext>
            </a:extLst>
          </p:cNvPr>
          <p:cNvGrpSpPr/>
          <p:nvPr/>
        </p:nvGrpSpPr>
        <p:grpSpPr>
          <a:xfrm>
            <a:off x="1019815" y="5301441"/>
            <a:ext cx="432000" cy="432000"/>
            <a:chOff x="206694" y="1907985"/>
            <a:chExt cx="432000" cy="432000"/>
          </a:xfrm>
        </p:grpSpPr>
        <p:sp>
          <p:nvSpPr>
            <p:cNvPr id="17" name="Oval 16">
              <a:extLst>
                <a:ext uri="{FF2B5EF4-FFF2-40B4-BE49-F238E27FC236}">
                  <a16:creationId xmlns:a16="http://schemas.microsoft.com/office/drawing/2014/main" id="{482B3F9B-DB77-2B34-DC89-ED7639D54FD8}"/>
                </a:ext>
              </a:extLst>
            </p:cNvPr>
            <p:cNvSpPr/>
            <p:nvPr/>
          </p:nvSpPr>
          <p:spPr>
            <a:xfrm>
              <a:off x="206694" y="1907985"/>
              <a:ext cx="432000" cy="432000"/>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3" name="Picture 12">
              <a:extLst>
                <a:ext uri="{FF2B5EF4-FFF2-40B4-BE49-F238E27FC236}">
                  <a16:creationId xmlns:a16="http://schemas.microsoft.com/office/drawing/2014/main" id="{000A1DB2-F31C-2014-8990-900453F9C8DF}"/>
                </a:ext>
              </a:extLst>
            </p:cNvPr>
            <p:cNvPicPr>
              <a:picLocks noChangeAspect="1"/>
            </p:cNvPicPr>
            <p:nvPr/>
          </p:nvPicPr>
          <p:blipFill>
            <a:blip r:embed="rId15"/>
            <a:stretch>
              <a:fillRect/>
            </a:stretch>
          </p:blipFill>
          <p:spPr>
            <a:xfrm>
              <a:off x="290274" y="1991565"/>
              <a:ext cx="264841" cy="264841"/>
            </a:xfrm>
            <a:prstGeom prst="rect">
              <a:avLst/>
            </a:prstGeom>
          </p:spPr>
        </p:pic>
      </p:grpSp>
      <p:grpSp>
        <p:nvGrpSpPr>
          <p:cNvPr id="21" name="Group 20">
            <a:extLst>
              <a:ext uri="{FF2B5EF4-FFF2-40B4-BE49-F238E27FC236}">
                <a16:creationId xmlns:a16="http://schemas.microsoft.com/office/drawing/2014/main" id="{13B1C0D5-A997-B40D-8D1D-E070DF47091E}"/>
              </a:ext>
            </a:extLst>
          </p:cNvPr>
          <p:cNvGrpSpPr/>
          <p:nvPr/>
        </p:nvGrpSpPr>
        <p:grpSpPr>
          <a:xfrm>
            <a:off x="1019815" y="1648870"/>
            <a:ext cx="432000" cy="432000"/>
            <a:chOff x="206694" y="1907985"/>
            <a:chExt cx="432000" cy="432000"/>
          </a:xfrm>
        </p:grpSpPr>
        <p:sp>
          <p:nvSpPr>
            <p:cNvPr id="22" name="Oval 21">
              <a:extLst>
                <a:ext uri="{FF2B5EF4-FFF2-40B4-BE49-F238E27FC236}">
                  <a16:creationId xmlns:a16="http://schemas.microsoft.com/office/drawing/2014/main" id="{1DACC35C-C3FB-6757-A222-694B6E1B9389}"/>
                </a:ext>
              </a:extLst>
            </p:cNvPr>
            <p:cNvSpPr/>
            <p:nvPr/>
          </p:nvSpPr>
          <p:spPr>
            <a:xfrm>
              <a:off x="206694" y="1907985"/>
              <a:ext cx="432000" cy="432000"/>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3" name="Picture 22">
              <a:extLst>
                <a:ext uri="{FF2B5EF4-FFF2-40B4-BE49-F238E27FC236}">
                  <a16:creationId xmlns:a16="http://schemas.microsoft.com/office/drawing/2014/main" id="{0A817401-27C3-6111-282E-EC6B432192AF}"/>
                </a:ext>
              </a:extLst>
            </p:cNvPr>
            <p:cNvPicPr>
              <a:picLocks noChangeAspect="1"/>
            </p:cNvPicPr>
            <p:nvPr/>
          </p:nvPicPr>
          <p:blipFill>
            <a:blip r:embed="rId15"/>
            <a:stretch>
              <a:fillRect/>
            </a:stretch>
          </p:blipFill>
          <p:spPr>
            <a:xfrm>
              <a:off x="290274" y="1991565"/>
              <a:ext cx="264841" cy="264841"/>
            </a:xfrm>
            <a:prstGeom prst="rect">
              <a:avLst/>
            </a:prstGeom>
          </p:spPr>
        </p:pic>
      </p:grpSp>
      <p:grpSp>
        <p:nvGrpSpPr>
          <p:cNvPr id="24" name="Group 23">
            <a:extLst>
              <a:ext uri="{FF2B5EF4-FFF2-40B4-BE49-F238E27FC236}">
                <a16:creationId xmlns:a16="http://schemas.microsoft.com/office/drawing/2014/main" id="{85CDEA1F-1923-F166-8D80-EBB964F73D33}"/>
              </a:ext>
            </a:extLst>
          </p:cNvPr>
          <p:cNvGrpSpPr/>
          <p:nvPr/>
        </p:nvGrpSpPr>
        <p:grpSpPr>
          <a:xfrm>
            <a:off x="1019815" y="2239734"/>
            <a:ext cx="432000" cy="432000"/>
            <a:chOff x="206694" y="1907985"/>
            <a:chExt cx="432000" cy="432000"/>
          </a:xfrm>
        </p:grpSpPr>
        <p:sp>
          <p:nvSpPr>
            <p:cNvPr id="25" name="Oval 24">
              <a:extLst>
                <a:ext uri="{FF2B5EF4-FFF2-40B4-BE49-F238E27FC236}">
                  <a16:creationId xmlns:a16="http://schemas.microsoft.com/office/drawing/2014/main" id="{BC0435F6-3D58-2323-904D-7B39F632741F}"/>
                </a:ext>
              </a:extLst>
            </p:cNvPr>
            <p:cNvSpPr/>
            <p:nvPr/>
          </p:nvSpPr>
          <p:spPr>
            <a:xfrm>
              <a:off x="206694" y="1907985"/>
              <a:ext cx="432000" cy="432000"/>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6" name="Picture 25">
              <a:extLst>
                <a:ext uri="{FF2B5EF4-FFF2-40B4-BE49-F238E27FC236}">
                  <a16:creationId xmlns:a16="http://schemas.microsoft.com/office/drawing/2014/main" id="{52313116-E4FB-4784-77B2-5C925F7B1FAC}"/>
                </a:ext>
              </a:extLst>
            </p:cNvPr>
            <p:cNvPicPr>
              <a:picLocks noChangeAspect="1"/>
            </p:cNvPicPr>
            <p:nvPr/>
          </p:nvPicPr>
          <p:blipFill>
            <a:blip r:embed="rId15"/>
            <a:stretch>
              <a:fillRect/>
            </a:stretch>
          </p:blipFill>
          <p:spPr>
            <a:xfrm>
              <a:off x="290274" y="1991565"/>
              <a:ext cx="264841" cy="264841"/>
            </a:xfrm>
            <a:prstGeom prst="rect">
              <a:avLst/>
            </a:prstGeom>
          </p:spPr>
        </p:pic>
      </p:grpSp>
      <p:grpSp>
        <p:nvGrpSpPr>
          <p:cNvPr id="27" name="Group 26">
            <a:extLst>
              <a:ext uri="{FF2B5EF4-FFF2-40B4-BE49-F238E27FC236}">
                <a16:creationId xmlns:a16="http://schemas.microsoft.com/office/drawing/2014/main" id="{09557DD6-F2FF-0099-1AE0-E228BF903C79}"/>
              </a:ext>
            </a:extLst>
          </p:cNvPr>
          <p:cNvGrpSpPr/>
          <p:nvPr/>
        </p:nvGrpSpPr>
        <p:grpSpPr>
          <a:xfrm>
            <a:off x="1019815" y="3426108"/>
            <a:ext cx="432000" cy="432000"/>
            <a:chOff x="225361" y="820126"/>
            <a:chExt cx="432000" cy="432000"/>
          </a:xfrm>
        </p:grpSpPr>
        <p:sp>
          <p:nvSpPr>
            <p:cNvPr id="28" name="Oval 27">
              <a:extLst>
                <a:ext uri="{FF2B5EF4-FFF2-40B4-BE49-F238E27FC236}">
                  <a16:creationId xmlns:a16="http://schemas.microsoft.com/office/drawing/2014/main" id="{5D5490DB-335B-FE4A-C4B8-B766F1EB6BE2}"/>
                </a:ext>
              </a:extLst>
            </p:cNvPr>
            <p:cNvSpPr/>
            <p:nvPr/>
          </p:nvSpPr>
          <p:spPr>
            <a:xfrm>
              <a:off x="225361" y="820126"/>
              <a:ext cx="432000" cy="4320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9" name="Picture 28">
              <a:extLst>
                <a:ext uri="{FF2B5EF4-FFF2-40B4-BE49-F238E27FC236}">
                  <a16:creationId xmlns:a16="http://schemas.microsoft.com/office/drawing/2014/main" id="{2AE27883-DE6E-0A7E-8CD6-2B8454E30FB4}"/>
                </a:ext>
              </a:extLst>
            </p:cNvPr>
            <p:cNvPicPr>
              <a:picLocks noChangeAspect="1"/>
            </p:cNvPicPr>
            <p:nvPr/>
          </p:nvPicPr>
          <p:blipFill>
            <a:blip r:embed="rId13"/>
            <a:stretch>
              <a:fillRect/>
            </a:stretch>
          </p:blipFill>
          <p:spPr>
            <a:xfrm>
              <a:off x="275141" y="869906"/>
              <a:ext cx="332440" cy="332440"/>
            </a:xfrm>
            <a:prstGeom prst="rect">
              <a:avLst/>
            </a:prstGeom>
          </p:spPr>
        </p:pic>
      </p:grpSp>
      <p:grpSp>
        <p:nvGrpSpPr>
          <p:cNvPr id="30" name="Group 29">
            <a:extLst>
              <a:ext uri="{FF2B5EF4-FFF2-40B4-BE49-F238E27FC236}">
                <a16:creationId xmlns:a16="http://schemas.microsoft.com/office/drawing/2014/main" id="{71BE3740-53A2-4AC8-96BF-8644AC388A1D}"/>
              </a:ext>
            </a:extLst>
          </p:cNvPr>
          <p:cNvGrpSpPr/>
          <p:nvPr/>
        </p:nvGrpSpPr>
        <p:grpSpPr>
          <a:xfrm>
            <a:off x="1019815" y="2816574"/>
            <a:ext cx="432000" cy="432000"/>
            <a:chOff x="206694" y="1907985"/>
            <a:chExt cx="432000" cy="432000"/>
          </a:xfrm>
        </p:grpSpPr>
        <p:sp>
          <p:nvSpPr>
            <p:cNvPr id="31" name="Oval 30">
              <a:extLst>
                <a:ext uri="{FF2B5EF4-FFF2-40B4-BE49-F238E27FC236}">
                  <a16:creationId xmlns:a16="http://schemas.microsoft.com/office/drawing/2014/main" id="{192B23B8-FD8A-9C66-0284-0ECCC8C9B6BF}"/>
                </a:ext>
              </a:extLst>
            </p:cNvPr>
            <p:cNvSpPr/>
            <p:nvPr/>
          </p:nvSpPr>
          <p:spPr>
            <a:xfrm>
              <a:off x="206694" y="1907985"/>
              <a:ext cx="432000" cy="432000"/>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2" name="Picture 31">
              <a:extLst>
                <a:ext uri="{FF2B5EF4-FFF2-40B4-BE49-F238E27FC236}">
                  <a16:creationId xmlns:a16="http://schemas.microsoft.com/office/drawing/2014/main" id="{10CAA4B2-B01A-6551-F1DF-467AF24C576A}"/>
                </a:ext>
              </a:extLst>
            </p:cNvPr>
            <p:cNvPicPr>
              <a:picLocks noChangeAspect="1"/>
            </p:cNvPicPr>
            <p:nvPr/>
          </p:nvPicPr>
          <p:blipFill>
            <a:blip r:embed="rId15"/>
            <a:stretch>
              <a:fillRect/>
            </a:stretch>
          </p:blipFill>
          <p:spPr>
            <a:xfrm>
              <a:off x="290274" y="1991565"/>
              <a:ext cx="264841" cy="264841"/>
            </a:xfrm>
            <a:prstGeom prst="rect">
              <a:avLst/>
            </a:prstGeom>
          </p:spPr>
        </p:pic>
      </p:grpSp>
      <p:grpSp>
        <p:nvGrpSpPr>
          <p:cNvPr id="33" name="Group 32">
            <a:extLst>
              <a:ext uri="{FF2B5EF4-FFF2-40B4-BE49-F238E27FC236}">
                <a16:creationId xmlns:a16="http://schemas.microsoft.com/office/drawing/2014/main" id="{203DFB3D-9330-5F93-DD67-7C5E18DCA825}"/>
              </a:ext>
            </a:extLst>
          </p:cNvPr>
          <p:cNvGrpSpPr/>
          <p:nvPr/>
        </p:nvGrpSpPr>
        <p:grpSpPr>
          <a:xfrm>
            <a:off x="1019815" y="4733919"/>
            <a:ext cx="432000" cy="432000"/>
            <a:chOff x="247481" y="1399494"/>
            <a:chExt cx="432000" cy="432000"/>
          </a:xfrm>
        </p:grpSpPr>
        <p:sp>
          <p:nvSpPr>
            <p:cNvPr id="34" name="Oval 33">
              <a:extLst>
                <a:ext uri="{FF2B5EF4-FFF2-40B4-BE49-F238E27FC236}">
                  <a16:creationId xmlns:a16="http://schemas.microsoft.com/office/drawing/2014/main" id="{42C70C83-0D79-F4F7-5FFF-58AE9784914C}"/>
                </a:ext>
              </a:extLst>
            </p:cNvPr>
            <p:cNvSpPr/>
            <p:nvPr/>
          </p:nvSpPr>
          <p:spPr>
            <a:xfrm>
              <a:off x="247481" y="1399494"/>
              <a:ext cx="432000" cy="43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5" name="Picture 34">
              <a:extLst>
                <a:ext uri="{FF2B5EF4-FFF2-40B4-BE49-F238E27FC236}">
                  <a16:creationId xmlns:a16="http://schemas.microsoft.com/office/drawing/2014/main" id="{BCDDFC2F-FF20-A896-B181-5F7BE9C9C1A5}"/>
                </a:ext>
              </a:extLst>
            </p:cNvPr>
            <p:cNvPicPr>
              <a:picLocks noChangeAspect="1"/>
            </p:cNvPicPr>
            <p:nvPr/>
          </p:nvPicPr>
          <p:blipFill>
            <a:blip r:embed="rId14"/>
            <a:stretch>
              <a:fillRect/>
            </a:stretch>
          </p:blipFill>
          <p:spPr>
            <a:xfrm>
              <a:off x="308864" y="1460877"/>
              <a:ext cx="309234" cy="309234"/>
            </a:xfrm>
            <a:prstGeom prst="rect">
              <a:avLst/>
            </a:prstGeom>
          </p:spPr>
        </p:pic>
      </p:grpSp>
      <p:grpSp>
        <p:nvGrpSpPr>
          <p:cNvPr id="36" name="Group 35">
            <a:extLst>
              <a:ext uri="{FF2B5EF4-FFF2-40B4-BE49-F238E27FC236}">
                <a16:creationId xmlns:a16="http://schemas.microsoft.com/office/drawing/2014/main" id="{22639052-82BD-AF27-C72C-002B887308CB}"/>
              </a:ext>
            </a:extLst>
          </p:cNvPr>
          <p:cNvGrpSpPr/>
          <p:nvPr/>
        </p:nvGrpSpPr>
        <p:grpSpPr>
          <a:xfrm>
            <a:off x="1019815" y="5883432"/>
            <a:ext cx="432000" cy="432000"/>
            <a:chOff x="247481" y="1399494"/>
            <a:chExt cx="432000" cy="432000"/>
          </a:xfrm>
        </p:grpSpPr>
        <p:sp>
          <p:nvSpPr>
            <p:cNvPr id="37" name="Oval 36">
              <a:extLst>
                <a:ext uri="{FF2B5EF4-FFF2-40B4-BE49-F238E27FC236}">
                  <a16:creationId xmlns:a16="http://schemas.microsoft.com/office/drawing/2014/main" id="{393860ED-D990-F0AB-2EBF-BDF428E0D3DD}"/>
                </a:ext>
              </a:extLst>
            </p:cNvPr>
            <p:cNvSpPr/>
            <p:nvPr/>
          </p:nvSpPr>
          <p:spPr>
            <a:xfrm>
              <a:off x="247481" y="1399494"/>
              <a:ext cx="432000" cy="43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8" name="Picture 37">
              <a:extLst>
                <a:ext uri="{FF2B5EF4-FFF2-40B4-BE49-F238E27FC236}">
                  <a16:creationId xmlns:a16="http://schemas.microsoft.com/office/drawing/2014/main" id="{FF53E903-B470-656E-548F-2F2213BD67D9}"/>
                </a:ext>
              </a:extLst>
            </p:cNvPr>
            <p:cNvPicPr>
              <a:picLocks noChangeAspect="1"/>
            </p:cNvPicPr>
            <p:nvPr/>
          </p:nvPicPr>
          <p:blipFill>
            <a:blip r:embed="rId14"/>
            <a:stretch>
              <a:fillRect/>
            </a:stretch>
          </p:blipFill>
          <p:spPr>
            <a:xfrm>
              <a:off x="308864" y="1460877"/>
              <a:ext cx="309234" cy="309234"/>
            </a:xfrm>
            <a:prstGeom prst="rect">
              <a:avLst/>
            </a:prstGeom>
          </p:spPr>
        </p:pic>
      </p:grpSp>
      <p:sp>
        <p:nvSpPr>
          <p:cNvPr id="39" name="Arrow: Up 38">
            <a:extLst>
              <a:ext uri="{FF2B5EF4-FFF2-40B4-BE49-F238E27FC236}">
                <a16:creationId xmlns:a16="http://schemas.microsoft.com/office/drawing/2014/main" id="{76B23FA5-0D7D-8A31-1D07-6C65C08AFE10}"/>
              </a:ext>
            </a:extLst>
          </p:cNvPr>
          <p:cNvSpPr/>
          <p:nvPr/>
        </p:nvSpPr>
        <p:spPr>
          <a:xfrm>
            <a:off x="244924" y="1423894"/>
            <a:ext cx="373073" cy="4891538"/>
          </a:xfrm>
          <a:prstGeom prst="up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TextBox 39">
            <a:extLst>
              <a:ext uri="{FF2B5EF4-FFF2-40B4-BE49-F238E27FC236}">
                <a16:creationId xmlns:a16="http://schemas.microsoft.com/office/drawing/2014/main" id="{911556EB-E796-9FA0-B958-E881A7DFBCA0}"/>
              </a:ext>
            </a:extLst>
          </p:cNvPr>
          <p:cNvSpPr txBox="1"/>
          <p:nvPr/>
        </p:nvSpPr>
        <p:spPr>
          <a:xfrm>
            <a:off x="-91406" y="803541"/>
            <a:ext cx="1185420" cy="6001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Higher rank in quantitative (Top 3)</a:t>
            </a:r>
          </a:p>
        </p:txBody>
      </p:sp>
      <p:sp>
        <p:nvSpPr>
          <p:cNvPr id="4" name="Arrow: Up 3">
            <a:extLst>
              <a:ext uri="{FF2B5EF4-FFF2-40B4-BE49-F238E27FC236}">
                <a16:creationId xmlns:a16="http://schemas.microsoft.com/office/drawing/2014/main" id="{FE135806-A294-77AA-5B9E-C27EC8E69EDF}"/>
              </a:ext>
            </a:extLst>
          </p:cNvPr>
          <p:cNvSpPr/>
          <p:nvPr/>
        </p:nvSpPr>
        <p:spPr>
          <a:xfrm>
            <a:off x="11800620" y="5299235"/>
            <a:ext cx="244924" cy="301640"/>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Speech Bubble: Rectangle 6">
            <a:extLst>
              <a:ext uri="{FF2B5EF4-FFF2-40B4-BE49-F238E27FC236}">
                <a16:creationId xmlns:a16="http://schemas.microsoft.com/office/drawing/2014/main" id="{0DB2F298-21C0-81BE-B139-637377E8BC79}"/>
              </a:ext>
            </a:extLst>
          </p:cNvPr>
          <p:cNvSpPr/>
          <p:nvPr/>
        </p:nvSpPr>
        <p:spPr>
          <a:xfrm>
            <a:off x="4648035" y="1028648"/>
            <a:ext cx="7123647" cy="456630"/>
          </a:xfrm>
          <a:prstGeom prst="wedgeRectCallout">
            <a:avLst>
              <a:gd name="adj1" fmla="val -54943"/>
              <a:gd name="adj2" fmla="val 13997"/>
            </a:avLst>
          </a:prstGeom>
          <a:solidFill>
            <a:schemeClr val="accent6">
              <a:lumMod val="60000"/>
              <a:lumOff val="40000"/>
            </a:schemeClr>
          </a:solidFill>
          <a:ln w="12700" cap="flat" cmpd="sng" algn="ctr">
            <a:noFill/>
            <a:prstDash val="solid"/>
            <a:miter lim="800000"/>
          </a:ln>
          <a:effectLst/>
        </p:spPr>
        <p:txBody>
          <a:bodyPr rtlCol="0" anchor="ctr"/>
          <a:lstStyle/>
          <a:p>
            <a:pPr algn="ctr"/>
            <a:r>
              <a:rPr kumimoji="0" lang="en-GB" sz="1200" b="0" i="0" u="none" strike="noStrike" kern="0" cap="none" spc="0" normalizeH="0" baseline="0" noProof="0" dirty="0">
                <a:ln>
                  <a:noFill/>
                </a:ln>
                <a:solidFill>
                  <a:srgbClr val="000000"/>
                </a:solidFill>
                <a:effectLst/>
                <a:uLnTx/>
                <a:uFillTx/>
                <a:latin typeface="Century Gothic" panose="020F0302020204030204"/>
                <a:ea typeface="Calibri" panose="020F0502020204030204" pitchFamily="34" charset="0"/>
                <a:cs typeface="Times New Roman" panose="02020603050405020304" pitchFamily="18" charset="0"/>
              </a:rPr>
              <a:t>“</a:t>
            </a:r>
            <a:r>
              <a:rPr lang="en-GB" sz="1200" i="1" dirty="0">
                <a:solidFill>
                  <a:sysClr val="windowText" lastClr="000000"/>
                </a:solidFill>
                <a:latin typeface="Century Gothic" panose="020B0502020202020204" pitchFamily="34" charset="0"/>
              </a:rPr>
              <a:t>Very important, water is so precious. I’m surprised by the figure being at 20%, even 10% seems like a lot to lose.”(HH customer, ABC1 older) </a:t>
            </a:r>
          </a:p>
        </p:txBody>
      </p:sp>
      <p:sp>
        <p:nvSpPr>
          <p:cNvPr id="8" name="Speech Bubble: Rectangle 7">
            <a:extLst>
              <a:ext uri="{FF2B5EF4-FFF2-40B4-BE49-F238E27FC236}">
                <a16:creationId xmlns:a16="http://schemas.microsoft.com/office/drawing/2014/main" id="{D7BC9E5B-E852-9B4F-3DE2-5B3E4E5BE66B}"/>
              </a:ext>
            </a:extLst>
          </p:cNvPr>
          <p:cNvSpPr/>
          <p:nvPr/>
        </p:nvSpPr>
        <p:spPr>
          <a:xfrm>
            <a:off x="4648035" y="1601033"/>
            <a:ext cx="7123647" cy="456630"/>
          </a:xfrm>
          <a:prstGeom prst="wedgeRectCallout">
            <a:avLst>
              <a:gd name="adj1" fmla="val -54943"/>
              <a:gd name="adj2" fmla="val 13997"/>
            </a:avLst>
          </a:prstGeom>
          <a:solidFill>
            <a:schemeClr val="accent6">
              <a:lumMod val="60000"/>
              <a:lumOff val="40000"/>
            </a:schemeClr>
          </a:solidFill>
          <a:ln w="12700" cap="flat" cmpd="sng" algn="ctr">
            <a:noFill/>
            <a:prstDash val="solid"/>
            <a:miter lim="800000"/>
          </a:ln>
          <a:effectLst/>
        </p:spPr>
        <p:txBody>
          <a:bodyPr rtlCol="0" anchor="ctr"/>
          <a:lstStyle/>
          <a:p>
            <a:pPr algn="ctr"/>
            <a:r>
              <a:rPr kumimoji="0" lang="en-GB" sz="1200" b="0" i="0" u="none" strike="noStrike" kern="0" cap="none" spc="0" normalizeH="0" baseline="0" noProof="0" dirty="0">
                <a:ln>
                  <a:noFill/>
                </a:ln>
                <a:solidFill>
                  <a:srgbClr val="000000"/>
                </a:solidFill>
                <a:effectLst/>
                <a:uLnTx/>
                <a:uFillTx/>
                <a:latin typeface="Century Gothic" panose="020F0302020204030204"/>
                <a:ea typeface="Calibri" panose="020F0502020204030204" pitchFamily="34" charset="0"/>
                <a:cs typeface="Times New Roman" panose="02020603050405020304" pitchFamily="18" charset="0"/>
              </a:rPr>
              <a:t>“</a:t>
            </a:r>
            <a:r>
              <a:rPr lang="en-GB" sz="1200" i="1" dirty="0">
                <a:solidFill>
                  <a:sysClr val="windowText" lastClr="000000"/>
                </a:solidFill>
                <a:latin typeface="Century Gothic" panose="020B0502020202020204" pitchFamily="34" charset="0"/>
              </a:rPr>
              <a:t>I would of thought that sewer flooding inside a home would need taking to zero because that’s one of the worst things that could happen to you.” (NHH customer, critical water use)</a:t>
            </a:r>
          </a:p>
        </p:txBody>
      </p:sp>
      <p:sp>
        <p:nvSpPr>
          <p:cNvPr id="9" name="Speech Bubble: Rectangle 8">
            <a:extLst>
              <a:ext uri="{FF2B5EF4-FFF2-40B4-BE49-F238E27FC236}">
                <a16:creationId xmlns:a16="http://schemas.microsoft.com/office/drawing/2014/main" id="{59EFA01C-C809-41AA-6BDD-9CC8B7498AF1}"/>
              </a:ext>
            </a:extLst>
          </p:cNvPr>
          <p:cNvSpPr/>
          <p:nvPr/>
        </p:nvSpPr>
        <p:spPr>
          <a:xfrm>
            <a:off x="4648035" y="2170255"/>
            <a:ext cx="7123647" cy="456630"/>
          </a:xfrm>
          <a:prstGeom prst="wedgeRectCallout">
            <a:avLst>
              <a:gd name="adj1" fmla="val -54943"/>
              <a:gd name="adj2" fmla="val 13997"/>
            </a:avLst>
          </a:prstGeom>
          <a:solidFill>
            <a:schemeClr val="accent6">
              <a:lumMod val="60000"/>
              <a:lumOff val="40000"/>
            </a:schemeClr>
          </a:solidFill>
          <a:ln w="12700" cap="flat" cmpd="sng" algn="ctr">
            <a:noFill/>
            <a:prstDash val="solid"/>
            <a:miter lim="800000"/>
          </a:ln>
          <a:effectLst/>
        </p:spPr>
        <p:txBody>
          <a:bodyPr rtlCol="0" anchor="ctr"/>
          <a:lstStyle/>
          <a:p>
            <a:pPr algn="ctr"/>
            <a:r>
              <a:rPr lang="en-GB" sz="1200" i="1" dirty="0">
                <a:solidFill>
                  <a:sysClr val="windowText" lastClr="000000"/>
                </a:solidFill>
                <a:latin typeface="Century Gothic" panose="020B0502020202020204" pitchFamily="34" charset="0"/>
              </a:rPr>
              <a:t>“A problem which will only get worse. I can't imagine anything worse. They have to act on it.”</a:t>
            </a:r>
          </a:p>
          <a:p>
            <a:pPr algn="ctr"/>
            <a:r>
              <a:rPr lang="en-GB" sz="1200" i="1" dirty="0">
                <a:solidFill>
                  <a:sysClr val="windowText" lastClr="000000"/>
                </a:solidFill>
                <a:latin typeface="Century Gothic" panose="020B0502020202020204" pitchFamily="34" charset="0"/>
              </a:rPr>
              <a:t>(HH customer, C2D older)</a:t>
            </a:r>
          </a:p>
        </p:txBody>
      </p:sp>
      <p:sp>
        <p:nvSpPr>
          <p:cNvPr id="14" name="Speech Bubble: Rectangle 13">
            <a:extLst>
              <a:ext uri="{FF2B5EF4-FFF2-40B4-BE49-F238E27FC236}">
                <a16:creationId xmlns:a16="http://schemas.microsoft.com/office/drawing/2014/main" id="{56797BF6-542F-1E55-73F8-E73C1C7C3E80}"/>
              </a:ext>
            </a:extLst>
          </p:cNvPr>
          <p:cNvSpPr/>
          <p:nvPr/>
        </p:nvSpPr>
        <p:spPr>
          <a:xfrm>
            <a:off x="4648035" y="3474628"/>
            <a:ext cx="7123647" cy="456630"/>
          </a:xfrm>
          <a:prstGeom prst="wedgeRectCallout">
            <a:avLst>
              <a:gd name="adj1" fmla="val -54943"/>
              <a:gd name="adj2" fmla="val 13997"/>
            </a:avLst>
          </a:prstGeom>
          <a:solidFill>
            <a:schemeClr val="accent6">
              <a:lumMod val="40000"/>
              <a:lumOff val="60000"/>
            </a:schemeClr>
          </a:solidFill>
          <a:ln w="12700" cap="flat" cmpd="sng" algn="ctr">
            <a:noFill/>
            <a:prstDash val="solid"/>
            <a:miter lim="800000"/>
          </a:ln>
          <a:effectLst/>
        </p:spPr>
        <p:txBody>
          <a:bodyPr rtlCol="0" anchor="ctr"/>
          <a:lstStyle/>
          <a:p>
            <a:pPr algn="ctr"/>
            <a:r>
              <a:rPr lang="en-GB" sz="1200" i="1" dirty="0">
                <a:solidFill>
                  <a:sysClr val="windowText" lastClr="000000"/>
                </a:solidFill>
                <a:latin typeface="Century Gothic" panose="020B0502020202020204" pitchFamily="34" charset="0"/>
              </a:rPr>
              <a:t>“It is very important because you’re talking about the possibility of the water supply being contaminated.”(NHH customer, domestic water use) </a:t>
            </a:r>
          </a:p>
        </p:txBody>
      </p:sp>
      <p:sp>
        <p:nvSpPr>
          <p:cNvPr id="41" name="Speech Bubble: Rectangle 40">
            <a:extLst>
              <a:ext uri="{FF2B5EF4-FFF2-40B4-BE49-F238E27FC236}">
                <a16:creationId xmlns:a16="http://schemas.microsoft.com/office/drawing/2014/main" id="{C05A54E7-EC9B-8AA7-8D96-2216B27F8590}"/>
              </a:ext>
            </a:extLst>
          </p:cNvPr>
          <p:cNvSpPr/>
          <p:nvPr/>
        </p:nvSpPr>
        <p:spPr>
          <a:xfrm>
            <a:off x="4648035" y="5238437"/>
            <a:ext cx="7123647" cy="456630"/>
          </a:xfrm>
          <a:prstGeom prst="wedgeRectCallout">
            <a:avLst>
              <a:gd name="adj1" fmla="val -54943"/>
              <a:gd name="adj2" fmla="val 13997"/>
            </a:avLst>
          </a:prstGeom>
          <a:solidFill>
            <a:schemeClr val="accent6">
              <a:lumMod val="60000"/>
              <a:lumOff val="40000"/>
            </a:schemeClr>
          </a:solidFill>
          <a:ln w="12700" cap="flat" cmpd="sng" algn="ctr">
            <a:noFill/>
            <a:prstDash val="solid"/>
            <a:miter lim="800000"/>
          </a:ln>
          <a:effectLst/>
        </p:spPr>
        <p:txBody>
          <a:bodyPr rtlCol="0" anchor="ctr"/>
          <a:lstStyle/>
          <a:p>
            <a:pPr algn="ctr"/>
            <a:r>
              <a:rPr lang="en-GB" sz="1200" i="1" dirty="0">
                <a:solidFill>
                  <a:sysClr val="windowText" lastClr="000000"/>
                </a:solidFill>
                <a:latin typeface="Century Gothic" panose="020B0502020202020204" pitchFamily="34" charset="0"/>
              </a:rPr>
              <a:t>“I’d probably put that as more important because obviously lead traces in drinking water do come with health issues” (HH customer, C2D older) </a:t>
            </a:r>
          </a:p>
        </p:txBody>
      </p:sp>
      <p:sp>
        <p:nvSpPr>
          <p:cNvPr id="42" name="Speech Bubble: Rectangle 41">
            <a:extLst>
              <a:ext uri="{FF2B5EF4-FFF2-40B4-BE49-F238E27FC236}">
                <a16:creationId xmlns:a16="http://schemas.microsoft.com/office/drawing/2014/main" id="{816F0551-AF28-1DAD-05AC-8F59BF9B9C31}"/>
              </a:ext>
            </a:extLst>
          </p:cNvPr>
          <p:cNvSpPr/>
          <p:nvPr/>
        </p:nvSpPr>
        <p:spPr>
          <a:xfrm>
            <a:off x="4648035" y="4043849"/>
            <a:ext cx="7123647" cy="456630"/>
          </a:xfrm>
          <a:prstGeom prst="wedgeRectCallout">
            <a:avLst>
              <a:gd name="adj1" fmla="val -54943"/>
              <a:gd name="adj2" fmla="val 13997"/>
            </a:avLst>
          </a:prstGeom>
          <a:solidFill>
            <a:schemeClr val="accent6">
              <a:lumMod val="20000"/>
              <a:lumOff val="80000"/>
            </a:schemeClr>
          </a:solidFill>
          <a:ln w="12700" cap="flat" cmpd="sng" algn="ctr">
            <a:noFill/>
            <a:prstDash val="solid"/>
            <a:miter lim="800000"/>
          </a:ln>
          <a:effectLst/>
        </p:spPr>
        <p:txBody>
          <a:bodyPr rtlCol="0" anchor="ctr"/>
          <a:lstStyle/>
          <a:p>
            <a:pPr algn="ctr"/>
            <a:r>
              <a:rPr lang="en-GB" sz="1200" i="1" dirty="0">
                <a:solidFill>
                  <a:sysClr val="windowText" lastClr="000000"/>
                </a:solidFill>
                <a:latin typeface="Century Gothic" panose="020B0502020202020204" pitchFamily="34" charset="0"/>
              </a:rPr>
              <a:t>“It's an inconvenience but they do fix it quickly, I don’t know if this where the main investment should be.”(Future customer, student) </a:t>
            </a:r>
          </a:p>
        </p:txBody>
      </p:sp>
      <p:sp>
        <p:nvSpPr>
          <p:cNvPr id="48" name="Speech Bubble: Rectangle 47">
            <a:extLst>
              <a:ext uri="{FF2B5EF4-FFF2-40B4-BE49-F238E27FC236}">
                <a16:creationId xmlns:a16="http://schemas.microsoft.com/office/drawing/2014/main" id="{06B4A6EC-BDF4-7DB6-2539-029F740C519B}"/>
              </a:ext>
            </a:extLst>
          </p:cNvPr>
          <p:cNvSpPr/>
          <p:nvPr/>
        </p:nvSpPr>
        <p:spPr>
          <a:xfrm>
            <a:off x="4635865" y="4613070"/>
            <a:ext cx="7123647" cy="456630"/>
          </a:xfrm>
          <a:prstGeom prst="wedgeRectCallout">
            <a:avLst>
              <a:gd name="adj1" fmla="val -54943"/>
              <a:gd name="adj2" fmla="val 13997"/>
            </a:avLst>
          </a:prstGeom>
          <a:solidFill>
            <a:schemeClr val="accent6">
              <a:lumMod val="40000"/>
              <a:lumOff val="60000"/>
            </a:schemeClr>
          </a:solidFill>
          <a:ln w="12700" cap="flat" cmpd="sng" algn="ctr">
            <a:noFill/>
            <a:prstDash val="solid"/>
            <a:miter lim="800000"/>
          </a:ln>
          <a:effectLst/>
        </p:spPr>
        <p:txBody>
          <a:bodyPr rtlCol="0" anchor="ctr"/>
          <a:lstStyle/>
          <a:p>
            <a:pPr algn="ctr"/>
            <a:r>
              <a:rPr lang="en-GB" sz="1200" i="1" dirty="0">
                <a:solidFill>
                  <a:sysClr val="windowText" lastClr="000000"/>
                </a:solidFill>
                <a:latin typeface="Century Gothic" panose="020B0502020202020204" pitchFamily="34" charset="0"/>
              </a:rPr>
              <a:t>“It is a really important objective but, when you understand how many minutes it is, when you compare it to the other issues, I don’t really think it’s a major problem.” (HH, C2D younger) </a:t>
            </a:r>
          </a:p>
        </p:txBody>
      </p:sp>
      <p:sp>
        <p:nvSpPr>
          <p:cNvPr id="51" name="Arrow: Up 50">
            <a:extLst>
              <a:ext uri="{FF2B5EF4-FFF2-40B4-BE49-F238E27FC236}">
                <a16:creationId xmlns:a16="http://schemas.microsoft.com/office/drawing/2014/main" id="{A8660716-4DE4-83E5-D5CA-E93C6345C1E3}"/>
              </a:ext>
            </a:extLst>
          </p:cNvPr>
          <p:cNvSpPr/>
          <p:nvPr/>
        </p:nvSpPr>
        <p:spPr>
          <a:xfrm rot="10800000">
            <a:off x="11800620" y="4151679"/>
            <a:ext cx="244924" cy="301640"/>
          </a:xfrm>
          <a:prstGeom prst="upArrow">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2" name="Speech Bubble: Rectangle 51">
            <a:extLst>
              <a:ext uri="{FF2B5EF4-FFF2-40B4-BE49-F238E27FC236}">
                <a16:creationId xmlns:a16="http://schemas.microsoft.com/office/drawing/2014/main" id="{B78A50D9-5AD2-BB32-1B9C-3C30799726E4}"/>
              </a:ext>
            </a:extLst>
          </p:cNvPr>
          <p:cNvSpPr/>
          <p:nvPr/>
        </p:nvSpPr>
        <p:spPr>
          <a:xfrm>
            <a:off x="4635865" y="5829352"/>
            <a:ext cx="7123647" cy="456630"/>
          </a:xfrm>
          <a:prstGeom prst="wedgeRectCallout">
            <a:avLst>
              <a:gd name="adj1" fmla="val -54943"/>
              <a:gd name="adj2" fmla="val 13997"/>
            </a:avLst>
          </a:prstGeom>
          <a:solidFill>
            <a:schemeClr val="accent6">
              <a:lumMod val="20000"/>
              <a:lumOff val="80000"/>
            </a:schemeClr>
          </a:solidFill>
          <a:ln w="12700" cap="flat" cmpd="sng" algn="ctr">
            <a:noFill/>
            <a:prstDash val="solid"/>
            <a:miter lim="800000"/>
          </a:ln>
          <a:effectLst/>
        </p:spPr>
        <p:txBody>
          <a:bodyPr rtlCol="0" anchor="ctr"/>
          <a:lstStyle/>
          <a:p>
            <a:pPr algn="ctr"/>
            <a:r>
              <a:rPr lang="en-GB" sz="1200" i="1" dirty="0">
                <a:solidFill>
                  <a:sysClr val="windowText" lastClr="000000"/>
                </a:solidFill>
                <a:latin typeface="Century Gothic" panose="020B0502020202020204" pitchFamily="34" charset="0"/>
              </a:rPr>
              <a:t>“I think education is always good. We all have to live with ourselves and do what we can and if we’re educated we can do what we can.”(HH customer, C2D older)</a:t>
            </a:r>
          </a:p>
        </p:txBody>
      </p:sp>
      <p:sp>
        <p:nvSpPr>
          <p:cNvPr id="55" name="TextBox 54">
            <a:extLst>
              <a:ext uri="{FF2B5EF4-FFF2-40B4-BE49-F238E27FC236}">
                <a16:creationId xmlns:a16="http://schemas.microsoft.com/office/drawing/2014/main" id="{BC134A89-822F-3489-87E6-0D899749AAC0}"/>
              </a:ext>
            </a:extLst>
          </p:cNvPr>
          <p:cNvSpPr txBox="1"/>
          <p:nvPr/>
        </p:nvSpPr>
        <p:spPr>
          <a:xfrm>
            <a:off x="7932666" y="2913960"/>
            <a:ext cx="452368" cy="276999"/>
          </a:xfrm>
          <a:prstGeom prst="rect">
            <a:avLst/>
          </a:prstGeom>
          <a:noFill/>
        </p:spPr>
        <p:txBody>
          <a:bodyPr wrap="none" rtlCol="0">
            <a:spAutoFit/>
          </a:bodyPr>
          <a:lstStyle/>
          <a:p>
            <a:r>
              <a:rPr lang="en-GB" sz="1200" dirty="0">
                <a:latin typeface="Century Gothic" panose="020B0502020202020204" pitchFamily="34" charset="0"/>
              </a:rPr>
              <a:t>n/a</a:t>
            </a:r>
          </a:p>
        </p:txBody>
      </p:sp>
      <p:sp>
        <p:nvSpPr>
          <p:cNvPr id="57" name="TextBox 56">
            <a:extLst>
              <a:ext uri="{FF2B5EF4-FFF2-40B4-BE49-F238E27FC236}">
                <a16:creationId xmlns:a16="http://schemas.microsoft.com/office/drawing/2014/main" id="{DA8BD704-05BD-0857-F6F9-BF986E4AF369}"/>
              </a:ext>
            </a:extLst>
          </p:cNvPr>
          <p:cNvSpPr txBox="1"/>
          <p:nvPr/>
        </p:nvSpPr>
        <p:spPr>
          <a:xfrm>
            <a:off x="5254059" y="6496040"/>
            <a:ext cx="234136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Source: Qualitative phase</a:t>
            </a:r>
          </a:p>
        </p:txBody>
      </p:sp>
    </p:spTree>
    <p:extLst>
      <p:ext uri="{BB962C8B-B14F-4D97-AF65-F5344CB8AC3E}">
        <p14:creationId xmlns:p14="http://schemas.microsoft.com/office/powerpoint/2010/main" val="16106666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09B0251-D1DF-721E-C58D-52D9B64141D5}"/>
              </a:ext>
            </a:extLst>
          </p:cNvPr>
          <p:cNvSpPr>
            <a:spLocks noGrp="1"/>
          </p:cNvSpPr>
          <p:nvPr>
            <p:ph type="body" sz="quarter" idx="13"/>
          </p:nvPr>
        </p:nvSpPr>
        <p:spPr/>
        <p:txBody>
          <a:bodyPr/>
          <a:lstStyle/>
          <a:p>
            <a:r>
              <a:rPr lang="en-GB" dirty="0"/>
              <a:t>Focus on lead pipes – exploring tensions in the importance / urgency reported</a:t>
            </a:r>
          </a:p>
        </p:txBody>
      </p:sp>
      <p:pic>
        <p:nvPicPr>
          <p:cNvPr id="44" name="Picture 43">
            <a:extLst>
              <a:ext uri="{FF2B5EF4-FFF2-40B4-BE49-F238E27FC236}">
                <a16:creationId xmlns:a16="http://schemas.microsoft.com/office/drawing/2014/main" id="{23E99BED-CE12-A9A2-84BE-82139EC6BEE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333" y="682860"/>
            <a:ext cx="2494112" cy="2692710"/>
          </a:xfrm>
          <a:prstGeom prst="rect">
            <a:avLst/>
          </a:prstGeom>
          <a:noFill/>
        </p:spPr>
      </p:pic>
      <p:sp>
        <p:nvSpPr>
          <p:cNvPr id="5" name="Slide Number Placeholder 3">
            <a:extLst>
              <a:ext uri="{FF2B5EF4-FFF2-40B4-BE49-F238E27FC236}">
                <a16:creationId xmlns:a16="http://schemas.microsoft.com/office/drawing/2014/main" id="{4378D10F-CAD3-D275-66C3-2604CC754834}"/>
              </a:ext>
            </a:extLst>
          </p:cNvPr>
          <p:cNvSpPr txBox="1">
            <a:spLocks/>
          </p:cNvSpPr>
          <p:nvPr/>
        </p:nvSpPr>
        <p:spPr>
          <a:xfrm>
            <a:off x="11280100" y="6756"/>
            <a:ext cx="794631" cy="41143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17C9725-CDDF-4E1F-A5C1-71F9C95A39C6}" type="slidenum">
              <a:rPr lang="en-GB" b="1" smtClean="0">
                <a:solidFill>
                  <a:prstClr val="white"/>
                </a:solidFill>
                <a:latin typeface="Century Gothic" panose="020B0502020202020204" pitchFamily="34" charset="0"/>
              </a:rPr>
              <a:pPr/>
              <a:t>25</a:t>
            </a:fld>
            <a:endParaRPr lang="en-GB" b="1" dirty="0">
              <a:solidFill>
                <a:prstClr val="white"/>
              </a:solidFill>
              <a:latin typeface="Century Gothic" panose="020B0502020202020204" pitchFamily="34" charset="0"/>
            </a:endParaRPr>
          </a:p>
        </p:txBody>
      </p:sp>
      <p:pic>
        <p:nvPicPr>
          <p:cNvPr id="10" name="Picture 9">
            <a:extLst>
              <a:ext uri="{FF2B5EF4-FFF2-40B4-BE49-F238E27FC236}">
                <a16:creationId xmlns:a16="http://schemas.microsoft.com/office/drawing/2014/main" id="{A4667EE3-3DBD-24FF-47CE-00F9CB68A86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9925" y="6458880"/>
            <a:ext cx="1121629" cy="274231"/>
          </a:xfrm>
          <a:prstGeom prst="rect">
            <a:avLst/>
          </a:prstGeom>
        </p:spPr>
      </p:pic>
      <p:sp>
        <p:nvSpPr>
          <p:cNvPr id="56" name="Speech Bubble: Rectangle 55">
            <a:extLst>
              <a:ext uri="{FF2B5EF4-FFF2-40B4-BE49-F238E27FC236}">
                <a16:creationId xmlns:a16="http://schemas.microsoft.com/office/drawing/2014/main" id="{01470521-8E0D-C092-4754-719CA813953D}"/>
              </a:ext>
            </a:extLst>
          </p:cNvPr>
          <p:cNvSpPr/>
          <p:nvPr/>
        </p:nvSpPr>
        <p:spPr>
          <a:xfrm>
            <a:off x="1559939" y="4472026"/>
            <a:ext cx="3159343" cy="1402337"/>
          </a:xfrm>
          <a:prstGeom prst="wedgeRectCallout">
            <a:avLst>
              <a:gd name="adj1" fmla="val -35820"/>
              <a:gd name="adj2" fmla="val 63410"/>
            </a:avLst>
          </a:prstGeom>
          <a:solidFill>
            <a:schemeClr val="accent6">
              <a:lumMod val="60000"/>
              <a:lumOff val="40000"/>
            </a:schemeClr>
          </a:solidFill>
          <a:ln w="12700" cap="flat" cmpd="sng" algn="ctr">
            <a:noFill/>
            <a:prstDash val="solid"/>
            <a:miter lim="800000"/>
          </a:ln>
          <a:effectLst/>
        </p:spPr>
        <p:txBody>
          <a:bodyPr rtlCol="0" anchor="ctr"/>
          <a:lstStyle/>
          <a:p>
            <a:pPr algn="ctr"/>
            <a:r>
              <a:rPr kumimoji="0" lang="en-GB" sz="1200" b="0" i="1" u="none" strike="noStrike" kern="0" cap="none" spc="0" normalizeH="0" baseline="0" noProof="0" dirty="0">
                <a:ln>
                  <a:noFill/>
                </a:ln>
                <a:solidFill>
                  <a:srgbClr val="000000"/>
                </a:solidFill>
                <a:effectLst/>
                <a:uLnTx/>
                <a:uFillTx/>
                <a:latin typeface="Century Gothic" panose="020F0302020204030204"/>
                <a:ea typeface="Calibri" panose="020F0502020204030204" pitchFamily="34" charset="0"/>
                <a:cs typeface="Times New Roman" panose="02020603050405020304" pitchFamily="18" charset="0"/>
              </a:rPr>
              <a:t>“I would say you want to start as quickly as possible don’t you, surely that’s a health risk and you’ve got to make a risk assessment I suppose on people’s health and wellbeing.” Economically vulnerable</a:t>
            </a:r>
          </a:p>
        </p:txBody>
      </p:sp>
      <p:sp>
        <p:nvSpPr>
          <p:cNvPr id="57" name="Rectangle 56">
            <a:extLst>
              <a:ext uri="{FF2B5EF4-FFF2-40B4-BE49-F238E27FC236}">
                <a16:creationId xmlns:a16="http://schemas.microsoft.com/office/drawing/2014/main" id="{6B501A66-4446-B593-AE0B-4C9E402068D1}"/>
              </a:ext>
            </a:extLst>
          </p:cNvPr>
          <p:cNvSpPr/>
          <p:nvPr/>
        </p:nvSpPr>
        <p:spPr>
          <a:xfrm>
            <a:off x="2677886" y="736290"/>
            <a:ext cx="8999529" cy="336888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defRPr/>
            </a:pPr>
            <a:r>
              <a:rPr lang="en-GB" sz="1400" dirty="0">
                <a:solidFill>
                  <a:prstClr val="black"/>
                </a:solidFill>
                <a:latin typeface="Century Gothic" panose="020B0502020202020204" pitchFamily="34" charset="0"/>
              </a:rPr>
              <a:t>Views on lead pipes can be polarised and information shared with customers is pivotal</a:t>
            </a:r>
          </a:p>
          <a:p>
            <a:pPr marL="285750" indent="-285750">
              <a:buFont typeface="Arial" panose="020B0604020202020204" pitchFamily="34" charset="0"/>
              <a:buChar char="•"/>
              <a:defRPr/>
            </a:pPr>
            <a:r>
              <a:rPr lang="en-GB" sz="1400" dirty="0">
                <a:solidFill>
                  <a:prstClr val="black"/>
                </a:solidFill>
                <a:latin typeface="Century Gothic" panose="020B0502020202020204" pitchFamily="34" charset="0"/>
              </a:rPr>
              <a:t>The current status quo is that people don’t think lead pipes are widespread and so it is not a significant issue. </a:t>
            </a:r>
          </a:p>
          <a:p>
            <a:pPr marL="285750" indent="-285750">
              <a:buFont typeface="Arial" panose="020B0604020202020204" pitchFamily="34" charset="0"/>
              <a:buChar char="•"/>
              <a:defRPr/>
            </a:pPr>
            <a:r>
              <a:rPr lang="en-GB" sz="1400" dirty="0">
                <a:solidFill>
                  <a:prstClr val="black"/>
                </a:solidFill>
                <a:latin typeface="Century Gothic" panose="020B0502020202020204" pitchFamily="34" charset="0"/>
              </a:rPr>
              <a:t>However, when it is revealed in qualitative conversation that many lead pipes are still present, and potential impact on </a:t>
            </a:r>
            <a:r>
              <a:rPr lang="en-GB" sz="1400" b="1" dirty="0">
                <a:solidFill>
                  <a:prstClr val="black"/>
                </a:solidFill>
                <a:latin typeface="Century Gothic" panose="020B0502020202020204" pitchFamily="34" charset="0"/>
              </a:rPr>
              <a:t>the health of children and babies, lead becomes a highly pressing investment area</a:t>
            </a:r>
            <a:endParaRPr lang="en-GB" sz="1400" dirty="0">
              <a:solidFill>
                <a:prstClr val="black"/>
              </a:solidFill>
              <a:latin typeface="Century Gothic" panose="020B0502020202020204" pitchFamily="34" charset="0"/>
            </a:endParaRPr>
          </a:p>
          <a:p>
            <a:pPr marL="285750" indent="-285750">
              <a:buFont typeface="Arial" panose="020B0604020202020204" pitchFamily="34" charset="0"/>
              <a:buChar char="•"/>
              <a:defRPr/>
            </a:pPr>
            <a:r>
              <a:rPr lang="en-GB" sz="1400" dirty="0">
                <a:solidFill>
                  <a:prstClr val="black"/>
                </a:solidFill>
                <a:latin typeface="Century Gothic" panose="020B0502020202020204" pitchFamily="34" charset="0"/>
              </a:rPr>
              <a:t>Meanwhile in research where health issues are not highlighted, and it is clarified </a:t>
            </a:r>
            <a:r>
              <a:rPr lang="en-GB" sz="1400" b="1" dirty="0">
                <a:solidFill>
                  <a:prstClr val="black"/>
                </a:solidFill>
                <a:latin typeface="Century Gothic" panose="020B0502020202020204" pitchFamily="34" charset="0"/>
              </a:rPr>
              <a:t>that lead pipes are the responsibility of the property owner</a:t>
            </a:r>
            <a:r>
              <a:rPr lang="en-GB" sz="1400" dirty="0">
                <a:solidFill>
                  <a:prstClr val="black"/>
                </a:solidFill>
                <a:latin typeface="Century Gothic" panose="020B0502020202020204" pitchFamily="34" charset="0"/>
              </a:rPr>
              <a:t>, the </a:t>
            </a:r>
            <a:r>
              <a:rPr lang="en-GB" sz="1400" b="1" dirty="0">
                <a:solidFill>
                  <a:prstClr val="black"/>
                </a:solidFill>
                <a:latin typeface="Century Gothic" panose="020B0502020202020204" pitchFamily="34" charset="0"/>
              </a:rPr>
              <a:t>prioritisation for DCWW to invest is much lower</a:t>
            </a:r>
            <a:endParaRPr lang="en-GB" sz="1400" dirty="0">
              <a:solidFill>
                <a:prstClr val="black"/>
              </a:solidFill>
              <a:latin typeface="Century Gothic" panose="020B0502020202020204" pitchFamily="34" charset="0"/>
            </a:endParaRPr>
          </a:p>
          <a:p>
            <a:pPr marL="285750" indent="-285750">
              <a:buFont typeface="Arial" panose="020B0604020202020204" pitchFamily="34" charset="0"/>
              <a:buChar char="•"/>
              <a:defRPr/>
            </a:pPr>
            <a:r>
              <a:rPr lang="en-GB" sz="1400" dirty="0">
                <a:solidFill>
                  <a:prstClr val="black"/>
                </a:solidFill>
                <a:latin typeface="Century Gothic" panose="020B0502020202020204" pitchFamily="34" charset="0"/>
              </a:rPr>
              <a:t>This is a potentially highly emotive area and needs careful handling – could it be the next ‘CSOs’? </a:t>
            </a:r>
          </a:p>
          <a:p>
            <a:pPr marL="285750" indent="-285750">
              <a:buFont typeface="Arial" panose="020B0604020202020204" pitchFamily="34" charset="0"/>
              <a:buChar char="•"/>
              <a:defRPr/>
            </a:pPr>
            <a:r>
              <a:rPr kumimoji="0" lang="en-GB" sz="140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The situation of l</a:t>
            </a:r>
            <a:r>
              <a:rPr lang="en-GB" sz="1400" dirty="0">
                <a:solidFill>
                  <a:prstClr val="black"/>
                </a:solidFill>
                <a:latin typeface="Century Gothic" panose="020B0502020202020204" pitchFamily="34" charset="0"/>
              </a:rPr>
              <a:t>ead pipes is not new, but we are in an era of increased social media activism and greater public scrutiny…</a:t>
            </a:r>
          </a:p>
          <a:p>
            <a:pPr marL="285750" indent="-285750">
              <a:buFont typeface="Arial" panose="020B0604020202020204" pitchFamily="34" charset="0"/>
              <a:buChar char="•"/>
              <a:defRPr/>
            </a:pPr>
            <a:endParaRPr kumimoji="0" lang="en-GB" sz="1400" b="0" i="1" u="none" strike="noStrike" kern="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a:p>
            <a:pPr lvl="2">
              <a:defRPr/>
            </a:pPr>
            <a:r>
              <a:rPr kumimoji="0" lang="en-GB" sz="1400" b="1" i="1" u="none" strike="noStrike" kern="0" cap="none" spc="0" normalizeH="0" baseline="0" noProof="0" dirty="0">
                <a:ln>
                  <a:noFill/>
                </a:ln>
                <a:solidFill>
                  <a:srgbClr val="000000"/>
                </a:solidFill>
                <a:effectLst/>
                <a:uLnTx/>
                <a:uFillTx/>
                <a:latin typeface="Century Gothic" panose="020F0302020204030204"/>
                <a:ea typeface="Calibri" panose="020F0502020204030204" pitchFamily="34" charset="0"/>
                <a:cs typeface="Times New Roman" panose="02020603050405020304" pitchFamily="18" charset="0"/>
              </a:rPr>
              <a:t>“Don’t leave it and leave it and leave it… it could be a ticking timebomb”. </a:t>
            </a:r>
            <a:endParaRPr kumimoji="0" lang="en-GB" sz="1400" b="1" i="0" u="none" strike="noStrike" kern="1200" cap="none" spc="0" normalizeH="0" baseline="0" noProof="0" dirty="0">
              <a:ln>
                <a:noFill/>
              </a:ln>
              <a:solidFill>
                <a:srgbClr val="000000">
                  <a:lumMod val="85000"/>
                  <a:lumOff val="15000"/>
                </a:srgbClr>
              </a:solidFill>
              <a:effectLst/>
              <a:uLnTx/>
              <a:uFillTx/>
              <a:latin typeface="Century Gothic" panose="020B0502020202020204" pitchFamily="34" charset="0"/>
              <a:ea typeface="+mn-ea"/>
              <a:cs typeface="+mn-cs"/>
            </a:endParaRPr>
          </a:p>
          <a:p>
            <a:pPr lvl="0">
              <a:defRPr/>
            </a:pPr>
            <a:endParaRPr lang="en-GB" sz="1400" b="1" dirty="0">
              <a:solidFill>
                <a:prstClr val="black"/>
              </a:solidFill>
              <a:latin typeface="Century Gothic" panose="020B0502020202020204" pitchFamily="34" charset="0"/>
            </a:endParaRPr>
          </a:p>
        </p:txBody>
      </p:sp>
      <p:sp>
        <p:nvSpPr>
          <p:cNvPr id="58" name="Speech Bubble: Rectangle 57">
            <a:extLst>
              <a:ext uri="{FF2B5EF4-FFF2-40B4-BE49-F238E27FC236}">
                <a16:creationId xmlns:a16="http://schemas.microsoft.com/office/drawing/2014/main" id="{0432B0AC-9237-7670-0A2E-9B1FD22C957B}"/>
              </a:ext>
            </a:extLst>
          </p:cNvPr>
          <p:cNvSpPr/>
          <p:nvPr/>
        </p:nvSpPr>
        <p:spPr>
          <a:xfrm>
            <a:off x="4994062" y="4486434"/>
            <a:ext cx="3159343" cy="1373603"/>
          </a:xfrm>
          <a:prstGeom prst="wedgeRectCallout">
            <a:avLst>
              <a:gd name="adj1" fmla="val 36020"/>
              <a:gd name="adj2" fmla="val 66316"/>
            </a:avLst>
          </a:prstGeom>
          <a:solidFill>
            <a:schemeClr val="accent6">
              <a:lumMod val="60000"/>
              <a:lumOff val="40000"/>
            </a:schemeClr>
          </a:solidFill>
          <a:ln w="12700" cap="flat" cmpd="sng" algn="ctr">
            <a:noFill/>
            <a:prstDash val="solid"/>
            <a:miter lim="800000"/>
          </a:ln>
          <a:effectLst/>
        </p:spPr>
        <p:txBody>
          <a:bodyPr rtlCol="0" anchor="ctr"/>
          <a:lstStyle/>
          <a:p>
            <a:pPr algn="ctr"/>
            <a:r>
              <a:rPr kumimoji="0" lang="en-GB" sz="1200" b="0" i="1" u="none" strike="noStrike" kern="0" cap="none" spc="0" normalizeH="0" baseline="0" noProof="0" dirty="0">
                <a:ln>
                  <a:noFill/>
                </a:ln>
                <a:solidFill>
                  <a:srgbClr val="000000"/>
                </a:solidFill>
                <a:effectLst/>
                <a:uLnTx/>
                <a:uFillTx/>
                <a:latin typeface="Century Gothic" panose="020F0302020204030204"/>
                <a:ea typeface="Calibri" panose="020F0502020204030204" pitchFamily="34" charset="0"/>
                <a:cs typeface="Times New Roman" panose="02020603050405020304" pitchFamily="18" charset="0"/>
              </a:rPr>
              <a:t>“Don’t leave it and leave it and leave it. Because depending on how much water people actually drink it could be a ticking timebomb”. C2D, Older (51+)</a:t>
            </a:r>
          </a:p>
        </p:txBody>
      </p:sp>
      <p:sp>
        <p:nvSpPr>
          <p:cNvPr id="59" name="Speech Bubble: Rectangle 58">
            <a:extLst>
              <a:ext uri="{FF2B5EF4-FFF2-40B4-BE49-F238E27FC236}">
                <a16:creationId xmlns:a16="http://schemas.microsoft.com/office/drawing/2014/main" id="{DA20CE20-EF32-D26D-6241-4C35F34ADA11}"/>
              </a:ext>
            </a:extLst>
          </p:cNvPr>
          <p:cNvSpPr/>
          <p:nvPr/>
        </p:nvSpPr>
        <p:spPr>
          <a:xfrm>
            <a:off x="8460843" y="4472026"/>
            <a:ext cx="3159343" cy="1373603"/>
          </a:xfrm>
          <a:prstGeom prst="wedgeRectCallout">
            <a:avLst>
              <a:gd name="adj1" fmla="val 12762"/>
              <a:gd name="adj2" fmla="val 68254"/>
            </a:avLst>
          </a:prstGeom>
          <a:solidFill>
            <a:schemeClr val="accent6">
              <a:lumMod val="60000"/>
              <a:lumOff val="40000"/>
            </a:schemeClr>
          </a:solidFill>
          <a:ln w="12700" cap="flat" cmpd="sng" algn="ctr">
            <a:noFill/>
            <a:prstDash val="solid"/>
            <a:miter lim="800000"/>
          </a:ln>
          <a:effectLst/>
        </p:spPr>
        <p:txBody>
          <a:bodyPr rtlCol="0" anchor="ctr"/>
          <a:lstStyle/>
          <a:p>
            <a:pPr algn="ctr"/>
            <a:r>
              <a:rPr kumimoji="0" lang="en-GB" sz="1200" b="0" i="1" u="none" strike="noStrike" kern="0" cap="none" spc="0" normalizeH="0" baseline="0" noProof="0" dirty="0">
                <a:ln>
                  <a:noFill/>
                </a:ln>
                <a:solidFill>
                  <a:srgbClr val="000000"/>
                </a:solidFill>
                <a:effectLst/>
                <a:uLnTx/>
                <a:uFillTx/>
                <a:latin typeface="Century Gothic" panose="020F0302020204030204"/>
                <a:ea typeface="Calibri" panose="020F0502020204030204" pitchFamily="34" charset="0"/>
                <a:cs typeface="Times New Roman" panose="02020603050405020304" pitchFamily="18" charset="0"/>
              </a:rPr>
              <a:t>“If you consider 2.4 per 1,000 split into 3.1 million (homes), that’s a considerable amount of concern regarding people’s health in the long-term (due to the impacts of lead on the body)”. C2DE, younger (30-50)</a:t>
            </a:r>
          </a:p>
        </p:txBody>
      </p:sp>
    </p:spTree>
    <p:extLst>
      <p:ext uri="{BB962C8B-B14F-4D97-AF65-F5344CB8AC3E}">
        <p14:creationId xmlns:p14="http://schemas.microsoft.com/office/powerpoint/2010/main" val="16705223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BE4E468-5B9E-876F-D8B5-19690486B551}"/>
              </a:ext>
            </a:extLst>
          </p:cNvPr>
          <p:cNvSpPr/>
          <p:nvPr/>
        </p:nvSpPr>
        <p:spPr>
          <a:xfrm>
            <a:off x="0" y="1"/>
            <a:ext cx="4498109" cy="6857999"/>
          </a:xfrm>
          <a:prstGeom prst="rect">
            <a:avLst/>
          </a:prstGeom>
          <a:solidFill>
            <a:srgbClr val="3143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solidFill>
                  <a:prstClr val="white"/>
                </a:solidFill>
                <a:latin typeface="Century Gothic" panose="020B0502020202020204" pitchFamily="34" charset="0"/>
              </a:rPr>
              <a:t>Where investment objectives evoke stronger emotions, they’re regarded as more important</a:t>
            </a:r>
            <a:endParaRPr kumimoji="0" lang="en-GB" sz="24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pic>
        <p:nvPicPr>
          <p:cNvPr id="5124" name="Picture 4" descr="Causes of basement flooding - Utilities Kingston">
            <a:extLst>
              <a:ext uri="{FF2B5EF4-FFF2-40B4-BE49-F238E27FC236}">
                <a16:creationId xmlns:a16="http://schemas.microsoft.com/office/drawing/2014/main" id="{98394E26-0735-AE0A-919F-49B518933A5A}"/>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0803" b="8353"/>
          <a:stretch/>
        </p:blipFill>
        <p:spPr bwMode="auto">
          <a:xfrm>
            <a:off x="4498109" y="1598342"/>
            <a:ext cx="7693890" cy="1558526"/>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Banstead man's home flooded with sewage from broken pipe | Surrey Comet">
            <a:extLst>
              <a:ext uri="{FF2B5EF4-FFF2-40B4-BE49-F238E27FC236}">
                <a16:creationId xmlns:a16="http://schemas.microsoft.com/office/drawing/2014/main" id="{F2467ED2-25E1-3FF7-1E13-B6017659721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64" t="13469" r="-264" b="56968"/>
          <a:stretch/>
        </p:blipFill>
        <p:spPr bwMode="auto">
          <a:xfrm>
            <a:off x="4496352" y="3220036"/>
            <a:ext cx="7717771" cy="171119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0886429E-A082-CD4C-66B3-8DFD6FE0079E}"/>
              </a:ext>
            </a:extLst>
          </p:cNvPr>
          <p:cNvPicPr>
            <a:picLocks noChangeAspect="1"/>
          </p:cNvPicPr>
          <p:nvPr/>
        </p:nvPicPr>
        <p:blipFill rotWithShape="1">
          <a:blip r:embed="rId5"/>
          <a:srcRect t="36829" b="20138"/>
          <a:stretch/>
        </p:blipFill>
        <p:spPr>
          <a:xfrm>
            <a:off x="4496351" y="4994398"/>
            <a:ext cx="7693889" cy="1863602"/>
          </a:xfrm>
          <a:prstGeom prst="rect">
            <a:avLst/>
          </a:prstGeom>
        </p:spPr>
      </p:pic>
      <p:pic>
        <p:nvPicPr>
          <p:cNvPr id="5128" name="Picture 8" descr="Leaking Pipes: Could They Be Causing Deadly Mold?">
            <a:extLst>
              <a:ext uri="{FF2B5EF4-FFF2-40B4-BE49-F238E27FC236}">
                <a16:creationId xmlns:a16="http://schemas.microsoft.com/office/drawing/2014/main" id="{76517A7C-3D4C-57E7-1BFF-59985DE3DD18}"/>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35945" b="28179"/>
          <a:stretch/>
        </p:blipFill>
        <p:spPr bwMode="auto">
          <a:xfrm>
            <a:off x="4498108" y="0"/>
            <a:ext cx="7693891" cy="15518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29928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4">
            <a:extLst>
              <a:ext uri="{FF2B5EF4-FFF2-40B4-BE49-F238E27FC236}">
                <a16:creationId xmlns:a16="http://schemas.microsoft.com/office/drawing/2014/main" id="{62C62B29-75CC-7D3D-B05A-1F5F8041CDE6}"/>
              </a:ext>
            </a:extLst>
          </p:cNvPr>
          <p:cNvPicPr>
            <a:picLocks noGrp="1" noChangeAspect="1"/>
          </p:cNvPicPr>
          <p:nvPr>
            <p:ph type="pic" sz="quarter" idx="14"/>
          </p:nvPr>
        </p:nvPicPr>
        <p:blipFill>
          <a:blip r:embed="rId2" cstate="print">
            <a:extLst>
              <a:ext uri="{28A0092B-C50C-407E-A947-70E740481C1C}">
                <a14:useLocalDpi xmlns:a14="http://schemas.microsoft.com/office/drawing/2010/main"/>
              </a:ext>
            </a:extLst>
          </a:blip>
          <a:srcRect/>
          <a:stretch>
            <a:fillRect/>
          </a:stretch>
        </p:blipFill>
        <p:spPr>
          <a:xfrm>
            <a:off x="0" y="0"/>
            <a:ext cx="12192000" cy="6858000"/>
          </a:xfrm>
        </p:spPr>
      </p:pic>
      <p:sp>
        <p:nvSpPr>
          <p:cNvPr id="3" name="Text Placeholder 2">
            <a:extLst>
              <a:ext uri="{FF2B5EF4-FFF2-40B4-BE49-F238E27FC236}">
                <a16:creationId xmlns:a16="http://schemas.microsoft.com/office/drawing/2014/main" id="{82BE491A-0F13-402F-88A2-B9EE4694A05C}"/>
              </a:ext>
            </a:extLst>
          </p:cNvPr>
          <p:cNvSpPr>
            <a:spLocks noGrp="1"/>
          </p:cNvSpPr>
          <p:nvPr>
            <p:ph type="body" sz="quarter" idx="13"/>
          </p:nvPr>
        </p:nvSpPr>
        <p:spPr/>
        <p:txBody>
          <a:bodyPr/>
          <a:lstStyle/>
          <a:p>
            <a:r>
              <a:rPr lang="en-GB" dirty="0"/>
              <a:t>Urgency and ambition</a:t>
            </a:r>
          </a:p>
        </p:txBody>
      </p:sp>
    </p:spTree>
    <p:extLst>
      <p:ext uri="{BB962C8B-B14F-4D97-AF65-F5344CB8AC3E}">
        <p14:creationId xmlns:p14="http://schemas.microsoft.com/office/powerpoint/2010/main" val="38318855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09B0251-D1DF-721E-C58D-52D9B64141D5}"/>
              </a:ext>
            </a:extLst>
          </p:cNvPr>
          <p:cNvSpPr>
            <a:spLocks noGrp="1"/>
          </p:cNvSpPr>
          <p:nvPr>
            <p:ph type="body" sz="quarter" idx="13"/>
          </p:nvPr>
        </p:nvSpPr>
        <p:spPr/>
        <p:txBody>
          <a:bodyPr/>
          <a:lstStyle/>
          <a:p>
            <a:r>
              <a:rPr lang="en-GB" dirty="0"/>
              <a:t>Urgency of investing in objectives broadly follows the hierarchy of importance</a:t>
            </a:r>
          </a:p>
        </p:txBody>
      </p:sp>
      <p:sp>
        <p:nvSpPr>
          <p:cNvPr id="4" name="Text Placeholder 3">
            <a:extLst>
              <a:ext uri="{FF2B5EF4-FFF2-40B4-BE49-F238E27FC236}">
                <a16:creationId xmlns:a16="http://schemas.microsoft.com/office/drawing/2014/main" id="{AE70CD4D-D5A0-7E91-924D-13FAD115D445}"/>
              </a:ext>
            </a:extLst>
          </p:cNvPr>
          <p:cNvSpPr>
            <a:spLocks noGrp="1"/>
          </p:cNvSpPr>
          <p:nvPr>
            <p:ph type="body" sz="quarter" idx="14"/>
          </p:nvPr>
        </p:nvSpPr>
        <p:spPr>
          <a:xfrm>
            <a:off x="0" y="495295"/>
            <a:ext cx="12192000" cy="741021"/>
          </a:xfrm>
        </p:spPr>
        <p:txBody>
          <a:bodyPr/>
          <a:lstStyle/>
          <a:p>
            <a:r>
              <a:rPr lang="en-GB" b="1" dirty="0"/>
              <a:t>Leaks and sewer flooding </a:t>
            </a:r>
            <a:r>
              <a:rPr lang="en-GB" dirty="0"/>
              <a:t>felt to be the most urgent. River water quality, despite being important, is a little less urgent and could be more of an ongoing investment area. Investing in lead pipes is the most polarised area – as we see perspectives can vary regarding altruism versus thinking it should be paid for directly by homeowners responsible for the pipes.</a:t>
            </a:r>
          </a:p>
        </p:txBody>
      </p:sp>
      <p:sp>
        <p:nvSpPr>
          <p:cNvPr id="71" name="TextBox 70">
            <a:extLst>
              <a:ext uri="{FF2B5EF4-FFF2-40B4-BE49-F238E27FC236}">
                <a16:creationId xmlns:a16="http://schemas.microsoft.com/office/drawing/2014/main" id="{E3F13CF9-FECD-10DF-664E-E45467AA7583}"/>
              </a:ext>
            </a:extLst>
          </p:cNvPr>
          <p:cNvSpPr txBox="1"/>
          <p:nvPr/>
        </p:nvSpPr>
        <p:spPr>
          <a:xfrm>
            <a:off x="1316242" y="6404281"/>
            <a:ext cx="8767728"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Q17 </a:t>
            </a:r>
            <a:r>
              <a:rPr kumimoji="0" lang="en-GB" sz="110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If you were Welsh Water, when (if at all) would you invest money on this objective? Remember they cannot do everything at once</a:t>
            </a:r>
            <a:r>
              <a:rPr kumimoji="0" lang="en-GB" sz="11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t>
            </a:r>
            <a:r>
              <a:rPr kumimoji="0" lang="en-GB" sz="11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Base</a:t>
            </a:r>
            <a:r>
              <a:rPr kumimoji="0" lang="en-GB" sz="11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Total sample - all household and non household respondents (986)</a:t>
            </a:r>
          </a:p>
        </p:txBody>
      </p:sp>
      <p:pic>
        <p:nvPicPr>
          <p:cNvPr id="72" name="Picture 71">
            <a:extLst>
              <a:ext uri="{FF2B5EF4-FFF2-40B4-BE49-F238E27FC236}">
                <a16:creationId xmlns:a16="http://schemas.microsoft.com/office/drawing/2014/main" id="{D4F01453-AD7D-4DE0-5330-998A51786A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622" y="6458880"/>
            <a:ext cx="1121629" cy="274231"/>
          </a:xfrm>
          <a:prstGeom prst="rect">
            <a:avLst/>
          </a:prstGeom>
        </p:spPr>
      </p:pic>
      <p:graphicFrame>
        <p:nvGraphicFramePr>
          <p:cNvPr id="41" name="Chart 40">
            <a:extLst>
              <a:ext uri="{FF2B5EF4-FFF2-40B4-BE49-F238E27FC236}">
                <a16:creationId xmlns:a16="http://schemas.microsoft.com/office/drawing/2014/main" id="{87AE3A93-1A65-4ECE-AB1F-8D92051A8F00}"/>
              </a:ext>
            </a:extLst>
          </p:cNvPr>
          <p:cNvGraphicFramePr/>
          <p:nvPr>
            <p:extLst>
              <p:ext uri="{D42A27DB-BD31-4B8C-83A1-F6EECF244321}">
                <p14:modId xmlns:p14="http://schemas.microsoft.com/office/powerpoint/2010/main" val="3175810564"/>
              </p:ext>
            </p:extLst>
          </p:nvPr>
        </p:nvGraphicFramePr>
        <p:xfrm>
          <a:off x="486697" y="1322784"/>
          <a:ext cx="11420167" cy="4898325"/>
        </p:xfrm>
        <a:graphic>
          <a:graphicData uri="http://schemas.openxmlformats.org/drawingml/2006/chart">
            <c:chart xmlns:c="http://schemas.openxmlformats.org/drawingml/2006/chart" xmlns:r="http://schemas.openxmlformats.org/officeDocument/2006/relationships" r:id="rId4"/>
          </a:graphicData>
        </a:graphic>
      </p:graphicFrame>
      <p:pic>
        <p:nvPicPr>
          <p:cNvPr id="43" name="Picture 42">
            <a:extLst>
              <a:ext uri="{FF2B5EF4-FFF2-40B4-BE49-F238E27FC236}">
                <a16:creationId xmlns:a16="http://schemas.microsoft.com/office/drawing/2014/main" id="{D9FDB838-E718-B960-AB8C-77A50D4AB9E8}"/>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131450" y="4653533"/>
            <a:ext cx="436352" cy="471097"/>
          </a:xfrm>
          <a:prstGeom prst="rect">
            <a:avLst/>
          </a:prstGeom>
          <a:noFill/>
        </p:spPr>
      </p:pic>
      <p:pic>
        <p:nvPicPr>
          <p:cNvPr id="44" name="Picture 43">
            <a:extLst>
              <a:ext uri="{FF2B5EF4-FFF2-40B4-BE49-F238E27FC236}">
                <a16:creationId xmlns:a16="http://schemas.microsoft.com/office/drawing/2014/main" id="{23E99BED-CE12-A9A2-84BE-82139EC6BEEB}"/>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03958" y="5673186"/>
            <a:ext cx="340729" cy="367860"/>
          </a:xfrm>
          <a:prstGeom prst="rect">
            <a:avLst/>
          </a:prstGeom>
          <a:noFill/>
        </p:spPr>
      </p:pic>
      <p:pic>
        <p:nvPicPr>
          <p:cNvPr id="45" name="Picture 44">
            <a:extLst>
              <a:ext uri="{FF2B5EF4-FFF2-40B4-BE49-F238E27FC236}">
                <a16:creationId xmlns:a16="http://schemas.microsoft.com/office/drawing/2014/main" id="{4DF2902D-DF34-B2B9-EA74-47C5BCC30245}"/>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53441" y="3713274"/>
            <a:ext cx="333148" cy="371450"/>
          </a:xfrm>
          <a:prstGeom prst="rect">
            <a:avLst/>
          </a:prstGeom>
          <a:noFill/>
        </p:spPr>
      </p:pic>
      <p:pic>
        <p:nvPicPr>
          <p:cNvPr id="46" name="Picture 45">
            <a:extLst>
              <a:ext uri="{FF2B5EF4-FFF2-40B4-BE49-F238E27FC236}">
                <a16:creationId xmlns:a16="http://schemas.microsoft.com/office/drawing/2014/main" id="{9576E1BC-3073-8FC3-6DE4-1805D371FCF1}"/>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054875" y="3267704"/>
            <a:ext cx="317189" cy="360678"/>
          </a:xfrm>
          <a:prstGeom prst="rect">
            <a:avLst/>
          </a:prstGeom>
          <a:noFill/>
        </p:spPr>
      </p:pic>
      <p:pic>
        <p:nvPicPr>
          <p:cNvPr id="47" name="Picture 46">
            <a:extLst>
              <a:ext uri="{FF2B5EF4-FFF2-40B4-BE49-F238E27FC236}">
                <a16:creationId xmlns:a16="http://schemas.microsoft.com/office/drawing/2014/main" id="{6FB0ABC9-FF73-E414-C7F2-26417AED814E}"/>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287210" y="1833018"/>
            <a:ext cx="340729" cy="371450"/>
          </a:xfrm>
          <a:prstGeom prst="rect">
            <a:avLst/>
          </a:prstGeom>
          <a:noFill/>
        </p:spPr>
      </p:pic>
      <p:pic>
        <p:nvPicPr>
          <p:cNvPr id="49" name="Picture 48">
            <a:extLst>
              <a:ext uri="{FF2B5EF4-FFF2-40B4-BE49-F238E27FC236}">
                <a16:creationId xmlns:a16="http://schemas.microsoft.com/office/drawing/2014/main" id="{D96ECA80-3BEE-9B1D-079D-7FF49DB53562}"/>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667452" y="2300419"/>
            <a:ext cx="394591" cy="367859"/>
          </a:xfrm>
          <a:prstGeom prst="rect">
            <a:avLst/>
          </a:prstGeom>
          <a:noFill/>
        </p:spPr>
      </p:pic>
      <p:pic>
        <p:nvPicPr>
          <p:cNvPr id="50" name="Picture 49">
            <a:extLst>
              <a:ext uri="{FF2B5EF4-FFF2-40B4-BE49-F238E27FC236}">
                <a16:creationId xmlns:a16="http://schemas.microsoft.com/office/drawing/2014/main" id="{78088CBF-04DF-8CAA-E9FC-A95562FA59E5}"/>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131450" y="4254045"/>
            <a:ext cx="379031" cy="348709"/>
          </a:xfrm>
          <a:prstGeom prst="rect">
            <a:avLst/>
          </a:prstGeom>
          <a:noFill/>
        </p:spPr>
      </p:pic>
      <p:pic>
        <p:nvPicPr>
          <p:cNvPr id="53" name="Picture 52">
            <a:extLst>
              <a:ext uri="{FF2B5EF4-FFF2-40B4-BE49-F238E27FC236}">
                <a16:creationId xmlns:a16="http://schemas.microsoft.com/office/drawing/2014/main" id="{2FA2B5EB-3A12-006D-0923-EFB11C41C7EA}"/>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155964" y="2785435"/>
            <a:ext cx="367860" cy="375441"/>
          </a:xfrm>
          <a:prstGeom prst="rect">
            <a:avLst/>
          </a:prstGeom>
          <a:noFill/>
        </p:spPr>
      </p:pic>
      <p:pic>
        <p:nvPicPr>
          <p:cNvPr id="54" name="Picture 53">
            <a:extLst>
              <a:ext uri="{FF2B5EF4-FFF2-40B4-BE49-F238E27FC236}">
                <a16:creationId xmlns:a16="http://schemas.microsoft.com/office/drawing/2014/main" id="{4F5C897E-73E1-27F0-DFF2-71F6CAADFD11}"/>
              </a:ext>
            </a:extLst>
          </p:cNvPr>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367730" y="5200851"/>
            <a:ext cx="273949" cy="363861"/>
          </a:xfrm>
          <a:prstGeom prst="rect">
            <a:avLst/>
          </a:prstGeom>
          <a:noFill/>
        </p:spPr>
      </p:pic>
      <p:sp>
        <p:nvSpPr>
          <p:cNvPr id="7" name="Arrow: Up 6">
            <a:extLst>
              <a:ext uri="{FF2B5EF4-FFF2-40B4-BE49-F238E27FC236}">
                <a16:creationId xmlns:a16="http://schemas.microsoft.com/office/drawing/2014/main" id="{FC4F8AA1-08E2-E8A2-F671-1BDC36DF8599}"/>
              </a:ext>
            </a:extLst>
          </p:cNvPr>
          <p:cNvSpPr/>
          <p:nvPr/>
        </p:nvSpPr>
        <p:spPr>
          <a:xfrm>
            <a:off x="572355" y="2204468"/>
            <a:ext cx="436352" cy="371588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extBox 7">
            <a:extLst>
              <a:ext uri="{FF2B5EF4-FFF2-40B4-BE49-F238E27FC236}">
                <a16:creationId xmlns:a16="http://schemas.microsoft.com/office/drawing/2014/main" id="{295A47F5-D1BE-EAC2-10BA-4F01B4CEF924}"/>
              </a:ext>
            </a:extLst>
          </p:cNvPr>
          <p:cNvSpPr txBox="1"/>
          <p:nvPr/>
        </p:nvSpPr>
        <p:spPr>
          <a:xfrm>
            <a:off x="25586" y="1721181"/>
            <a:ext cx="1808508" cy="369332"/>
          </a:xfrm>
          <a:prstGeom prst="rect">
            <a:avLst/>
          </a:prstGeom>
          <a:noFill/>
        </p:spPr>
        <p:txBody>
          <a:bodyPr wrap="none" rtlCol="0">
            <a:spAutoFit/>
          </a:bodyPr>
          <a:lstStyle/>
          <a:p>
            <a:r>
              <a:rPr lang="en-GB" b="1" dirty="0">
                <a:latin typeface="Century Gothic" panose="020B0502020202020204" pitchFamily="34" charset="0"/>
              </a:rPr>
              <a:t>MORE URGENT</a:t>
            </a:r>
          </a:p>
        </p:txBody>
      </p:sp>
      <p:sp>
        <p:nvSpPr>
          <p:cNvPr id="2" name="Rectangle 1">
            <a:extLst>
              <a:ext uri="{FF2B5EF4-FFF2-40B4-BE49-F238E27FC236}">
                <a16:creationId xmlns:a16="http://schemas.microsoft.com/office/drawing/2014/main" id="{74826BE5-F5FF-C218-FE8F-4908D2335DA0}"/>
              </a:ext>
            </a:extLst>
          </p:cNvPr>
          <p:cNvSpPr/>
          <p:nvPr/>
        </p:nvSpPr>
        <p:spPr>
          <a:xfrm>
            <a:off x="7341959" y="4239297"/>
            <a:ext cx="3468610" cy="364207"/>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3C677937-0B2D-2ED3-C303-897FBC1644B6}"/>
              </a:ext>
            </a:extLst>
          </p:cNvPr>
          <p:cNvSpPr/>
          <p:nvPr/>
        </p:nvSpPr>
        <p:spPr>
          <a:xfrm>
            <a:off x="5081056" y="1817673"/>
            <a:ext cx="3597996" cy="37145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9B42F391-A1EB-E361-C213-5748E7ECA255}"/>
              </a:ext>
            </a:extLst>
          </p:cNvPr>
          <p:cNvSpPr/>
          <p:nvPr/>
        </p:nvSpPr>
        <p:spPr>
          <a:xfrm>
            <a:off x="10414861" y="5688684"/>
            <a:ext cx="914400" cy="364207"/>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Slide Number Placeholder 3">
            <a:extLst>
              <a:ext uri="{FF2B5EF4-FFF2-40B4-BE49-F238E27FC236}">
                <a16:creationId xmlns:a16="http://schemas.microsoft.com/office/drawing/2014/main" id="{6D95E11E-3D7D-8235-691C-C8ECE0C67009}"/>
              </a:ext>
            </a:extLst>
          </p:cNvPr>
          <p:cNvSpPr txBox="1">
            <a:spLocks/>
          </p:cNvSpPr>
          <p:nvPr/>
        </p:nvSpPr>
        <p:spPr>
          <a:xfrm>
            <a:off x="11280100" y="6756"/>
            <a:ext cx="794631" cy="41143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17C9725-CDDF-4E1F-A5C1-71F9C95A39C6}" type="slidenum">
              <a:rPr lang="en-GB" b="1" smtClean="0">
                <a:solidFill>
                  <a:prstClr val="white"/>
                </a:solidFill>
                <a:latin typeface="Century Gothic" panose="020B0502020202020204" pitchFamily="34" charset="0"/>
              </a:rPr>
              <a:pPr/>
              <a:t>28</a:t>
            </a:fld>
            <a:endParaRPr lang="en-GB" b="1" dirty="0">
              <a:solidFill>
                <a:prstClr val="white"/>
              </a:solidFill>
              <a:latin typeface="Century Gothic" panose="020B0502020202020204" pitchFamily="34" charset="0"/>
            </a:endParaRPr>
          </a:p>
        </p:txBody>
      </p:sp>
    </p:spTree>
    <p:extLst>
      <p:ext uri="{BB962C8B-B14F-4D97-AF65-F5344CB8AC3E}">
        <p14:creationId xmlns:p14="http://schemas.microsoft.com/office/powerpoint/2010/main" val="2854966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9350117-0DF2-2617-9671-E68D4FFD5406}"/>
              </a:ext>
            </a:extLst>
          </p:cNvPr>
          <p:cNvSpPr>
            <a:spLocks noGrp="1"/>
          </p:cNvSpPr>
          <p:nvPr>
            <p:ph type="body" sz="quarter" idx="13"/>
          </p:nvPr>
        </p:nvSpPr>
        <p:spPr/>
        <p:txBody>
          <a:bodyPr/>
          <a:lstStyle/>
          <a:p>
            <a:r>
              <a:rPr lang="en-GB" dirty="0"/>
              <a:t>Ambitions shown in the quantitative research</a:t>
            </a:r>
          </a:p>
        </p:txBody>
      </p:sp>
      <p:sp>
        <p:nvSpPr>
          <p:cNvPr id="8" name="AutoShape 10">
            <a:extLst>
              <a:ext uri="{FF2B5EF4-FFF2-40B4-BE49-F238E27FC236}">
                <a16:creationId xmlns:a16="http://schemas.microsoft.com/office/drawing/2014/main" id="{67786BEF-95B5-636A-8A62-725FBC30CBFD}"/>
              </a:ext>
            </a:extLst>
          </p:cNvPr>
          <p:cNvSpPr>
            <a:spLocks noChangeArrowheads="1"/>
          </p:cNvSpPr>
          <p:nvPr/>
        </p:nvSpPr>
        <p:spPr bwMode="auto">
          <a:xfrm>
            <a:off x="267759" y="857256"/>
            <a:ext cx="3613348" cy="924910"/>
          </a:xfrm>
          <a:prstGeom prst="rect">
            <a:avLst/>
          </a:prstGeom>
          <a:solidFill>
            <a:schemeClr val="accent5"/>
          </a:solidFill>
          <a:ln>
            <a:noFill/>
          </a:ln>
        </p:spPr>
        <p:txBody>
          <a:bodyPr wrap="square" anchor="t"/>
          <a:lstStyle>
            <a:lvl1pPr>
              <a:defRPr i="1">
                <a:solidFill>
                  <a:schemeClr val="tx1"/>
                </a:solidFill>
                <a:latin typeface="Arial" panose="020B0604020202020204" pitchFamily="34" charset="0"/>
                <a:cs typeface="Arial" panose="020B0604020202020204" pitchFamily="34" charset="0"/>
              </a:defRPr>
            </a:lvl1pPr>
            <a:lvl2pPr marL="742950" indent="-285750">
              <a:defRPr i="1">
                <a:solidFill>
                  <a:schemeClr val="tx1"/>
                </a:solidFill>
                <a:latin typeface="Arial" panose="020B0604020202020204" pitchFamily="34" charset="0"/>
                <a:cs typeface="Arial" panose="020B0604020202020204" pitchFamily="34" charset="0"/>
              </a:defRPr>
            </a:lvl2pPr>
            <a:lvl3pPr marL="1143000" indent="-228600">
              <a:defRPr i="1">
                <a:solidFill>
                  <a:schemeClr val="tx1"/>
                </a:solidFill>
                <a:latin typeface="Arial" panose="020B0604020202020204" pitchFamily="34" charset="0"/>
                <a:cs typeface="Arial" panose="020B0604020202020204" pitchFamily="34" charset="0"/>
              </a:defRPr>
            </a:lvl3pPr>
            <a:lvl4pPr marL="1600200" indent="-228600">
              <a:defRPr i="1">
                <a:solidFill>
                  <a:schemeClr val="tx1"/>
                </a:solidFill>
                <a:latin typeface="Arial" panose="020B0604020202020204" pitchFamily="34" charset="0"/>
                <a:cs typeface="Arial" panose="020B0604020202020204" pitchFamily="34" charset="0"/>
              </a:defRPr>
            </a:lvl4pPr>
            <a:lvl5pPr marL="2057400" indent="-228600">
              <a:defRPr i="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9pPr>
          </a:lstStyle>
          <a:p>
            <a:pPr lvl="2">
              <a:spcBef>
                <a:spcPct val="0"/>
              </a:spcBef>
              <a:defRPr/>
            </a:pPr>
            <a:r>
              <a:rPr lang="en-US" b="1" i="0" dirty="0">
                <a:solidFill>
                  <a:prstClr val="white"/>
                </a:solidFill>
                <a:latin typeface="Century Gothic" panose="020B0502020202020204" pitchFamily="34" charset="0"/>
              </a:rPr>
              <a:t>Safe &amp; high-quality drinking water</a:t>
            </a:r>
            <a:endParaRPr lang="en-GB" b="1" i="0" dirty="0">
              <a:solidFill>
                <a:prstClr val="white"/>
              </a:solidFill>
              <a:latin typeface="Century Gothic" panose="020B0502020202020204" pitchFamily="34" charset="0"/>
            </a:endParaRPr>
          </a:p>
        </p:txBody>
      </p:sp>
      <p:pic>
        <p:nvPicPr>
          <p:cNvPr id="9" name="Picture 8">
            <a:extLst>
              <a:ext uri="{FF2B5EF4-FFF2-40B4-BE49-F238E27FC236}">
                <a16:creationId xmlns:a16="http://schemas.microsoft.com/office/drawing/2014/main" id="{6F839DDD-F481-B131-09EE-FEDF36B954ED}"/>
              </a:ext>
            </a:extLst>
          </p:cNvPr>
          <p:cNvPicPr>
            <a:picLocks noChangeAspect="1"/>
          </p:cNvPicPr>
          <p:nvPr/>
        </p:nvPicPr>
        <p:blipFill>
          <a:blip r:embed="rId2"/>
          <a:stretch>
            <a:fillRect/>
          </a:stretch>
        </p:blipFill>
        <p:spPr>
          <a:xfrm>
            <a:off x="312467" y="954811"/>
            <a:ext cx="775523" cy="775523"/>
          </a:xfrm>
          <a:prstGeom prst="rect">
            <a:avLst/>
          </a:prstGeom>
        </p:spPr>
      </p:pic>
      <p:sp>
        <p:nvSpPr>
          <p:cNvPr id="10" name="AutoShape 10">
            <a:extLst>
              <a:ext uri="{FF2B5EF4-FFF2-40B4-BE49-F238E27FC236}">
                <a16:creationId xmlns:a16="http://schemas.microsoft.com/office/drawing/2014/main" id="{7DF05FD4-DA82-B1B9-6BA5-9C5E26E102B6}"/>
              </a:ext>
            </a:extLst>
          </p:cNvPr>
          <p:cNvSpPr>
            <a:spLocks noChangeArrowheads="1"/>
          </p:cNvSpPr>
          <p:nvPr/>
        </p:nvSpPr>
        <p:spPr bwMode="auto">
          <a:xfrm>
            <a:off x="4334618" y="886284"/>
            <a:ext cx="3613348" cy="895882"/>
          </a:xfrm>
          <a:prstGeom prst="rect">
            <a:avLst/>
          </a:prstGeom>
          <a:solidFill>
            <a:schemeClr val="accent2"/>
          </a:solidFill>
          <a:ln>
            <a:noFill/>
          </a:ln>
        </p:spPr>
        <p:txBody>
          <a:bodyPr wrap="square" anchor="t"/>
          <a:lstStyle>
            <a:lvl1pPr>
              <a:defRPr i="1">
                <a:solidFill>
                  <a:schemeClr val="tx1"/>
                </a:solidFill>
                <a:latin typeface="Arial" panose="020B0604020202020204" pitchFamily="34" charset="0"/>
                <a:cs typeface="Arial" panose="020B0604020202020204" pitchFamily="34" charset="0"/>
              </a:defRPr>
            </a:lvl1pPr>
            <a:lvl2pPr marL="742950" indent="-285750">
              <a:defRPr i="1">
                <a:solidFill>
                  <a:schemeClr val="tx1"/>
                </a:solidFill>
                <a:latin typeface="Arial" panose="020B0604020202020204" pitchFamily="34" charset="0"/>
                <a:cs typeface="Arial" panose="020B0604020202020204" pitchFamily="34" charset="0"/>
              </a:defRPr>
            </a:lvl2pPr>
            <a:lvl3pPr marL="1143000" indent="-228600">
              <a:defRPr i="1">
                <a:solidFill>
                  <a:schemeClr val="tx1"/>
                </a:solidFill>
                <a:latin typeface="Arial" panose="020B0604020202020204" pitchFamily="34" charset="0"/>
                <a:cs typeface="Arial" panose="020B0604020202020204" pitchFamily="34" charset="0"/>
              </a:defRPr>
            </a:lvl3pPr>
            <a:lvl4pPr marL="1600200" indent="-228600">
              <a:defRPr i="1">
                <a:solidFill>
                  <a:schemeClr val="tx1"/>
                </a:solidFill>
                <a:latin typeface="Arial" panose="020B0604020202020204" pitchFamily="34" charset="0"/>
                <a:cs typeface="Arial" panose="020B0604020202020204" pitchFamily="34" charset="0"/>
              </a:defRPr>
            </a:lvl4pPr>
            <a:lvl5pPr marL="2057400" indent="-228600">
              <a:defRPr i="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9pPr>
          </a:lstStyle>
          <a:p>
            <a:pPr lvl="2">
              <a:spcBef>
                <a:spcPct val="0"/>
              </a:spcBef>
              <a:defRPr/>
            </a:pPr>
            <a:r>
              <a:rPr lang="en-GB" b="1" i="0" dirty="0">
                <a:solidFill>
                  <a:prstClr val="white"/>
                </a:solidFill>
                <a:latin typeface="Century Gothic" panose="020B0502020202020204" pitchFamily="34" charset="0"/>
              </a:rPr>
              <a:t>Ensuring a reliable water supply </a:t>
            </a:r>
          </a:p>
        </p:txBody>
      </p:sp>
      <p:pic>
        <p:nvPicPr>
          <p:cNvPr id="11" name="Picture 10">
            <a:extLst>
              <a:ext uri="{FF2B5EF4-FFF2-40B4-BE49-F238E27FC236}">
                <a16:creationId xmlns:a16="http://schemas.microsoft.com/office/drawing/2014/main" id="{171E9CDA-1F21-B144-A722-F69CC9196491}"/>
              </a:ext>
            </a:extLst>
          </p:cNvPr>
          <p:cNvPicPr>
            <a:picLocks noChangeAspect="1"/>
          </p:cNvPicPr>
          <p:nvPr/>
        </p:nvPicPr>
        <p:blipFill>
          <a:blip r:embed="rId3"/>
          <a:stretch>
            <a:fillRect/>
          </a:stretch>
        </p:blipFill>
        <p:spPr>
          <a:xfrm>
            <a:off x="4403628" y="939881"/>
            <a:ext cx="721388" cy="721388"/>
          </a:xfrm>
          <a:prstGeom prst="rect">
            <a:avLst/>
          </a:prstGeom>
        </p:spPr>
      </p:pic>
      <p:sp>
        <p:nvSpPr>
          <p:cNvPr id="12" name="AutoShape 10">
            <a:extLst>
              <a:ext uri="{FF2B5EF4-FFF2-40B4-BE49-F238E27FC236}">
                <a16:creationId xmlns:a16="http://schemas.microsoft.com/office/drawing/2014/main" id="{2F8E441D-3E4E-ED42-5F9A-F4D6E28E4719}"/>
              </a:ext>
            </a:extLst>
          </p:cNvPr>
          <p:cNvSpPr>
            <a:spLocks noChangeArrowheads="1"/>
          </p:cNvSpPr>
          <p:nvPr/>
        </p:nvSpPr>
        <p:spPr bwMode="auto">
          <a:xfrm>
            <a:off x="8435003" y="900798"/>
            <a:ext cx="3613348" cy="895882"/>
          </a:xfrm>
          <a:prstGeom prst="rect">
            <a:avLst/>
          </a:prstGeom>
          <a:solidFill>
            <a:schemeClr val="accent6">
              <a:lumMod val="60000"/>
              <a:lumOff val="40000"/>
            </a:schemeClr>
          </a:solidFill>
          <a:ln>
            <a:noFill/>
          </a:ln>
        </p:spPr>
        <p:txBody>
          <a:bodyPr wrap="square" lIns="972000" tIns="0" rIns="72000" anchor="t"/>
          <a:lstStyle>
            <a:lvl1pPr>
              <a:defRPr i="1">
                <a:solidFill>
                  <a:schemeClr val="tx1"/>
                </a:solidFill>
                <a:latin typeface="Arial" panose="020B0604020202020204" pitchFamily="34" charset="0"/>
                <a:cs typeface="Arial" panose="020B0604020202020204" pitchFamily="34" charset="0"/>
              </a:defRPr>
            </a:lvl1pPr>
            <a:lvl2pPr marL="742950" indent="-285750">
              <a:defRPr i="1">
                <a:solidFill>
                  <a:schemeClr val="tx1"/>
                </a:solidFill>
                <a:latin typeface="Arial" panose="020B0604020202020204" pitchFamily="34" charset="0"/>
                <a:cs typeface="Arial" panose="020B0604020202020204" pitchFamily="34" charset="0"/>
              </a:defRPr>
            </a:lvl2pPr>
            <a:lvl3pPr marL="1143000" indent="-228600">
              <a:defRPr i="1">
                <a:solidFill>
                  <a:schemeClr val="tx1"/>
                </a:solidFill>
                <a:latin typeface="Arial" panose="020B0604020202020204" pitchFamily="34" charset="0"/>
                <a:cs typeface="Arial" panose="020B0604020202020204" pitchFamily="34" charset="0"/>
              </a:defRPr>
            </a:lvl3pPr>
            <a:lvl4pPr marL="1600200" indent="-228600">
              <a:defRPr i="1">
                <a:solidFill>
                  <a:schemeClr val="tx1"/>
                </a:solidFill>
                <a:latin typeface="Arial" panose="020B0604020202020204" pitchFamily="34" charset="0"/>
                <a:cs typeface="Arial" panose="020B0604020202020204" pitchFamily="34" charset="0"/>
              </a:defRPr>
            </a:lvl4pPr>
            <a:lvl5pPr marL="2057400" indent="-228600">
              <a:defRPr i="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9pPr>
          </a:lstStyle>
          <a:p>
            <a:pPr>
              <a:spcBef>
                <a:spcPct val="0"/>
              </a:spcBef>
              <a:defRPr/>
            </a:pPr>
            <a:r>
              <a:rPr lang="en-GB" b="1" i="0" dirty="0">
                <a:solidFill>
                  <a:prstClr val="white"/>
                </a:solidFill>
                <a:latin typeface="Century Gothic" panose="020B0502020202020204" pitchFamily="34" charset="0"/>
              </a:rPr>
              <a:t>Wastewater, protecting and improving the environment</a:t>
            </a:r>
          </a:p>
        </p:txBody>
      </p:sp>
      <p:pic>
        <p:nvPicPr>
          <p:cNvPr id="13" name="Picture 12">
            <a:extLst>
              <a:ext uri="{FF2B5EF4-FFF2-40B4-BE49-F238E27FC236}">
                <a16:creationId xmlns:a16="http://schemas.microsoft.com/office/drawing/2014/main" id="{0A54FB6E-EA8C-344A-5D1B-0F878A74B0FE}"/>
              </a:ext>
            </a:extLst>
          </p:cNvPr>
          <p:cNvPicPr>
            <a:picLocks noChangeAspect="1"/>
          </p:cNvPicPr>
          <p:nvPr/>
        </p:nvPicPr>
        <p:blipFill>
          <a:blip r:embed="rId4"/>
          <a:stretch>
            <a:fillRect/>
          </a:stretch>
        </p:blipFill>
        <p:spPr>
          <a:xfrm>
            <a:off x="8551712" y="913905"/>
            <a:ext cx="617826" cy="617826"/>
          </a:xfrm>
          <a:prstGeom prst="rect">
            <a:avLst/>
          </a:prstGeom>
        </p:spPr>
      </p:pic>
      <p:sp>
        <p:nvSpPr>
          <p:cNvPr id="29" name="Rectangle: Rounded Corners 28">
            <a:extLst>
              <a:ext uri="{FF2B5EF4-FFF2-40B4-BE49-F238E27FC236}">
                <a16:creationId xmlns:a16="http://schemas.microsoft.com/office/drawing/2014/main" id="{2B60F6CF-63C9-B614-2379-F4BEF706F2D7}"/>
              </a:ext>
            </a:extLst>
          </p:cNvPr>
          <p:cNvSpPr/>
          <p:nvPr/>
        </p:nvSpPr>
        <p:spPr>
          <a:xfrm>
            <a:off x="929287" y="1890223"/>
            <a:ext cx="2870151" cy="1462083"/>
          </a:xfrm>
          <a:prstGeom prst="roundRect">
            <a:avLst>
              <a:gd name="adj" fmla="val 4413"/>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tlCol="0" anchor="ctr"/>
          <a:lstStyle/>
          <a:p>
            <a:pPr marL="0" marR="0" lvl="1" indent="0" algn="l" defTabSz="457200" rtl="0" eaLnBrk="1" fontAlgn="auto" latinLnBrk="0" hangingPunct="1">
              <a:lnSpc>
                <a:spcPct val="100000"/>
              </a:lnSpc>
              <a:spcBef>
                <a:spcPts val="0"/>
              </a:spcBef>
              <a:spcAft>
                <a:spcPts val="600"/>
              </a:spcAft>
              <a:buClrTx/>
              <a:buSzTx/>
              <a:buFontTx/>
              <a:buNone/>
              <a:tabLst>
                <a:tab pos="0" algn="l"/>
              </a:tabLst>
              <a:defRPr/>
            </a:pPr>
            <a:r>
              <a:rPr kumimoji="0" lang="en-GB" sz="1200" b="1" i="0" u="none" strike="noStrike" kern="1200" cap="none" spc="0" normalizeH="0" baseline="0" noProof="0" dirty="0">
                <a:ln>
                  <a:noFill/>
                </a:ln>
                <a:solidFill>
                  <a:srgbClr val="000000">
                    <a:lumMod val="85000"/>
                    <a:lumOff val="15000"/>
                  </a:srgbClr>
                </a:solidFill>
                <a:effectLst/>
                <a:uLnTx/>
                <a:uFillTx/>
                <a:latin typeface="Century Gothic" panose="020B0502020202020204" pitchFamily="34" charset="0"/>
                <a:ea typeface="+mn-ea"/>
                <a:cs typeface="+mn-cs"/>
              </a:rPr>
              <a:t>To reduce incidents of temporary discolouration or unusual taste / smell by more than half. </a:t>
            </a:r>
          </a:p>
          <a:p>
            <a:pPr marL="0" marR="0" lvl="1" indent="0" algn="l" defTabSz="457200" rtl="0" eaLnBrk="1" fontAlgn="auto" latinLnBrk="0" hangingPunct="1">
              <a:lnSpc>
                <a:spcPct val="100000"/>
              </a:lnSpc>
              <a:spcBef>
                <a:spcPts val="0"/>
              </a:spcBef>
              <a:spcAft>
                <a:spcPts val="600"/>
              </a:spcAft>
              <a:buClrTx/>
              <a:buSzTx/>
              <a:buFontTx/>
              <a:buNone/>
              <a:tabLst>
                <a:tab pos="0" algn="l"/>
              </a:tabLst>
              <a:defRPr/>
            </a:pPr>
            <a:r>
              <a:rPr kumimoji="0" lang="en-GB" sz="1200" b="0" i="0" u="none" strike="noStrike" kern="1200" cap="none" spc="0" normalizeH="0" baseline="0" noProof="0" dirty="0">
                <a:ln>
                  <a:noFill/>
                </a:ln>
                <a:solidFill>
                  <a:srgbClr val="000000">
                    <a:lumMod val="85000"/>
                    <a:lumOff val="15000"/>
                  </a:srgbClr>
                </a:solidFill>
                <a:effectLst/>
                <a:uLnTx/>
                <a:uFillTx/>
                <a:latin typeface="Century Gothic" panose="020B0502020202020204" pitchFamily="34" charset="0"/>
                <a:ea typeface="+mn-ea"/>
                <a:cs typeface="+mn-cs"/>
              </a:rPr>
              <a:t>(Cutting the number of incidents reported per year from 7,000 to 3,000.)</a:t>
            </a:r>
          </a:p>
          <a:p>
            <a:pPr marL="0" marR="0" lvl="1" indent="0" algn="l" defTabSz="457200" rtl="0" eaLnBrk="1" fontAlgn="auto" latinLnBrk="0" hangingPunct="1">
              <a:lnSpc>
                <a:spcPct val="100000"/>
              </a:lnSpc>
              <a:spcBef>
                <a:spcPts val="0"/>
              </a:spcBef>
              <a:spcAft>
                <a:spcPts val="600"/>
              </a:spcAft>
              <a:buClrTx/>
              <a:buSzTx/>
              <a:buFontTx/>
              <a:buNone/>
              <a:tabLst>
                <a:tab pos="0" algn="l"/>
              </a:tabLst>
              <a:defRPr/>
            </a:pPr>
            <a:endParaRPr kumimoji="0" lang="en-GB" sz="1200" b="0" i="0" u="none" strike="noStrike" kern="1200" cap="none" spc="0" normalizeH="0" baseline="0" noProof="0" dirty="0">
              <a:ln>
                <a:noFill/>
              </a:ln>
              <a:solidFill>
                <a:srgbClr val="000000">
                  <a:lumMod val="85000"/>
                  <a:lumOff val="15000"/>
                </a:srgbClr>
              </a:solidFill>
              <a:effectLst/>
              <a:uLnTx/>
              <a:uFillTx/>
              <a:latin typeface="Century Gothic" panose="020B0502020202020204" pitchFamily="34" charset="0"/>
              <a:ea typeface="+mn-ea"/>
              <a:cs typeface="+mn-cs"/>
            </a:endParaRPr>
          </a:p>
        </p:txBody>
      </p:sp>
      <p:sp>
        <p:nvSpPr>
          <p:cNvPr id="30" name="Rectangle: Rounded Corners 29">
            <a:extLst>
              <a:ext uri="{FF2B5EF4-FFF2-40B4-BE49-F238E27FC236}">
                <a16:creationId xmlns:a16="http://schemas.microsoft.com/office/drawing/2014/main" id="{806EEFC4-155B-57C1-6328-BE854A70CBE1}"/>
              </a:ext>
            </a:extLst>
          </p:cNvPr>
          <p:cNvSpPr/>
          <p:nvPr/>
        </p:nvSpPr>
        <p:spPr>
          <a:xfrm>
            <a:off x="956337" y="4997147"/>
            <a:ext cx="2870151" cy="1462084"/>
          </a:xfrm>
          <a:prstGeom prst="roundRect">
            <a:avLst>
              <a:gd name="adj" fmla="val 4413"/>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tlCol="0" anchor="ctr"/>
          <a:lstStyle/>
          <a:p>
            <a:pPr marL="0" marR="0" lvl="1" indent="0" algn="l" defTabSz="457200" rtl="0" eaLnBrk="1" fontAlgn="auto" latinLnBrk="0" hangingPunct="1">
              <a:lnSpc>
                <a:spcPct val="100000"/>
              </a:lnSpc>
              <a:spcBef>
                <a:spcPts val="0"/>
              </a:spcBef>
              <a:spcAft>
                <a:spcPts val="600"/>
              </a:spcAft>
              <a:buClrTx/>
              <a:buSzTx/>
              <a:buFontTx/>
              <a:buNone/>
              <a:tabLst>
                <a:tab pos="0" algn="l"/>
              </a:tabLst>
              <a:defRPr/>
            </a:pPr>
            <a:r>
              <a:rPr kumimoji="0" lang="en-GB" sz="1200" b="0" i="0" u="none" strike="noStrike" kern="1200" cap="none" spc="0" normalizeH="0" baseline="0" noProof="0" dirty="0">
                <a:ln>
                  <a:noFill/>
                </a:ln>
                <a:solidFill>
                  <a:srgbClr val="000000">
                    <a:lumMod val="85000"/>
                    <a:lumOff val="15000"/>
                  </a:srgbClr>
                </a:solidFill>
                <a:effectLst/>
                <a:uLnTx/>
                <a:uFillTx/>
                <a:latin typeface="Century Gothic" panose="020B0502020202020204" pitchFamily="34" charset="0"/>
                <a:ea typeface="+mn-ea"/>
                <a:cs typeface="+mn-cs"/>
              </a:rPr>
              <a:t>To take action in </a:t>
            </a:r>
            <a:r>
              <a:rPr kumimoji="0" lang="en-GB" sz="1200" b="1" i="0" u="none" strike="noStrike" kern="1200" cap="none" spc="0" normalizeH="0" baseline="0" noProof="0" dirty="0">
                <a:ln>
                  <a:noFill/>
                </a:ln>
                <a:solidFill>
                  <a:srgbClr val="000000">
                    <a:lumMod val="85000"/>
                    <a:lumOff val="15000"/>
                  </a:srgbClr>
                </a:solidFill>
                <a:effectLst/>
                <a:uLnTx/>
                <a:uFillTx/>
                <a:latin typeface="Century Gothic" panose="020B0502020202020204" pitchFamily="34" charset="0"/>
                <a:ea typeface="+mn-ea"/>
                <a:cs typeface="+mn-cs"/>
              </a:rPr>
              <a:t>all catchment areas in Wales to prevent any significant contamination of water from the land. </a:t>
            </a:r>
            <a:r>
              <a:rPr kumimoji="0" lang="en-GB" sz="1200" b="0" i="0" u="none" strike="noStrike" kern="1200" cap="none" spc="0" normalizeH="0" baseline="0" noProof="0" dirty="0">
                <a:ln>
                  <a:noFill/>
                </a:ln>
                <a:solidFill>
                  <a:srgbClr val="000000">
                    <a:lumMod val="85000"/>
                    <a:lumOff val="15000"/>
                  </a:srgbClr>
                </a:solidFill>
                <a:effectLst/>
                <a:uLnTx/>
                <a:uFillTx/>
                <a:latin typeface="Century Gothic" panose="020B0502020202020204" pitchFamily="34" charset="0"/>
                <a:ea typeface="+mn-ea"/>
                <a:cs typeface="+mn-cs"/>
              </a:rPr>
              <a:t>(It is expected that this risk will increase over time due to changes in land use and climate change)</a:t>
            </a:r>
          </a:p>
        </p:txBody>
      </p:sp>
      <p:sp>
        <p:nvSpPr>
          <p:cNvPr id="31" name="Rectangle: Rounded Corners 30">
            <a:extLst>
              <a:ext uri="{FF2B5EF4-FFF2-40B4-BE49-F238E27FC236}">
                <a16:creationId xmlns:a16="http://schemas.microsoft.com/office/drawing/2014/main" id="{91321B2B-3AA8-44D3-6724-DFE362A00B92}"/>
              </a:ext>
            </a:extLst>
          </p:cNvPr>
          <p:cNvSpPr/>
          <p:nvPr/>
        </p:nvSpPr>
        <p:spPr>
          <a:xfrm>
            <a:off x="929286" y="3434147"/>
            <a:ext cx="2870151" cy="1462084"/>
          </a:xfrm>
          <a:prstGeom prst="roundRect">
            <a:avLst>
              <a:gd name="adj" fmla="val 4413"/>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tlCol="0" anchor="ctr"/>
          <a:lstStyle/>
          <a:p>
            <a:pPr marL="0" marR="0" lvl="1" indent="0" algn="l" defTabSz="457200" rtl="0" eaLnBrk="1" fontAlgn="auto" latinLnBrk="0" hangingPunct="1">
              <a:lnSpc>
                <a:spcPct val="100000"/>
              </a:lnSpc>
              <a:spcBef>
                <a:spcPts val="0"/>
              </a:spcBef>
              <a:spcAft>
                <a:spcPts val="600"/>
              </a:spcAft>
              <a:buClrTx/>
              <a:buSzTx/>
              <a:buFontTx/>
              <a:buNone/>
              <a:tabLst>
                <a:tab pos="0" algn="l"/>
              </a:tabLst>
              <a:defRPr/>
            </a:pPr>
            <a:r>
              <a:rPr kumimoji="0" lang="en-GB" sz="1200" b="0" i="0" u="none" strike="noStrike" kern="1200" cap="none" spc="0" normalizeH="0" baseline="0" noProof="0" dirty="0">
                <a:ln>
                  <a:noFill/>
                </a:ln>
                <a:solidFill>
                  <a:srgbClr val="000000">
                    <a:lumMod val="85000"/>
                    <a:lumOff val="15000"/>
                  </a:srgbClr>
                </a:solidFill>
                <a:effectLst/>
                <a:uLnTx/>
                <a:uFillTx/>
                <a:latin typeface="Century Gothic" panose="020B0502020202020204" pitchFamily="34" charset="0"/>
                <a:ea typeface="+mn-ea"/>
                <a:cs typeface="+mn-cs"/>
              </a:rPr>
              <a:t>To help society by </a:t>
            </a:r>
            <a:r>
              <a:rPr kumimoji="0" lang="en-GB" sz="1200" b="1" i="0" u="none" strike="noStrike" kern="1200" cap="none" spc="0" normalizeH="0" baseline="0" noProof="0" dirty="0">
                <a:ln>
                  <a:noFill/>
                </a:ln>
                <a:solidFill>
                  <a:srgbClr val="000000">
                    <a:lumMod val="85000"/>
                    <a:lumOff val="15000"/>
                  </a:srgbClr>
                </a:solidFill>
                <a:effectLst/>
                <a:uLnTx/>
                <a:uFillTx/>
                <a:latin typeface="Century Gothic" panose="020B0502020202020204" pitchFamily="34" charset="0"/>
                <a:ea typeface="+mn-ea"/>
                <a:cs typeface="+mn-cs"/>
              </a:rPr>
              <a:t>replacing 100,000 water supply pipes made of lead that are on customers’ properties. </a:t>
            </a:r>
            <a:r>
              <a:rPr kumimoji="0" lang="en-GB" sz="1200" b="0" i="0" u="none" strike="noStrike" kern="1200" cap="none" spc="0" normalizeH="0" baseline="0" noProof="0" dirty="0">
                <a:ln>
                  <a:noFill/>
                </a:ln>
                <a:solidFill>
                  <a:srgbClr val="000000">
                    <a:lumMod val="85000"/>
                    <a:lumOff val="15000"/>
                  </a:srgbClr>
                </a:solidFill>
                <a:effectLst/>
                <a:uLnTx/>
                <a:uFillTx/>
                <a:latin typeface="Century Gothic" panose="020B0502020202020204" pitchFamily="34" charset="0"/>
                <a:ea typeface="+mn-ea"/>
                <a:cs typeface="+mn-cs"/>
              </a:rPr>
              <a:t>(This will be replacing about half of the estimated 200,000 pipes made of lead. </a:t>
            </a:r>
            <a:r>
              <a:rPr kumimoji="0" lang="en-GB" sz="1200" b="0" i="1"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Note these are the responsibility of customers)</a:t>
            </a:r>
            <a:endParaRPr kumimoji="0" lang="en-GB" sz="1200" b="0" i="0" u="none" strike="noStrike" kern="1200" cap="none" spc="0" normalizeH="0" baseline="0" noProof="0" dirty="0">
              <a:ln>
                <a:noFill/>
              </a:ln>
              <a:solidFill>
                <a:srgbClr val="000000">
                  <a:lumMod val="85000"/>
                  <a:lumOff val="15000"/>
                </a:srgbClr>
              </a:solidFill>
              <a:effectLst/>
              <a:uLnTx/>
              <a:uFillTx/>
              <a:latin typeface="Century Gothic" panose="020B0502020202020204" pitchFamily="34" charset="0"/>
              <a:ea typeface="+mn-ea"/>
              <a:cs typeface="+mn-cs"/>
            </a:endParaRPr>
          </a:p>
        </p:txBody>
      </p:sp>
      <p:pic>
        <p:nvPicPr>
          <p:cNvPr id="20" name="Picture 19">
            <a:extLst>
              <a:ext uri="{FF2B5EF4-FFF2-40B4-BE49-F238E27FC236}">
                <a16:creationId xmlns:a16="http://schemas.microsoft.com/office/drawing/2014/main" id="{1D2F5C1E-0E8B-935B-BC9E-71803D1D4D7F}"/>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92503" y="2259263"/>
            <a:ext cx="670605" cy="724003"/>
          </a:xfrm>
          <a:prstGeom prst="rect">
            <a:avLst/>
          </a:prstGeom>
          <a:noFill/>
        </p:spPr>
      </p:pic>
      <p:pic>
        <p:nvPicPr>
          <p:cNvPr id="21" name="Picture 20">
            <a:extLst>
              <a:ext uri="{FF2B5EF4-FFF2-40B4-BE49-F238E27FC236}">
                <a16:creationId xmlns:a16="http://schemas.microsoft.com/office/drawing/2014/main" id="{3D413E7C-1DA4-C241-6F53-6FA31930FC1C}"/>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05199" y="3803696"/>
            <a:ext cx="669663" cy="722986"/>
          </a:xfrm>
          <a:prstGeom prst="rect">
            <a:avLst/>
          </a:prstGeom>
          <a:noFill/>
        </p:spPr>
      </p:pic>
      <p:pic>
        <p:nvPicPr>
          <p:cNvPr id="22" name="Picture 21">
            <a:extLst>
              <a:ext uri="{FF2B5EF4-FFF2-40B4-BE49-F238E27FC236}">
                <a16:creationId xmlns:a16="http://schemas.microsoft.com/office/drawing/2014/main" id="{ACC39C8A-772F-90F3-691A-714F6142AD92}"/>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28624" y="5363169"/>
            <a:ext cx="654763" cy="730041"/>
          </a:xfrm>
          <a:prstGeom prst="rect">
            <a:avLst/>
          </a:prstGeom>
          <a:noFill/>
        </p:spPr>
      </p:pic>
      <p:sp>
        <p:nvSpPr>
          <p:cNvPr id="32" name="Rectangle: Rounded Corners 31">
            <a:extLst>
              <a:ext uri="{FF2B5EF4-FFF2-40B4-BE49-F238E27FC236}">
                <a16:creationId xmlns:a16="http://schemas.microsoft.com/office/drawing/2014/main" id="{194C24F4-B80C-7E51-10E9-0B4B98B2D3F7}"/>
              </a:ext>
            </a:extLst>
          </p:cNvPr>
          <p:cNvSpPr/>
          <p:nvPr/>
        </p:nvSpPr>
        <p:spPr>
          <a:xfrm>
            <a:off x="5077815" y="1890222"/>
            <a:ext cx="2870151" cy="1462084"/>
          </a:xfrm>
          <a:prstGeom prst="roundRect">
            <a:avLst>
              <a:gd name="adj" fmla="val 4413"/>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rIns="90000" rtlCol="0" anchor="ctr"/>
          <a:lstStyle/>
          <a:p>
            <a:pPr marL="0" marR="0" lvl="1" indent="0" algn="l" defTabSz="457200" rtl="0" eaLnBrk="1" fontAlgn="auto" latinLnBrk="0" hangingPunct="1">
              <a:lnSpc>
                <a:spcPct val="100000"/>
              </a:lnSpc>
              <a:spcBef>
                <a:spcPts val="0"/>
              </a:spcBef>
              <a:spcAft>
                <a:spcPts val="600"/>
              </a:spcAft>
              <a:buClrTx/>
              <a:buSzTx/>
              <a:buFontTx/>
              <a:buNone/>
              <a:tabLst>
                <a:tab pos="0" algn="l"/>
              </a:tabLst>
              <a:defRPr/>
            </a:pPr>
            <a:r>
              <a:rPr kumimoji="0" lang="en-GB" sz="1200" b="1" i="0" u="none" strike="noStrike" kern="1200" cap="none" spc="0" normalizeH="0" baseline="0" noProof="0" dirty="0">
                <a:ln>
                  <a:noFill/>
                </a:ln>
                <a:solidFill>
                  <a:srgbClr val="000000">
                    <a:lumMod val="85000"/>
                    <a:lumOff val="15000"/>
                  </a:srgbClr>
                </a:solidFill>
                <a:effectLst/>
                <a:uLnTx/>
                <a:uFillTx/>
                <a:latin typeface="Century Gothic" panose="020B0502020202020204" pitchFamily="34" charset="0"/>
                <a:ea typeface="+mn-ea"/>
                <a:cs typeface="+mn-cs"/>
              </a:rPr>
              <a:t>To reduce interruptions to the water supply lasting 3+ hours by 90%</a:t>
            </a:r>
          </a:p>
          <a:p>
            <a:pPr marL="0" marR="0" lvl="1" indent="0" algn="l" defTabSz="457200" rtl="0" eaLnBrk="1" fontAlgn="auto" latinLnBrk="0" hangingPunct="1">
              <a:lnSpc>
                <a:spcPct val="100000"/>
              </a:lnSpc>
              <a:spcBef>
                <a:spcPts val="0"/>
              </a:spcBef>
              <a:spcAft>
                <a:spcPts val="600"/>
              </a:spcAft>
              <a:buClrTx/>
              <a:buSzTx/>
              <a:buFontTx/>
              <a:buNone/>
              <a:tabLst>
                <a:tab pos="0" algn="l"/>
              </a:tabLst>
              <a:defRPr/>
            </a:pPr>
            <a:r>
              <a:rPr kumimoji="0" lang="en-GB" sz="1200" b="0" i="0" u="none" strike="noStrike" kern="1200" cap="none" spc="0" normalizeH="0" baseline="0" noProof="0" dirty="0">
                <a:ln>
                  <a:noFill/>
                </a:ln>
                <a:solidFill>
                  <a:srgbClr val="000000">
                    <a:lumMod val="85000"/>
                    <a:lumOff val="15000"/>
                  </a:srgbClr>
                </a:solidFill>
                <a:effectLst/>
                <a:uLnTx/>
                <a:uFillTx/>
                <a:latin typeface="Century Gothic" panose="020B0502020202020204" pitchFamily="34" charset="0"/>
                <a:ea typeface="+mn-ea"/>
                <a:cs typeface="+mn-cs"/>
              </a:rPr>
              <a:t>Welsh Water would be equal to, or better than, other water companies in making sure their customers are not  without tap water for 3+ hours. </a:t>
            </a:r>
          </a:p>
        </p:txBody>
      </p:sp>
      <p:sp>
        <p:nvSpPr>
          <p:cNvPr id="33" name="Rectangle: Rounded Corners 32">
            <a:extLst>
              <a:ext uri="{FF2B5EF4-FFF2-40B4-BE49-F238E27FC236}">
                <a16:creationId xmlns:a16="http://schemas.microsoft.com/office/drawing/2014/main" id="{0CB4FB10-37CB-61E8-0F77-4793A5003F72}"/>
              </a:ext>
            </a:extLst>
          </p:cNvPr>
          <p:cNvSpPr/>
          <p:nvPr/>
        </p:nvSpPr>
        <p:spPr>
          <a:xfrm>
            <a:off x="5092418" y="3434147"/>
            <a:ext cx="2870151" cy="1462084"/>
          </a:xfrm>
          <a:prstGeom prst="roundRect">
            <a:avLst>
              <a:gd name="adj" fmla="val 4413"/>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rIns="90000" rtlCol="0" anchor="ctr"/>
          <a:lstStyle/>
          <a:p>
            <a:pPr marL="0" marR="0" lvl="1" indent="0" algn="l" defTabSz="457200" rtl="0" eaLnBrk="1" fontAlgn="auto" latinLnBrk="0" hangingPunct="1">
              <a:lnSpc>
                <a:spcPct val="100000"/>
              </a:lnSpc>
              <a:spcBef>
                <a:spcPts val="0"/>
              </a:spcBef>
              <a:spcAft>
                <a:spcPts val="600"/>
              </a:spcAft>
              <a:buClrTx/>
              <a:buSzTx/>
              <a:buFontTx/>
              <a:buNone/>
              <a:tabLst>
                <a:tab pos="0" algn="l"/>
              </a:tabLst>
              <a:defRPr/>
            </a:pPr>
            <a:r>
              <a:rPr kumimoji="0" lang="en-GB" sz="1200" b="1" i="0" u="none" strike="noStrike" kern="1200" cap="none" spc="0" normalizeH="0" baseline="0" noProof="0" dirty="0">
                <a:ln>
                  <a:noFill/>
                </a:ln>
                <a:solidFill>
                  <a:srgbClr val="000000">
                    <a:lumMod val="85000"/>
                    <a:lumOff val="15000"/>
                  </a:srgbClr>
                </a:solidFill>
                <a:effectLst/>
                <a:uLnTx/>
                <a:uFillTx/>
                <a:latin typeface="Century Gothic" panose="020B0502020202020204" pitchFamily="34" charset="0"/>
                <a:ea typeface="+mn-ea"/>
                <a:cs typeface="+mn-cs"/>
              </a:rPr>
              <a:t>To halve the amount of water that leaks from Welsh Water’s network.</a:t>
            </a:r>
          </a:p>
          <a:p>
            <a:pPr marL="0" marR="0" lvl="1" indent="0" algn="l" defTabSz="457200" rtl="0" eaLnBrk="1" fontAlgn="auto" latinLnBrk="0" hangingPunct="1">
              <a:lnSpc>
                <a:spcPct val="100000"/>
              </a:lnSpc>
              <a:spcBef>
                <a:spcPts val="0"/>
              </a:spcBef>
              <a:spcAft>
                <a:spcPts val="600"/>
              </a:spcAft>
              <a:buClrTx/>
              <a:buSzTx/>
              <a:buFontTx/>
              <a:buNone/>
              <a:tabLst>
                <a:tab pos="0" algn="l"/>
              </a:tabLst>
              <a:defRPr/>
            </a:pPr>
            <a:r>
              <a:rPr kumimoji="0" lang="en-GB" sz="1200" b="0" i="0" u="none" strike="noStrike" kern="1200" cap="none" spc="0" normalizeH="0" baseline="0" noProof="0" dirty="0">
                <a:ln>
                  <a:noFill/>
                </a:ln>
                <a:solidFill>
                  <a:srgbClr val="000000">
                    <a:lumMod val="85000"/>
                    <a:lumOff val="15000"/>
                  </a:srgbClr>
                </a:solidFill>
                <a:effectLst/>
                <a:uLnTx/>
                <a:uFillTx/>
                <a:latin typeface="Century Gothic" panose="020B0502020202020204" pitchFamily="34" charset="0"/>
                <a:ea typeface="+mn-ea"/>
                <a:cs typeface="+mn-cs"/>
              </a:rPr>
              <a:t>Around 20% of water is lost through leaks in the network or on customer properties. Welsh Water want to reduce this to 10%.</a:t>
            </a:r>
          </a:p>
        </p:txBody>
      </p:sp>
      <p:sp>
        <p:nvSpPr>
          <p:cNvPr id="34" name="Rectangle: Rounded Corners 33">
            <a:extLst>
              <a:ext uri="{FF2B5EF4-FFF2-40B4-BE49-F238E27FC236}">
                <a16:creationId xmlns:a16="http://schemas.microsoft.com/office/drawing/2014/main" id="{42F8C587-A743-5971-B81C-B716F0579547}"/>
              </a:ext>
            </a:extLst>
          </p:cNvPr>
          <p:cNvSpPr/>
          <p:nvPr/>
        </p:nvSpPr>
        <p:spPr>
          <a:xfrm>
            <a:off x="5077814" y="4997147"/>
            <a:ext cx="2870151" cy="1462084"/>
          </a:xfrm>
          <a:prstGeom prst="roundRect">
            <a:avLst>
              <a:gd name="adj" fmla="val 4413"/>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rIns="90000" rtlCol="0" anchor="ctr"/>
          <a:lstStyle/>
          <a:p>
            <a:pPr marL="0" marR="0" lvl="1" indent="0" algn="l" defTabSz="457200" rtl="0" eaLnBrk="1" fontAlgn="auto" latinLnBrk="0" hangingPunct="1">
              <a:lnSpc>
                <a:spcPct val="100000"/>
              </a:lnSpc>
              <a:spcBef>
                <a:spcPts val="0"/>
              </a:spcBef>
              <a:spcAft>
                <a:spcPts val="600"/>
              </a:spcAft>
              <a:buClrTx/>
              <a:buSzTx/>
              <a:buFontTx/>
              <a:buNone/>
              <a:tabLst>
                <a:tab pos="0" algn="l"/>
              </a:tabLst>
              <a:defRPr/>
            </a:pPr>
            <a:r>
              <a:rPr kumimoji="0" lang="en-GB" sz="1200" b="1" i="0" u="none" strike="noStrike" kern="1200" cap="none" spc="0" normalizeH="0" baseline="0" noProof="0" dirty="0">
                <a:ln>
                  <a:noFill/>
                </a:ln>
                <a:solidFill>
                  <a:srgbClr val="000000">
                    <a:lumMod val="85000"/>
                    <a:lumOff val="15000"/>
                  </a:srgbClr>
                </a:solidFill>
                <a:effectLst/>
                <a:uLnTx/>
                <a:uFillTx/>
                <a:latin typeface="Century Gothic" panose="020B0502020202020204" pitchFamily="34" charset="0"/>
                <a:ea typeface="+mn-ea"/>
                <a:cs typeface="+mn-cs"/>
              </a:rPr>
              <a:t>To reduce the amount of water customers use by one third (33%)</a:t>
            </a:r>
          </a:p>
          <a:p>
            <a:pPr marL="0" marR="0" lvl="1" indent="0" algn="l" defTabSz="457200" rtl="0" eaLnBrk="1" fontAlgn="auto" latinLnBrk="0" hangingPunct="1">
              <a:lnSpc>
                <a:spcPct val="100000"/>
              </a:lnSpc>
              <a:spcBef>
                <a:spcPts val="0"/>
              </a:spcBef>
              <a:spcAft>
                <a:spcPts val="600"/>
              </a:spcAft>
              <a:buClrTx/>
              <a:buSzTx/>
              <a:buFontTx/>
              <a:buNone/>
              <a:tabLst>
                <a:tab pos="0" algn="l"/>
              </a:tabLst>
              <a:defRPr/>
            </a:pPr>
            <a:r>
              <a:rPr kumimoji="0" lang="en-GB" sz="1200" b="0" i="0" u="none" strike="noStrike" kern="1200" cap="none" spc="0" normalizeH="0" baseline="0" noProof="0" dirty="0">
                <a:ln>
                  <a:noFill/>
                </a:ln>
                <a:solidFill>
                  <a:srgbClr val="000000">
                    <a:lumMod val="85000"/>
                    <a:lumOff val="15000"/>
                  </a:srgbClr>
                </a:solidFill>
                <a:effectLst/>
                <a:uLnTx/>
                <a:uFillTx/>
                <a:latin typeface="Century Gothic" panose="020B0502020202020204" pitchFamily="34" charset="0"/>
                <a:ea typeface="+mn-ea"/>
                <a:cs typeface="+mn-cs"/>
              </a:rPr>
              <a:t>On average customers use 167 litres per person per day – about a wheelie bin full of water. This would come down to 110 litres.</a:t>
            </a:r>
          </a:p>
        </p:txBody>
      </p:sp>
      <p:pic>
        <p:nvPicPr>
          <p:cNvPr id="23" name="Picture 22">
            <a:extLst>
              <a:ext uri="{FF2B5EF4-FFF2-40B4-BE49-F238E27FC236}">
                <a16:creationId xmlns:a16="http://schemas.microsoft.com/office/drawing/2014/main" id="{2C1186DA-66E4-8B28-E317-C372584E2C11}"/>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496014" y="2266829"/>
            <a:ext cx="623398" cy="708871"/>
          </a:xfrm>
          <a:prstGeom prst="rect">
            <a:avLst/>
          </a:prstGeom>
          <a:noFill/>
        </p:spPr>
      </p:pic>
      <p:pic>
        <p:nvPicPr>
          <p:cNvPr id="24" name="Picture 23">
            <a:extLst>
              <a:ext uri="{FF2B5EF4-FFF2-40B4-BE49-F238E27FC236}">
                <a16:creationId xmlns:a16="http://schemas.microsoft.com/office/drawing/2014/main" id="{6D6DFD7F-360E-7800-1067-91FD697598BA}"/>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451829" y="3800168"/>
            <a:ext cx="669663" cy="730042"/>
          </a:xfrm>
          <a:prstGeom prst="rect">
            <a:avLst/>
          </a:prstGeom>
          <a:noFill/>
        </p:spPr>
      </p:pic>
      <p:pic>
        <p:nvPicPr>
          <p:cNvPr id="28" name="Picture 27">
            <a:extLst>
              <a:ext uri="{FF2B5EF4-FFF2-40B4-BE49-F238E27FC236}">
                <a16:creationId xmlns:a16="http://schemas.microsoft.com/office/drawing/2014/main" id="{B7258FA3-7A2A-572B-6F4A-2E8CA6C4EAB0}"/>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585090" y="5370627"/>
            <a:ext cx="538414" cy="715125"/>
          </a:xfrm>
          <a:prstGeom prst="rect">
            <a:avLst/>
          </a:prstGeom>
          <a:noFill/>
          <a:ln>
            <a:solidFill>
              <a:schemeClr val="bg1"/>
            </a:solidFill>
          </a:ln>
        </p:spPr>
      </p:pic>
      <p:sp>
        <p:nvSpPr>
          <p:cNvPr id="35" name="Rectangle: Rounded Corners 34">
            <a:extLst>
              <a:ext uri="{FF2B5EF4-FFF2-40B4-BE49-F238E27FC236}">
                <a16:creationId xmlns:a16="http://schemas.microsoft.com/office/drawing/2014/main" id="{6BE79469-2BA5-220D-44A0-FC9A63655B70}"/>
              </a:ext>
            </a:extLst>
          </p:cNvPr>
          <p:cNvSpPr/>
          <p:nvPr/>
        </p:nvSpPr>
        <p:spPr>
          <a:xfrm>
            <a:off x="9151149" y="1884124"/>
            <a:ext cx="2897202" cy="1474280"/>
          </a:xfrm>
          <a:prstGeom prst="roundRect">
            <a:avLst>
              <a:gd name="adj" fmla="val 4413"/>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pPr marL="0" marR="0" lvl="1" indent="0" algn="l" defTabSz="457200" rtl="0" eaLnBrk="1" fontAlgn="auto" latinLnBrk="0" hangingPunct="1">
              <a:lnSpc>
                <a:spcPct val="100000"/>
              </a:lnSpc>
              <a:spcBef>
                <a:spcPts val="0"/>
              </a:spcBef>
              <a:spcAft>
                <a:spcPts val="600"/>
              </a:spcAft>
              <a:buClrTx/>
              <a:buSzTx/>
              <a:buFontTx/>
              <a:buNone/>
              <a:tabLst>
                <a:tab pos="0" algn="l"/>
              </a:tabLst>
              <a:defRPr/>
            </a:pPr>
            <a:r>
              <a:rPr kumimoji="0" lang="en-GB" sz="1200" b="1" i="0" u="none" strike="noStrike" kern="1200" cap="none" spc="0" normalizeH="0" baseline="0" noProof="0" dirty="0">
                <a:ln>
                  <a:noFill/>
                </a:ln>
                <a:solidFill>
                  <a:srgbClr val="000000">
                    <a:lumMod val="85000"/>
                    <a:lumOff val="15000"/>
                  </a:srgbClr>
                </a:solidFill>
                <a:effectLst/>
                <a:uLnTx/>
                <a:uFillTx/>
                <a:latin typeface="Century Gothic" panose="020B0502020202020204" pitchFamily="34" charset="0"/>
                <a:ea typeface="+mn-ea"/>
                <a:cs typeface="+mn-cs"/>
              </a:rPr>
              <a:t>To reduce the number of times sewers overflow outside by 25%</a:t>
            </a:r>
          </a:p>
          <a:p>
            <a:pPr marL="0" marR="0" lvl="1" indent="0" algn="l" defTabSz="457200" rtl="0" eaLnBrk="1" fontAlgn="auto" latinLnBrk="0" hangingPunct="1">
              <a:lnSpc>
                <a:spcPct val="100000"/>
              </a:lnSpc>
              <a:spcBef>
                <a:spcPts val="0"/>
              </a:spcBef>
              <a:spcAft>
                <a:spcPts val="600"/>
              </a:spcAft>
              <a:buClrTx/>
              <a:buSzTx/>
              <a:buFontTx/>
              <a:buNone/>
              <a:tabLst>
                <a:tab pos="0" algn="l"/>
              </a:tabLst>
              <a:defRPr/>
            </a:pPr>
            <a:r>
              <a:rPr kumimoji="0" lang="en-GB" sz="1200" b="0" i="0" u="none" strike="noStrike" kern="1200" cap="none" spc="0" normalizeH="0" baseline="0" noProof="0" dirty="0">
                <a:ln>
                  <a:noFill/>
                </a:ln>
                <a:solidFill>
                  <a:srgbClr val="000000">
                    <a:lumMod val="85000"/>
                    <a:lumOff val="15000"/>
                  </a:srgbClr>
                </a:solidFill>
                <a:effectLst/>
                <a:uLnTx/>
                <a:uFillTx/>
                <a:latin typeface="Century Gothic" panose="020B0502020202020204" pitchFamily="34" charset="0"/>
                <a:ea typeface="+mn-ea"/>
                <a:cs typeface="+mn-cs"/>
              </a:rPr>
              <a:t>(From 3700 incidents a year to 2800 a year).</a:t>
            </a:r>
          </a:p>
          <a:p>
            <a:pPr marL="0" marR="0" lvl="1" indent="0" algn="l" defTabSz="457200" rtl="0" eaLnBrk="1" fontAlgn="auto" latinLnBrk="0" hangingPunct="1">
              <a:lnSpc>
                <a:spcPct val="100000"/>
              </a:lnSpc>
              <a:spcBef>
                <a:spcPts val="0"/>
              </a:spcBef>
              <a:spcAft>
                <a:spcPts val="600"/>
              </a:spcAft>
              <a:buClrTx/>
              <a:buSzTx/>
              <a:buFontTx/>
              <a:buNone/>
              <a:tabLst>
                <a:tab pos="0" algn="l"/>
              </a:tabLst>
              <a:defRPr/>
            </a:pPr>
            <a:endParaRPr kumimoji="0" lang="en-GB" sz="1200" b="0" i="0" u="none" strike="noStrike" kern="1200" cap="none" spc="0" normalizeH="0" baseline="0" noProof="0" dirty="0">
              <a:ln>
                <a:noFill/>
              </a:ln>
              <a:solidFill>
                <a:srgbClr val="000000">
                  <a:lumMod val="85000"/>
                  <a:lumOff val="15000"/>
                </a:srgbClr>
              </a:solidFill>
              <a:effectLst/>
              <a:uLnTx/>
              <a:uFillTx/>
              <a:latin typeface="Century Gothic" panose="020B0502020202020204" pitchFamily="34" charset="0"/>
              <a:ea typeface="+mn-ea"/>
              <a:cs typeface="+mn-cs"/>
            </a:endParaRPr>
          </a:p>
        </p:txBody>
      </p:sp>
      <p:sp>
        <p:nvSpPr>
          <p:cNvPr id="36" name="Rectangle: Rounded Corners 35">
            <a:extLst>
              <a:ext uri="{FF2B5EF4-FFF2-40B4-BE49-F238E27FC236}">
                <a16:creationId xmlns:a16="http://schemas.microsoft.com/office/drawing/2014/main" id="{2306B662-4F88-585E-D0AE-E798D544434E}"/>
              </a:ext>
            </a:extLst>
          </p:cNvPr>
          <p:cNvSpPr/>
          <p:nvPr/>
        </p:nvSpPr>
        <p:spPr>
          <a:xfrm>
            <a:off x="9151149" y="3428049"/>
            <a:ext cx="2897202" cy="1474280"/>
          </a:xfrm>
          <a:prstGeom prst="roundRect">
            <a:avLst>
              <a:gd name="adj" fmla="val 4413"/>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pPr marL="0" marR="0" lvl="1" indent="0" algn="l" defTabSz="457200" rtl="0" eaLnBrk="1" fontAlgn="auto" latinLnBrk="0" hangingPunct="1">
              <a:lnSpc>
                <a:spcPct val="100000"/>
              </a:lnSpc>
              <a:spcBef>
                <a:spcPts val="0"/>
              </a:spcBef>
              <a:spcAft>
                <a:spcPts val="600"/>
              </a:spcAft>
              <a:buClrTx/>
              <a:buSzTx/>
              <a:buFontTx/>
              <a:buNone/>
              <a:tabLst>
                <a:tab pos="0" algn="l"/>
              </a:tabLst>
              <a:defRPr/>
            </a:pPr>
            <a:r>
              <a:rPr kumimoji="0" lang="en-GB" sz="1200" b="1" i="0" u="none" strike="noStrike" kern="1200" cap="none" spc="0" normalizeH="0" baseline="0" noProof="0" dirty="0">
                <a:ln>
                  <a:noFill/>
                </a:ln>
                <a:solidFill>
                  <a:srgbClr val="000000">
                    <a:lumMod val="85000"/>
                    <a:lumOff val="15000"/>
                  </a:srgbClr>
                </a:solidFill>
                <a:effectLst/>
                <a:uLnTx/>
                <a:uFillTx/>
                <a:latin typeface="Century Gothic" panose="020B0502020202020204" pitchFamily="34" charset="0"/>
                <a:ea typeface="+mn-ea"/>
                <a:cs typeface="+mn-cs"/>
              </a:rPr>
              <a:t>To reduce the number of times sewers flood inside customers properties by 40%</a:t>
            </a:r>
          </a:p>
          <a:p>
            <a:pPr marL="0" marR="0" lvl="1" indent="0" algn="l" defTabSz="457200" rtl="0" eaLnBrk="1" fontAlgn="auto" latinLnBrk="0" hangingPunct="1">
              <a:lnSpc>
                <a:spcPct val="100000"/>
              </a:lnSpc>
              <a:spcBef>
                <a:spcPts val="0"/>
              </a:spcBef>
              <a:spcAft>
                <a:spcPts val="600"/>
              </a:spcAft>
              <a:buClrTx/>
              <a:buSzTx/>
              <a:buFontTx/>
              <a:buNone/>
              <a:tabLst>
                <a:tab pos="0" algn="l"/>
              </a:tabLst>
              <a:defRPr/>
            </a:pPr>
            <a:r>
              <a:rPr kumimoji="0" lang="en-GB" sz="1200" b="0" i="0" u="none" strike="noStrike" kern="1200" cap="none" spc="0" normalizeH="0" baseline="0" noProof="0" dirty="0">
                <a:ln>
                  <a:noFill/>
                </a:ln>
                <a:solidFill>
                  <a:srgbClr val="000000">
                    <a:lumMod val="85000"/>
                    <a:lumOff val="15000"/>
                  </a:srgbClr>
                </a:solidFill>
                <a:effectLst/>
                <a:uLnTx/>
                <a:uFillTx/>
                <a:latin typeface="Century Gothic" panose="020B0502020202020204" pitchFamily="34" charset="0"/>
                <a:ea typeface="+mn-ea"/>
                <a:cs typeface="+mn-cs"/>
              </a:rPr>
              <a:t>(From 200 a year to 120 a year).</a:t>
            </a:r>
          </a:p>
          <a:p>
            <a:pPr marL="0" marR="0" lvl="1" indent="0" algn="l" defTabSz="457200" rtl="0" eaLnBrk="1" fontAlgn="auto" latinLnBrk="0" hangingPunct="1">
              <a:lnSpc>
                <a:spcPct val="100000"/>
              </a:lnSpc>
              <a:spcBef>
                <a:spcPts val="0"/>
              </a:spcBef>
              <a:spcAft>
                <a:spcPts val="600"/>
              </a:spcAft>
              <a:buClrTx/>
              <a:buSzTx/>
              <a:buFontTx/>
              <a:buNone/>
              <a:tabLst>
                <a:tab pos="0" algn="l"/>
              </a:tabLst>
              <a:defRPr/>
            </a:pPr>
            <a:endParaRPr kumimoji="0" lang="en-GB" sz="1200" b="0" i="0" u="none" strike="noStrike" kern="1200" cap="none" spc="0" normalizeH="0" baseline="0" noProof="0" dirty="0">
              <a:ln>
                <a:noFill/>
              </a:ln>
              <a:solidFill>
                <a:srgbClr val="000000">
                  <a:lumMod val="85000"/>
                  <a:lumOff val="15000"/>
                </a:srgbClr>
              </a:solidFill>
              <a:effectLst/>
              <a:uLnTx/>
              <a:uFillTx/>
              <a:latin typeface="Century Gothic" panose="020B0502020202020204" pitchFamily="34" charset="0"/>
              <a:ea typeface="+mn-ea"/>
              <a:cs typeface="+mn-cs"/>
            </a:endParaRPr>
          </a:p>
        </p:txBody>
      </p:sp>
      <p:sp>
        <p:nvSpPr>
          <p:cNvPr id="37" name="Rectangle: Rounded Corners 36">
            <a:extLst>
              <a:ext uri="{FF2B5EF4-FFF2-40B4-BE49-F238E27FC236}">
                <a16:creationId xmlns:a16="http://schemas.microsoft.com/office/drawing/2014/main" id="{2192E554-EFD4-D75D-3CB6-A78E765E7FD0}"/>
              </a:ext>
            </a:extLst>
          </p:cNvPr>
          <p:cNvSpPr/>
          <p:nvPr/>
        </p:nvSpPr>
        <p:spPr>
          <a:xfrm>
            <a:off x="9151149" y="4991049"/>
            <a:ext cx="2897202" cy="1474280"/>
          </a:xfrm>
          <a:prstGeom prst="roundRect">
            <a:avLst>
              <a:gd name="adj" fmla="val 4413"/>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pPr marL="0" marR="0" lvl="1" indent="0" algn="l" defTabSz="457200" rtl="0" eaLnBrk="1" fontAlgn="auto" latinLnBrk="0" hangingPunct="1">
              <a:lnSpc>
                <a:spcPct val="100000"/>
              </a:lnSpc>
              <a:spcBef>
                <a:spcPts val="0"/>
              </a:spcBef>
              <a:spcAft>
                <a:spcPts val="600"/>
              </a:spcAft>
              <a:buClrTx/>
              <a:buSzTx/>
              <a:buFontTx/>
              <a:buNone/>
              <a:tabLst>
                <a:tab pos="0" algn="l"/>
              </a:tabLst>
              <a:defRPr/>
            </a:pPr>
            <a:r>
              <a:rPr kumimoji="0" lang="en-GB" sz="1200" b="1" i="0" u="none" strike="noStrike" kern="1200" cap="none" spc="0" normalizeH="0" baseline="0" noProof="0" dirty="0">
                <a:ln>
                  <a:noFill/>
                </a:ln>
                <a:solidFill>
                  <a:srgbClr val="000000">
                    <a:lumMod val="85000"/>
                    <a:lumOff val="15000"/>
                  </a:srgbClr>
                </a:solidFill>
                <a:effectLst/>
                <a:uLnTx/>
                <a:uFillTx/>
                <a:latin typeface="Century Gothic" panose="020B0502020202020204" pitchFamily="34" charset="0"/>
                <a:ea typeface="+mn-ea"/>
                <a:cs typeface="+mn-cs"/>
              </a:rPr>
              <a:t>To reduce to zero the instances where Welsh Water’s handling of sewage is the cause of poor river water quality</a:t>
            </a:r>
          </a:p>
          <a:p>
            <a:pPr marL="0" marR="0" lvl="1" indent="0" algn="l" defTabSz="457200" rtl="0" eaLnBrk="1" fontAlgn="auto" latinLnBrk="0" hangingPunct="1">
              <a:lnSpc>
                <a:spcPct val="100000"/>
              </a:lnSpc>
              <a:spcBef>
                <a:spcPts val="0"/>
              </a:spcBef>
              <a:spcAft>
                <a:spcPts val="600"/>
              </a:spcAft>
              <a:buClrTx/>
              <a:buSzTx/>
              <a:buFontTx/>
              <a:buNone/>
              <a:tabLst>
                <a:tab pos="0" algn="l"/>
              </a:tabLst>
              <a:defRPr/>
            </a:pPr>
            <a:endParaRPr kumimoji="0" lang="en-GB" sz="1200" b="1" i="0" u="none" strike="noStrike" kern="1200" cap="none" spc="0" normalizeH="0" baseline="0" noProof="0" dirty="0">
              <a:ln>
                <a:noFill/>
              </a:ln>
              <a:solidFill>
                <a:srgbClr val="000000">
                  <a:lumMod val="85000"/>
                  <a:lumOff val="15000"/>
                </a:srgbClr>
              </a:solidFill>
              <a:effectLst/>
              <a:uLnTx/>
              <a:uFillTx/>
              <a:latin typeface="Century Gothic" panose="020B0502020202020204" pitchFamily="34" charset="0"/>
              <a:ea typeface="+mn-ea"/>
              <a:cs typeface="+mn-cs"/>
            </a:endParaRPr>
          </a:p>
          <a:p>
            <a:pPr marL="0" marR="0" lvl="1" indent="0" algn="l" defTabSz="457200" rtl="0" eaLnBrk="1" fontAlgn="auto" latinLnBrk="0" hangingPunct="1">
              <a:lnSpc>
                <a:spcPct val="100000"/>
              </a:lnSpc>
              <a:spcBef>
                <a:spcPts val="0"/>
              </a:spcBef>
              <a:spcAft>
                <a:spcPts val="600"/>
              </a:spcAft>
              <a:buClrTx/>
              <a:buSzTx/>
              <a:buFontTx/>
              <a:buNone/>
              <a:tabLst>
                <a:tab pos="0" algn="l"/>
              </a:tabLst>
              <a:defRPr/>
            </a:pPr>
            <a:endParaRPr kumimoji="0" lang="en-GB" sz="1200" b="1" i="0" u="none" strike="noStrike" kern="1200" cap="none" spc="0" normalizeH="0" baseline="0" noProof="0" dirty="0">
              <a:ln>
                <a:noFill/>
              </a:ln>
              <a:solidFill>
                <a:srgbClr val="000000">
                  <a:lumMod val="85000"/>
                  <a:lumOff val="15000"/>
                </a:srgbClr>
              </a:solidFill>
              <a:effectLst/>
              <a:uLnTx/>
              <a:uFillTx/>
              <a:latin typeface="Century Gothic" panose="020B0502020202020204" pitchFamily="34" charset="0"/>
              <a:ea typeface="+mn-ea"/>
              <a:cs typeface="+mn-cs"/>
            </a:endParaRPr>
          </a:p>
        </p:txBody>
      </p:sp>
      <p:pic>
        <p:nvPicPr>
          <p:cNvPr id="25" name="Picture 24">
            <a:extLst>
              <a:ext uri="{FF2B5EF4-FFF2-40B4-BE49-F238E27FC236}">
                <a16:creationId xmlns:a16="http://schemas.microsoft.com/office/drawing/2014/main" id="{49553615-6047-0DEF-4BF2-D0140A5B5CDF}"/>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8441050" y="2259773"/>
            <a:ext cx="775522" cy="722983"/>
          </a:xfrm>
          <a:prstGeom prst="rect">
            <a:avLst/>
          </a:prstGeom>
          <a:noFill/>
        </p:spPr>
      </p:pic>
      <p:pic>
        <p:nvPicPr>
          <p:cNvPr id="26" name="Picture 25">
            <a:extLst>
              <a:ext uri="{FF2B5EF4-FFF2-40B4-BE49-F238E27FC236}">
                <a16:creationId xmlns:a16="http://schemas.microsoft.com/office/drawing/2014/main" id="{92B2121D-3FF2-6977-134E-A5A52BC954F9}"/>
              </a:ext>
            </a:extLst>
          </p:cNvPr>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8441050" y="5385516"/>
            <a:ext cx="744941" cy="685347"/>
          </a:xfrm>
          <a:prstGeom prst="rect">
            <a:avLst/>
          </a:prstGeom>
          <a:noFill/>
          <a:ln>
            <a:solidFill>
              <a:schemeClr val="bg1"/>
            </a:solidFill>
          </a:ln>
        </p:spPr>
      </p:pic>
      <p:pic>
        <p:nvPicPr>
          <p:cNvPr id="27" name="Picture 26">
            <a:extLst>
              <a:ext uri="{FF2B5EF4-FFF2-40B4-BE49-F238E27FC236}">
                <a16:creationId xmlns:a16="http://schemas.microsoft.com/office/drawing/2014/main" id="{98001D81-0AB5-7C6C-5D01-4169EC9EEA82}"/>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8470830" y="3796247"/>
            <a:ext cx="722985" cy="737885"/>
          </a:xfrm>
          <a:prstGeom prst="rect">
            <a:avLst/>
          </a:prstGeom>
          <a:noFill/>
        </p:spPr>
      </p:pic>
      <p:sp>
        <p:nvSpPr>
          <p:cNvPr id="2" name="Slide Number Placeholder 3">
            <a:extLst>
              <a:ext uri="{FF2B5EF4-FFF2-40B4-BE49-F238E27FC236}">
                <a16:creationId xmlns:a16="http://schemas.microsoft.com/office/drawing/2014/main" id="{8C051750-3752-4191-69B3-8ED099B990E7}"/>
              </a:ext>
            </a:extLst>
          </p:cNvPr>
          <p:cNvSpPr txBox="1">
            <a:spLocks/>
          </p:cNvSpPr>
          <p:nvPr/>
        </p:nvSpPr>
        <p:spPr>
          <a:xfrm>
            <a:off x="11280100" y="6756"/>
            <a:ext cx="794631" cy="41143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17C9725-CDDF-4E1F-A5C1-71F9C95A39C6}" type="slidenum">
              <a:rPr lang="en-GB" b="1" smtClean="0">
                <a:solidFill>
                  <a:prstClr val="white"/>
                </a:solidFill>
                <a:latin typeface="Century Gothic" panose="020B0502020202020204" pitchFamily="34" charset="0"/>
              </a:rPr>
              <a:pPr/>
              <a:t>29</a:t>
            </a:fld>
            <a:endParaRPr lang="en-GB" b="1" dirty="0">
              <a:solidFill>
                <a:prstClr val="white"/>
              </a:solidFill>
              <a:latin typeface="Century Gothic" panose="020B0502020202020204" pitchFamily="34" charset="0"/>
            </a:endParaRPr>
          </a:p>
        </p:txBody>
      </p:sp>
    </p:spTree>
    <p:extLst>
      <p:ext uri="{BB962C8B-B14F-4D97-AF65-F5344CB8AC3E}">
        <p14:creationId xmlns:p14="http://schemas.microsoft.com/office/powerpoint/2010/main" val="29038274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F18CD56-E4F0-97F0-C82A-B3489BF90E1C}"/>
              </a:ext>
            </a:extLst>
          </p:cNvPr>
          <p:cNvSpPr>
            <a:spLocks noGrp="1"/>
          </p:cNvSpPr>
          <p:nvPr>
            <p:ph type="body" sz="quarter" idx="13"/>
          </p:nvPr>
        </p:nvSpPr>
        <p:spPr/>
        <p:txBody>
          <a:bodyPr/>
          <a:lstStyle/>
          <a:p>
            <a:r>
              <a:rPr lang="en-GB" dirty="0"/>
              <a:t>Objectives and method</a:t>
            </a:r>
          </a:p>
        </p:txBody>
      </p:sp>
      <p:pic>
        <p:nvPicPr>
          <p:cNvPr id="10" name="Picture 9">
            <a:extLst>
              <a:ext uri="{FF2B5EF4-FFF2-40B4-BE49-F238E27FC236}">
                <a16:creationId xmlns:a16="http://schemas.microsoft.com/office/drawing/2014/main" id="{8812F04D-7D0D-72B6-706E-38AE5577269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622" y="6458880"/>
            <a:ext cx="1121629" cy="274231"/>
          </a:xfrm>
          <a:prstGeom prst="rect">
            <a:avLst/>
          </a:prstGeom>
        </p:spPr>
      </p:pic>
      <p:sp>
        <p:nvSpPr>
          <p:cNvPr id="2" name="Slide Number Placeholder 3">
            <a:extLst>
              <a:ext uri="{FF2B5EF4-FFF2-40B4-BE49-F238E27FC236}">
                <a16:creationId xmlns:a16="http://schemas.microsoft.com/office/drawing/2014/main" id="{4BFBF858-73A7-CCDB-30CC-BACA8EAE9C66}"/>
              </a:ext>
            </a:extLst>
          </p:cNvPr>
          <p:cNvSpPr txBox="1">
            <a:spLocks/>
          </p:cNvSpPr>
          <p:nvPr/>
        </p:nvSpPr>
        <p:spPr>
          <a:xfrm>
            <a:off x="11280100" y="6756"/>
            <a:ext cx="794631" cy="41143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17C9725-CDDF-4E1F-A5C1-71F9C95A39C6}" type="slidenum">
              <a:rPr lang="en-GB" b="1" smtClean="0">
                <a:solidFill>
                  <a:prstClr val="white"/>
                </a:solidFill>
                <a:latin typeface="Century Gothic" panose="020B0502020202020204" pitchFamily="34" charset="0"/>
              </a:rPr>
              <a:pPr/>
              <a:t>3</a:t>
            </a:fld>
            <a:endParaRPr lang="en-GB" b="1" dirty="0">
              <a:solidFill>
                <a:prstClr val="white"/>
              </a:solidFill>
              <a:latin typeface="Century Gothic" panose="020B0502020202020204" pitchFamily="34" charset="0"/>
            </a:endParaRPr>
          </a:p>
        </p:txBody>
      </p:sp>
      <p:sp>
        <p:nvSpPr>
          <p:cNvPr id="4" name="Content Placeholder 1">
            <a:extLst>
              <a:ext uri="{FF2B5EF4-FFF2-40B4-BE49-F238E27FC236}">
                <a16:creationId xmlns:a16="http://schemas.microsoft.com/office/drawing/2014/main" id="{60DBD027-5F29-DA89-E542-EE60B3F4DEE5}"/>
              </a:ext>
            </a:extLst>
          </p:cNvPr>
          <p:cNvSpPr>
            <a:spLocks noGrp="1"/>
          </p:cNvSpPr>
          <p:nvPr>
            <p:ph sz="quarter" idx="12"/>
          </p:nvPr>
        </p:nvSpPr>
        <p:spPr>
          <a:xfrm>
            <a:off x="128082" y="572268"/>
            <a:ext cx="11946649" cy="1511983"/>
          </a:xfrm>
          <a:noFill/>
        </p:spPr>
        <p:txBody>
          <a:bodyPr>
            <a:noAutofit/>
          </a:bodyPr>
          <a:lstStyle/>
          <a:p>
            <a:pPr marL="0" indent="0">
              <a:buNone/>
            </a:pPr>
            <a:r>
              <a:rPr lang="en-GB" sz="1400" b="1" dirty="0"/>
              <a:t>Dwr Cymru Welsh Water (DCWW) requires customer input for its Long Term Delivery Strategy.</a:t>
            </a:r>
          </a:p>
          <a:p>
            <a:pPr marL="0" indent="0">
              <a:buNone/>
            </a:pPr>
            <a:r>
              <a:rPr lang="en-GB" sz="1400" dirty="0"/>
              <a:t>This research must gauge customer views on DCWW’s long term ambitions, as well as on the pace and sequencing of its delivery plans. </a:t>
            </a:r>
          </a:p>
          <a:p>
            <a:pPr marL="0" indent="0">
              <a:buNone/>
            </a:pPr>
            <a:r>
              <a:rPr lang="en-GB" sz="1400" b="1" dirty="0"/>
              <a:t>Following the Stage 1 research by Relish, Blue Marble have conducted a two phase programme to build understanding of customer views. This debrief focusses on findings from the second (Quantitative) phase, building on qualitative insight from the earlier phase:</a:t>
            </a:r>
          </a:p>
          <a:p>
            <a:pPr marL="0" indent="0">
              <a:buNone/>
            </a:pPr>
            <a:endParaRPr lang="en-GB" sz="1400" b="1" dirty="0"/>
          </a:p>
          <a:p>
            <a:pPr marL="0" indent="0">
              <a:buNone/>
            </a:pPr>
            <a:r>
              <a:rPr lang="en-GB" sz="1400" b="1" dirty="0"/>
              <a:t> </a:t>
            </a:r>
          </a:p>
          <a:p>
            <a:pPr marL="0" indent="0">
              <a:buNone/>
            </a:pPr>
            <a:endParaRPr lang="en-GB" sz="1400" dirty="0"/>
          </a:p>
        </p:txBody>
      </p:sp>
      <p:graphicFrame>
        <p:nvGraphicFramePr>
          <p:cNvPr id="5" name="Table 4">
            <a:extLst>
              <a:ext uri="{FF2B5EF4-FFF2-40B4-BE49-F238E27FC236}">
                <a16:creationId xmlns:a16="http://schemas.microsoft.com/office/drawing/2014/main" id="{7A60AE06-AA68-4509-FCD7-12978C93B977}"/>
              </a:ext>
            </a:extLst>
          </p:cNvPr>
          <p:cNvGraphicFramePr>
            <a:graphicFrameLocks noGrp="1"/>
          </p:cNvGraphicFramePr>
          <p:nvPr>
            <p:extLst>
              <p:ext uri="{D42A27DB-BD31-4B8C-83A1-F6EECF244321}">
                <p14:modId xmlns:p14="http://schemas.microsoft.com/office/powerpoint/2010/main" val="1909619069"/>
              </p:ext>
            </p:extLst>
          </p:nvPr>
        </p:nvGraphicFramePr>
        <p:xfrm>
          <a:off x="1560876" y="1918431"/>
          <a:ext cx="10041192" cy="1159626"/>
        </p:xfrm>
        <a:graphic>
          <a:graphicData uri="http://schemas.openxmlformats.org/drawingml/2006/table">
            <a:tbl>
              <a:tblPr firstRow="1" firstCol="1" bandRow="1"/>
              <a:tblGrid>
                <a:gridCol w="2467608">
                  <a:extLst>
                    <a:ext uri="{9D8B030D-6E8A-4147-A177-3AD203B41FA5}">
                      <a16:colId xmlns:a16="http://schemas.microsoft.com/office/drawing/2014/main" val="2462554227"/>
                    </a:ext>
                  </a:extLst>
                </a:gridCol>
                <a:gridCol w="7573584">
                  <a:extLst>
                    <a:ext uri="{9D8B030D-6E8A-4147-A177-3AD203B41FA5}">
                      <a16:colId xmlns:a16="http://schemas.microsoft.com/office/drawing/2014/main" val="662652227"/>
                    </a:ext>
                  </a:extLst>
                </a:gridCol>
              </a:tblGrid>
              <a:tr h="271546">
                <a:tc gridSpan="2">
                  <a:txBody>
                    <a:bodyPr/>
                    <a:lstStyle>
                      <a:lvl1pPr marL="0" algn="l" defTabSz="914400" rtl="0" eaLnBrk="1" latinLnBrk="0" hangingPunct="1">
                        <a:defRPr sz="1800" b="1" kern="1200">
                          <a:solidFill>
                            <a:schemeClr val="lt1"/>
                          </a:solidFill>
                          <a:latin typeface="Century Gothic" panose="020F0302020204030204"/>
                        </a:defRPr>
                      </a:lvl1pPr>
                      <a:lvl2pPr marL="457200" algn="l" defTabSz="914400" rtl="0" eaLnBrk="1" latinLnBrk="0" hangingPunct="1">
                        <a:defRPr sz="1800" b="1" kern="1200">
                          <a:solidFill>
                            <a:schemeClr val="lt1"/>
                          </a:solidFill>
                          <a:latin typeface="Century Gothic" panose="020F0302020204030204"/>
                        </a:defRPr>
                      </a:lvl2pPr>
                      <a:lvl3pPr marL="914400" algn="l" defTabSz="914400" rtl="0" eaLnBrk="1" latinLnBrk="0" hangingPunct="1">
                        <a:defRPr sz="1800" b="1" kern="1200">
                          <a:solidFill>
                            <a:schemeClr val="lt1"/>
                          </a:solidFill>
                          <a:latin typeface="Century Gothic" panose="020F0302020204030204"/>
                        </a:defRPr>
                      </a:lvl3pPr>
                      <a:lvl4pPr marL="1371600" algn="l" defTabSz="914400" rtl="0" eaLnBrk="1" latinLnBrk="0" hangingPunct="1">
                        <a:defRPr sz="1800" b="1" kern="1200">
                          <a:solidFill>
                            <a:schemeClr val="lt1"/>
                          </a:solidFill>
                          <a:latin typeface="Century Gothic" panose="020F0302020204030204"/>
                        </a:defRPr>
                      </a:lvl4pPr>
                      <a:lvl5pPr marL="1828800" algn="l" defTabSz="914400" rtl="0" eaLnBrk="1" latinLnBrk="0" hangingPunct="1">
                        <a:defRPr sz="1800" b="1" kern="1200">
                          <a:solidFill>
                            <a:schemeClr val="lt1"/>
                          </a:solidFill>
                          <a:latin typeface="Century Gothic" panose="020F0302020204030204"/>
                        </a:defRPr>
                      </a:lvl5pPr>
                      <a:lvl6pPr marL="2286000" algn="l" defTabSz="914400" rtl="0" eaLnBrk="1" latinLnBrk="0" hangingPunct="1">
                        <a:defRPr sz="1800" b="1" kern="1200">
                          <a:solidFill>
                            <a:schemeClr val="lt1"/>
                          </a:solidFill>
                          <a:latin typeface="Century Gothic" panose="020F0302020204030204"/>
                        </a:defRPr>
                      </a:lvl6pPr>
                      <a:lvl7pPr marL="2743200" algn="l" defTabSz="914400" rtl="0" eaLnBrk="1" latinLnBrk="0" hangingPunct="1">
                        <a:defRPr sz="1800" b="1" kern="1200">
                          <a:solidFill>
                            <a:schemeClr val="lt1"/>
                          </a:solidFill>
                          <a:latin typeface="Century Gothic" panose="020F0302020204030204"/>
                        </a:defRPr>
                      </a:lvl7pPr>
                      <a:lvl8pPr marL="3200400" algn="l" defTabSz="914400" rtl="0" eaLnBrk="1" latinLnBrk="0" hangingPunct="1">
                        <a:defRPr sz="1800" b="1" kern="1200">
                          <a:solidFill>
                            <a:schemeClr val="lt1"/>
                          </a:solidFill>
                          <a:latin typeface="Century Gothic" panose="020F0302020204030204"/>
                        </a:defRPr>
                      </a:lvl8pPr>
                      <a:lvl9pPr marL="3657600" algn="l" defTabSz="914400" rtl="0" eaLnBrk="1" latinLnBrk="0" hangingPunct="1">
                        <a:defRPr sz="1800" b="1" kern="1200">
                          <a:solidFill>
                            <a:schemeClr val="lt1"/>
                          </a:solidFill>
                          <a:latin typeface="Century Gothic" panose="020F0302020204030204"/>
                        </a:defRPr>
                      </a:lvl9pPr>
                    </a:lstStyle>
                    <a:p>
                      <a:pPr algn="ctr"/>
                      <a:r>
                        <a:rPr lang="en-GB" sz="1400" b="0" dirty="0">
                          <a:solidFill>
                            <a:schemeClr val="bg1"/>
                          </a:solidFill>
                        </a:rPr>
                        <a:t>I</a:t>
                      </a:r>
                      <a:r>
                        <a:rPr lang="en-GB" sz="1400" b="0" dirty="0"/>
                        <a:t>nitial in-depth qualitative exploration of customers’ deliberations about long term ambitions</a:t>
                      </a:r>
                      <a:endParaRPr lang="en-US" sz="1400" b="0" dirty="0">
                        <a:solidFill>
                          <a:schemeClr val="bg1"/>
                        </a:solidFill>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9B3AA"/>
                    </a:solidFill>
                  </a:tcPr>
                </a:tc>
                <a:tc hMerge="1">
                  <a:txBody>
                    <a:bodyPr/>
                    <a:lstStyle/>
                    <a:p>
                      <a:endParaRPr lang="en-GB"/>
                    </a:p>
                  </a:txBody>
                  <a:tcPr/>
                </a:tc>
                <a:extLst>
                  <a:ext uri="{0D108BD9-81ED-4DB2-BD59-A6C34878D82A}">
                    <a16:rowId xmlns:a16="http://schemas.microsoft.com/office/drawing/2014/main" val="130758971"/>
                  </a:ext>
                </a:extLst>
              </a:tr>
              <a:tr h="647414">
                <a:tc>
                  <a:txBody>
                    <a:bodyPr/>
                    <a:lstStyle>
                      <a:lvl1pPr marL="0" algn="l" defTabSz="914400" rtl="0" eaLnBrk="1" latinLnBrk="0" hangingPunct="1">
                        <a:defRPr sz="1800" b="1" kern="1200">
                          <a:solidFill>
                            <a:schemeClr val="lt1"/>
                          </a:solidFill>
                          <a:latin typeface="Century Gothic" panose="020F0302020204030204"/>
                        </a:defRPr>
                      </a:lvl1pPr>
                      <a:lvl2pPr marL="457200" algn="l" defTabSz="914400" rtl="0" eaLnBrk="1" latinLnBrk="0" hangingPunct="1">
                        <a:defRPr sz="1800" b="1" kern="1200">
                          <a:solidFill>
                            <a:schemeClr val="lt1"/>
                          </a:solidFill>
                          <a:latin typeface="Century Gothic" panose="020F0302020204030204"/>
                        </a:defRPr>
                      </a:lvl2pPr>
                      <a:lvl3pPr marL="914400" algn="l" defTabSz="914400" rtl="0" eaLnBrk="1" latinLnBrk="0" hangingPunct="1">
                        <a:defRPr sz="1800" b="1" kern="1200">
                          <a:solidFill>
                            <a:schemeClr val="lt1"/>
                          </a:solidFill>
                          <a:latin typeface="Century Gothic" panose="020F0302020204030204"/>
                        </a:defRPr>
                      </a:lvl3pPr>
                      <a:lvl4pPr marL="1371600" algn="l" defTabSz="914400" rtl="0" eaLnBrk="1" latinLnBrk="0" hangingPunct="1">
                        <a:defRPr sz="1800" b="1" kern="1200">
                          <a:solidFill>
                            <a:schemeClr val="lt1"/>
                          </a:solidFill>
                          <a:latin typeface="Century Gothic" panose="020F0302020204030204"/>
                        </a:defRPr>
                      </a:lvl4pPr>
                      <a:lvl5pPr marL="1828800" algn="l" defTabSz="914400" rtl="0" eaLnBrk="1" latinLnBrk="0" hangingPunct="1">
                        <a:defRPr sz="1800" b="1" kern="1200">
                          <a:solidFill>
                            <a:schemeClr val="lt1"/>
                          </a:solidFill>
                          <a:latin typeface="Century Gothic" panose="020F0302020204030204"/>
                        </a:defRPr>
                      </a:lvl5pPr>
                      <a:lvl6pPr marL="2286000" algn="l" defTabSz="914400" rtl="0" eaLnBrk="1" latinLnBrk="0" hangingPunct="1">
                        <a:defRPr sz="1800" b="1" kern="1200">
                          <a:solidFill>
                            <a:schemeClr val="lt1"/>
                          </a:solidFill>
                          <a:latin typeface="Century Gothic" panose="020F0302020204030204"/>
                        </a:defRPr>
                      </a:lvl6pPr>
                      <a:lvl7pPr marL="2743200" algn="l" defTabSz="914400" rtl="0" eaLnBrk="1" latinLnBrk="0" hangingPunct="1">
                        <a:defRPr sz="1800" b="1" kern="1200">
                          <a:solidFill>
                            <a:schemeClr val="lt1"/>
                          </a:solidFill>
                          <a:latin typeface="Century Gothic" panose="020F0302020204030204"/>
                        </a:defRPr>
                      </a:lvl7pPr>
                      <a:lvl8pPr marL="3200400" algn="l" defTabSz="914400" rtl="0" eaLnBrk="1" latinLnBrk="0" hangingPunct="1">
                        <a:defRPr sz="1800" b="1" kern="1200">
                          <a:solidFill>
                            <a:schemeClr val="lt1"/>
                          </a:solidFill>
                          <a:latin typeface="Century Gothic" panose="020F0302020204030204"/>
                        </a:defRPr>
                      </a:lvl8pPr>
                      <a:lvl9pPr marL="3657600" algn="l" defTabSz="914400" rtl="0" eaLnBrk="1" latinLnBrk="0" hangingPunct="1">
                        <a:defRPr sz="1800" b="1" kern="1200">
                          <a:solidFill>
                            <a:schemeClr val="lt1"/>
                          </a:solidFill>
                          <a:latin typeface="Century Gothic" panose="020F0302020204030204"/>
                        </a:defRPr>
                      </a:lvl9pPr>
                    </a:lstStyle>
                    <a:p>
                      <a:pPr>
                        <a:lnSpc>
                          <a:spcPct val="107000"/>
                        </a:lnSpc>
                        <a:spcAft>
                          <a:spcPts val="800"/>
                        </a:spcAft>
                      </a:pPr>
                      <a:r>
                        <a:rPr lang="en-GB" sz="1200" b="0" dirty="0">
                          <a:solidFill>
                            <a:schemeClr val="tx1"/>
                          </a:solidFill>
                          <a:effectLst/>
                          <a:latin typeface="Century Gothic" panose="020B0502020202020204" pitchFamily="34" charset="0"/>
                        </a:rPr>
                        <a:t>9 x 90-minute online deliberative focus groups</a:t>
                      </a:r>
                      <a:endParaRPr lang="en-GB" sz="12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9B3AA">
                        <a:lumMod val="60000"/>
                        <a:lumOff val="40000"/>
                      </a:srgbClr>
                    </a:solidFill>
                  </a:tcPr>
                </a:tc>
                <a:tc>
                  <a:txBody>
                    <a:bodyPr/>
                    <a:lstStyle/>
                    <a:p>
                      <a:pPr marL="0" lvl="1" indent="-285750">
                        <a:spcBef>
                          <a:spcPts val="0"/>
                        </a:spcBef>
                        <a:buFont typeface="Arial" panose="020B0604020202020204" pitchFamily="34" charset="0"/>
                        <a:buChar char="•"/>
                      </a:pPr>
                      <a:r>
                        <a:rPr lang="en-GB" sz="1200" dirty="0">
                          <a:solidFill>
                            <a:schemeClr val="tx1"/>
                          </a:solidFill>
                          <a:latin typeface="Century Gothic" panose="020B0502020202020204" pitchFamily="34" charset="0"/>
                        </a:rPr>
                        <a:t>2 group discussions with </a:t>
                      </a:r>
                      <a:r>
                        <a:rPr lang="en-GB" sz="1200" b="1" dirty="0">
                          <a:solidFill>
                            <a:schemeClr val="tx1"/>
                          </a:solidFill>
                          <a:latin typeface="Century Gothic" panose="020B0502020202020204" pitchFamily="34" charset="0"/>
                        </a:rPr>
                        <a:t>Future customers</a:t>
                      </a:r>
                    </a:p>
                    <a:p>
                      <a:pPr marL="0" lvl="1" indent="-285750">
                        <a:spcBef>
                          <a:spcPts val="0"/>
                        </a:spcBef>
                        <a:buFont typeface="Arial" panose="020B0604020202020204" pitchFamily="34" charset="0"/>
                        <a:buChar char="•"/>
                      </a:pPr>
                      <a:r>
                        <a:rPr lang="en-GB" sz="1200" dirty="0">
                          <a:solidFill>
                            <a:schemeClr val="tx1"/>
                          </a:solidFill>
                          <a:latin typeface="Century Gothic" panose="020B0502020202020204" pitchFamily="34" charset="0"/>
                        </a:rPr>
                        <a:t>5 group discussion with </a:t>
                      </a:r>
                      <a:r>
                        <a:rPr lang="en-GB" sz="1200" b="1" dirty="0">
                          <a:solidFill>
                            <a:schemeClr val="tx1"/>
                          </a:solidFill>
                          <a:latin typeface="Century Gothic" panose="020B0502020202020204" pitchFamily="34" charset="0"/>
                        </a:rPr>
                        <a:t>Household (HH) bill payers</a:t>
                      </a:r>
                    </a:p>
                    <a:p>
                      <a:pPr marL="0" lvl="1" indent="-285750">
                        <a:spcBef>
                          <a:spcPts val="0"/>
                        </a:spcBef>
                        <a:buFont typeface="Arial" panose="020B0604020202020204" pitchFamily="34" charset="0"/>
                        <a:buChar char="•"/>
                      </a:pPr>
                      <a:r>
                        <a:rPr lang="en-GB" sz="1200" dirty="0">
                          <a:solidFill>
                            <a:schemeClr val="tx1"/>
                          </a:solidFill>
                          <a:latin typeface="Century Gothic" panose="020B0502020202020204" pitchFamily="34" charset="0"/>
                        </a:rPr>
                        <a:t>2 group discussions with </a:t>
                      </a:r>
                      <a:r>
                        <a:rPr lang="en-GB" sz="1200" b="1" dirty="0">
                          <a:solidFill>
                            <a:schemeClr val="tx1"/>
                          </a:solidFill>
                          <a:latin typeface="Century Gothic" panose="020B0502020202020204" pitchFamily="34" charset="0"/>
                        </a:rPr>
                        <a:t>Non-household (NHH) customers</a:t>
                      </a:r>
                      <a:endParaRPr lang="en-GB" sz="1200" b="1"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9B3AA">
                        <a:tint val="40000"/>
                      </a:srgbClr>
                    </a:solidFill>
                  </a:tcPr>
                </a:tc>
                <a:extLst>
                  <a:ext uri="{0D108BD9-81ED-4DB2-BD59-A6C34878D82A}">
                    <a16:rowId xmlns:a16="http://schemas.microsoft.com/office/drawing/2014/main" val="1180331625"/>
                  </a:ext>
                </a:extLst>
              </a:tr>
              <a:tr h="240666">
                <a:tc gridSpan="2">
                  <a:txBody>
                    <a:bodyPr/>
                    <a:lstStyle/>
                    <a:p>
                      <a:r>
                        <a:rPr lang="en-GB" sz="1200" b="0" dirty="0">
                          <a:solidFill>
                            <a:schemeClr val="tx1"/>
                          </a:solidFill>
                          <a:effectLst/>
                          <a:latin typeface="Century Gothic" panose="020B0502020202020204" pitchFamily="34" charset="0"/>
                        </a:rPr>
                        <a:t>4 x follow-up intergenerational paired depths with reconvened participants.</a:t>
                      </a:r>
                      <a:endParaRPr lang="en-GB" sz="1200" dirty="0">
                        <a:latin typeface="Century Gothic" panose="020B0502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9B3AA">
                        <a:lumMod val="60000"/>
                        <a:lumOff val="40000"/>
                      </a:srgbClr>
                    </a:solidFill>
                  </a:tcPr>
                </a:tc>
                <a:tc hMerge="1">
                  <a:txBody>
                    <a:bodyPr/>
                    <a:lstStyle/>
                    <a:p>
                      <a:endParaRPr lang="en-GB"/>
                    </a:p>
                  </a:txBody>
                  <a:tcPr/>
                </a:tc>
                <a:extLst>
                  <a:ext uri="{0D108BD9-81ED-4DB2-BD59-A6C34878D82A}">
                    <a16:rowId xmlns:a16="http://schemas.microsoft.com/office/drawing/2014/main" val="1262437085"/>
                  </a:ext>
                </a:extLst>
              </a:tr>
            </a:tbl>
          </a:graphicData>
        </a:graphic>
      </p:graphicFrame>
      <p:sp>
        <p:nvSpPr>
          <p:cNvPr id="6" name="Left Bracket 5">
            <a:extLst>
              <a:ext uri="{FF2B5EF4-FFF2-40B4-BE49-F238E27FC236}">
                <a16:creationId xmlns:a16="http://schemas.microsoft.com/office/drawing/2014/main" id="{ECFDBB41-E696-D7D5-F9BB-7F208CF33EF1}"/>
              </a:ext>
            </a:extLst>
          </p:cNvPr>
          <p:cNvSpPr/>
          <p:nvPr/>
        </p:nvSpPr>
        <p:spPr>
          <a:xfrm>
            <a:off x="1379538" y="3585941"/>
            <a:ext cx="45719" cy="2321407"/>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7" name="Content Placeholder 1">
            <a:extLst>
              <a:ext uri="{FF2B5EF4-FFF2-40B4-BE49-F238E27FC236}">
                <a16:creationId xmlns:a16="http://schemas.microsoft.com/office/drawing/2014/main" id="{0E61D99D-0BB7-9376-3384-9241F27A4F90}"/>
              </a:ext>
            </a:extLst>
          </p:cNvPr>
          <p:cNvSpPr txBox="1">
            <a:spLocks/>
          </p:cNvSpPr>
          <p:nvPr/>
        </p:nvSpPr>
        <p:spPr>
          <a:xfrm>
            <a:off x="128082" y="4310269"/>
            <a:ext cx="1172233" cy="547057"/>
          </a:xfrm>
          <a:prstGeom prst="rect">
            <a:avLst/>
          </a:prstGeom>
          <a:no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1400" b="1" dirty="0"/>
              <a:t>Phase 2: informed by Phase 1</a:t>
            </a:r>
          </a:p>
          <a:p>
            <a:pPr marL="0" indent="0" algn="ctr">
              <a:buFont typeface="Arial" panose="020B0604020202020204" pitchFamily="34" charset="0"/>
              <a:buNone/>
            </a:pPr>
            <a:endParaRPr lang="en-GB" sz="1400" dirty="0"/>
          </a:p>
        </p:txBody>
      </p:sp>
      <p:sp>
        <p:nvSpPr>
          <p:cNvPr id="8" name="Content Placeholder 1">
            <a:extLst>
              <a:ext uri="{FF2B5EF4-FFF2-40B4-BE49-F238E27FC236}">
                <a16:creationId xmlns:a16="http://schemas.microsoft.com/office/drawing/2014/main" id="{63267194-6D4C-8922-057E-EA2B567FD9ED}"/>
              </a:ext>
            </a:extLst>
          </p:cNvPr>
          <p:cNvSpPr txBox="1">
            <a:spLocks/>
          </p:cNvSpPr>
          <p:nvPr/>
        </p:nvSpPr>
        <p:spPr>
          <a:xfrm>
            <a:off x="2271257" y="6128999"/>
            <a:ext cx="8509818" cy="274231"/>
          </a:xfrm>
          <a:prstGeom prst="rect">
            <a:avLst/>
          </a:prstGeom>
          <a:solidFill>
            <a:schemeClr val="tx2">
              <a:lumMod val="50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400" b="1" dirty="0">
                <a:solidFill>
                  <a:schemeClr val="bg1"/>
                </a:solidFill>
              </a:rPr>
              <a:t>Both phases of the research design were subject to a peer review process conducted by ICS</a:t>
            </a:r>
          </a:p>
          <a:p>
            <a:pPr marL="0" indent="0">
              <a:buFont typeface="Arial" panose="020B0604020202020204" pitchFamily="34" charset="0"/>
              <a:buNone/>
            </a:pPr>
            <a:r>
              <a:rPr lang="en-GB" sz="1400" b="1" dirty="0">
                <a:solidFill>
                  <a:schemeClr val="bg1"/>
                </a:solidFill>
              </a:rPr>
              <a:t> </a:t>
            </a:r>
          </a:p>
          <a:p>
            <a:pPr marL="0" indent="0">
              <a:buFont typeface="Arial" panose="020B0604020202020204" pitchFamily="34" charset="0"/>
              <a:buNone/>
            </a:pPr>
            <a:endParaRPr lang="en-GB" sz="1400" dirty="0">
              <a:solidFill>
                <a:schemeClr val="bg1"/>
              </a:solidFill>
            </a:endParaRPr>
          </a:p>
        </p:txBody>
      </p:sp>
      <p:graphicFrame>
        <p:nvGraphicFramePr>
          <p:cNvPr id="9" name="Table 8">
            <a:extLst>
              <a:ext uri="{FF2B5EF4-FFF2-40B4-BE49-F238E27FC236}">
                <a16:creationId xmlns:a16="http://schemas.microsoft.com/office/drawing/2014/main" id="{6FBE58B1-A985-3274-C355-5E607B7D9DBE}"/>
              </a:ext>
            </a:extLst>
          </p:cNvPr>
          <p:cNvGraphicFramePr>
            <a:graphicFrameLocks noGrp="1"/>
          </p:cNvGraphicFramePr>
          <p:nvPr>
            <p:extLst>
              <p:ext uri="{D42A27DB-BD31-4B8C-83A1-F6EECF244321}">
                <p14:modId xmlns:p14="http://schemas.microsoft.com/office/powerpoint/2010/main" val="1222540247"/>
              </p:ext>
            </p:extLst>
          </p:nvPr>
        </p:nvGraphicFramePr>
        <p:xfrm>
          <a:off x="1536293" y="3599003"/>
          <a:ext cx="10041192" cy="2269255"/>
        </p:xfrm>
        <a:graphic>
          <a:graphicData uri="http://schemas.openxmlformats.org/drawingml/2006/table">
            <a:tbl>
              <a:tblPr firstRow="1" firstCol="1" bandRow="1"/>
              <a:tblGrid>
                <a:gridCol w="2467608">
                  <a:extLst>
                    <a:ext uri="{9D8B030D-6E8A-4147-A177-3AD203B41FA5}">
                      <a16:colId xmlns:a16="http://schemas.microsoft.com/office/drawing/2014/main" val="2462554227"/>
                    </a:ext>
                  </a:extLst>
                </a:gridCol>
                <a:gridCol w="7573584">
                  <a:extLst>
                    <a:ext uri="{9D8B030D-6E8A-4147-A177-3AD203B41FA5}">
                      <a16:colId xmlns:a16="http://schemas.microsoft.com/office/drawing/2014/main" val="662652227"/>
                    </a:ext>
                  </a:extLst>
                </a:gridCol>
              </a:tblGrid>
              <a:tr h="352330">
                <a:tc gridSpan="2">
                  <a:txBody>
                    <a:bodyPr/>
                    <a:lstStyle>
                      <a:lvl1pPr marL="0" algn="l" defTabSz="914400" rtl="0" eaLnBrk="1" latinLnBrk="0" hangingPunct="1">
                        <a:defRPr sz="1800" b="1" kern="1200">
                          <a:solidFill>
                            <a:schemeClr val="lt1"/>
                          </a:solidFill>
                          <a:latin typeface="Century Gothic" panose="020F0302020204030204"/>
                        </a:defRPr>
                      </a:lvl1pPr>
                      <a:lvl2pPr marL="457200" algn="l" defTabSz="914400" rtl="0" eaLnBrk="1" latinLnBrk="0" hangingPunct="1">
                        <a:defRPr sz="1800" b="1" kern="1200">
                          <a:solidFill>
                            <a:schemeClr val="lt1"/>
                          </a:solidFill>
                          <a:latin typeface="Century Gothic" panose="020F0302020204030204"/>
                        </a:defRPr>
                      </a:lvl2pPr>
                      <a:lvl3pPr marL="914400" algn="l" defTabSz="914400" rtl="0" eaLnBrk="1" latinLnBrk="0" hangingPunct="1">
                        <a:defRPr sz="1800" b="1" kern="1200">
                          <a:solidFill>
                            <a:schemeClr val="lt1"/>
                          </a:solidFill>
                          <a:latin typeface="Century Gothic" panose="020F0302020204030204"/>
                        </a:defRPr>
                      </a:lvl3pPr>
                      <a:lvl4pPr marL="1371600" algn="l" defTabSz="914400" rtl="0" eaLnBrk="1" latinLnBrk="0" hangingPunct="1">
                        <a:defRPr sz="1800" b="1" kern="1200">
                          <a:solidFill>
                            <a:schemeClr val="lt1"/>
                          </a:solidFill>
                          <a:latin typeface="Century Gothic" panose="020F0302020204030204"/>
                        </a:defRPr>
                      </a:lvl4pPr>
                      <a:lvl5pPr marL="1828800" algn="l" defTabSz="914400" rtl="0" eaLnBrk="1" latinLnBrk="0" hangingPunct="1">
                        <a:defRPr sz="1800" b="1" kern="1200">
                          <a:solidFill>
                            <a:schemeClr val="lt1"/>
                          </a:solidFill>
                          <a:latin typeface="Century Gothic" panose="020F0302020204030204"/>
                        </a:defRPr>
                      </a:lvl5pPr>
                      <a:lvl6pPr marL="2286000" algn="l" defTabSz="914400" rtl="0" eaLnBrk="1" latinLnBrk="0" hangingPunct="1">
                        <a:defRPr sz="1800" b="1" kern="1200">
                          <a:solidFill>
                            <a:schemeClr val="lt1"/>
                          </a:solidFill>
                          <a:latin typeface="Century Gothic" panose="020F0302020204030204"/>
                        </a:defRPr>
                      </a:lvl6pPr>
                      <a:lvl7pPr marL="2743200" algn="l" defTabSz="914400" rtl="0" eaLnBrk="1" latinLnBrk="0" hangingPunct="1">
                        <a:defRPr sz="1800" b="1" kern="1200">
                          <a:solidFill>
                            <a:schemeClr val="lt1"/>
                          </a:solidFill>
                          <a:latin typeface="Century Gothic" panose="020F0302020204030204"/>
                        </a:defRPr>
                      </a:lvl7pPr>
                      <a:lvl8pPr marL="3200400" algn="l" defTabSz="914400" rtl="0" eaLnBrk="1" latinLnBrk="0" hangingPunct="1">
                        <a:defRPr sz="1800" b="1" kern="1200">
                          <a:solidFill>
                            <a:schemeClr val="lt1"/>
                          </a:solidFill>
                          <a:latin typeface="Century Gothic" panose="020F0302020204030204"/>
                        </a:defRPr>
                      </a:lvl8pPr>
                      <a:lvl9pPr marL="3657600" algn="l" defTabSz="914400" rtl="0" eaLnBrk="1" latinLnBrk="0" hangingPunct="1">
                        <a:defRPr sz="1800" b="1" kern="1200">
                          <a:solidFill>
                            <a:schemeClr val="lt1"/>
                          </a:solidFill>
                          <a:latin typeface="Century Gothic" panose="020F0302020204030204"/>
                        </a:defRPr>
                      </a:lvl9pPr>
                    </a:lstStyle>
                    <a:p>
                      <a:pPr algn="ctr"/>
                      <a:r>
                        <a:rPr lang="en-GB" sz="1400" b="0" dirty="0"/>
                        <a:t>Quantitative survey of 986 customers providing a statistical basis for customer opinions</a:t>
                      </a:r>
                      <a:endParaRPr lang="en-US" sz="1400" b="0" dirty="0">
                        <a:solidFill>
                          <a:schemeClr val="bg1"/>
                        </a:solidFill>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9B3AA"/>
                    </a:solidFill>
                  </a:tcPr>
                </a:tc>
                <a:tc hMerge="1">
                  <a:txBody>
                    <a:bodyPr/>
                    <a:lstStyle/>
                    <a:p>
                      <a:endParaRPr lang="en-GB"/>
                    </a:p>
                  </a:txBody>
                  <a:tcPr/>
                </a:tc>
                <a:extLst>
                  <a:ext uri="{0D108BD9-81ED-4DB2-BD59-A6C34878D82A}">
                    <a16:rowId xmlns:a16="http://schemas.microsoft.com/office/drawing/2014/main" val="1477596396"/>
                  </a:ext>
                </a:extLst>
              </a:tr>
              <a:tr h="492640">
                <a:tc>
                  <a:txBody>
                    <a:bodyPr/>
                    <a:lstStyle>
                      <a:lvl1pPr marL="0" algn="l" defTabSz="914400" rtl="0" eaLnBrk="1" latinLnBrk="0" hangingPunct="1">
                        <a:defRPr sz="1800" b="1" kern="1200">
                          <a:solidFill>
                            <a:schemeClr val="lt1"/>
                          </a:solidFill>
                          <a:latin typeface="Century Gothic" panose="020F0302020204030204"/>
                        </a:defRPr>
                      </a:lvl1pPr>
                      <a:lvl2pPr marL="457200" algn="l" defTabSz="914400" rtl="0" eaLnBrk="1" latinLnBrk="0" hangingPunct="1">
                        <a:defRPr sz="1800" b="1" kern="1200">
                          <a:solidFill>
                            <a:schemeClr val="lt1"/>
                          </a:solidFill>
                          <a:latin typeface="Century Gothic" panose="020F0302020204030204"/>
                        </a:defRPr>
                      </a:lvl2pPr>
                      <a:lvl3pPr marL="914400" algn="l" defTabSz="914400" rtl="0" eaLnBrk="1" latinLnBrk="0" hangingPunct="1">
                        <a:defRPr sz="1800" b="1" kern="1200">
                          <a:solidFill>
                            <a:schemeClr val="lt1"/>
                          </a:solidFill>
                          <a:latin typeface="Century Gothic" panose="020F0302020204030204"/>
                        </a:defRPr>
                      </a:lvl3pPr>
                      <a:lvl4pPr marL="1371600" algn="l" defTabSz="914400" rtl="0" eaLnBrk="1" latinLnBrk="0" hangingPunct="1">
                        <a:defRPr sz="1800" b="1" kern="1200">
                          <a:solidFill>
                            <a:schemeClr val="lt1"/>
                          </a:solidFill>
                          <a:latin typeface="Century Gothic" panose="020F0302020204030204"/>
                        </a:defRPr>
                      </a:lvl4pPr>
                      <a:lvl5pPr marL="1828800" algn="l" defTabSz="914400" rtl="0" eaLnBrk="1" latinLnBrk="0" hangingPunct="1">
                        <a:defRPr sz="1800" b="1" kern="1200">
                          <a:solidFill>
                            <a:schemeClr val="lt1"/>
                          </a:solidFill>
                          <a:latin typeface="Century Gothic" panose="020F0302020204030204"/>
                        </a:defRPr>
                      </a:lvl5pPr>
                      <a:lvl6pPr marL="2286000" algn="l" defTabSz="914400" rtl="0" eaLnBrk="1" latinLnBrk="0" hangingPunct="1">
                        <a:defRPr sz="1800" b="1" kern="1200">
                          <a:solidFill>
                            <a:schemeClr val="lt1"/>
                          </a:solidFill>
                          <a:latin typeface="Century Gothic" panose="020F0302020204030204"/>
                        </a:defRPr>
                      </a:lvl6pPr>
                      <a:lvl7pPr marL="2743200" algn="l" defTabSz="914400" rtl="0" eaLnBrk="1" latinLnBrk="0" hangingPunct="1">
                        <a:defRPr sz="1800" b="1" kern="1200">
                          <a:solidFill>
                            <a:schemeClr val="lt1"/>
                          </a:solidFill>
                          <a:latin typeface="Century Gothic" panose="020F0302020204030204"/>
                        </a:defRPr>
                      </a:lvl7pPr>
                      <a:lvl8pPr marL="3200400" algn="l" defTabSz="914400" rtl="0" eaLnBrk="1" latinLnBrk="0" hangingPunct="1">
                        <a:defRPr sz="1800" b="1" kern="1200">
                          <a:solidFill>
                            <a:schemeClr val="lt1"/>
                          </a:solidFill>
                          <a:latin typeface="Century Gothic" panose="020F0302020204030204"/>
                        </a:defRPr>
                      </a:lvl8pPr>
                      <a:lvl9pPr marL="3657600" algn="l" defTabSz="914400" rtl="0" eaLnBrk="1" latinLnBrk="0" hangingPunct="1">
                        <a:defRPr sz="1800" b="1" kern="1200">
                          <a:solidFill>
                            <a:schemeClr val="lt1"/>
                          </a:solidFill>
                          <a:latin typeface="Century Gothic" panose="020F0302020204030204"/>
                        </a:defRPr>
                      </a:lvl9pPr>
                    </a:lstStyle>
                    <a:p>
                      <a:pPr>
                        <a:lnSpc>
                          <a:spcPct val="107000"/>
                        </a:lnSpc>
                        <a:spcAft>
                          <a:spcPts val="800"/>
                        </a:spcAft>
                      </a:pPr>
                      <a:r>
                        <a:rPr lang="en-GB" sz="1200" dirty="0">
                          <a:solidFill>
                            <a:schemeClr val="tx1"/>
                          </a:solidFill>
                          <a:latin typeface="Century Gothic" panose="020B0502020202020204" pitchFamily="34" charset="0"/>
                        </a:rPr>
                        <a:t>Online survey </a:t>
                      </a:r>
                      <a:endParaRPr lang="en-GB" sz="12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9B3AA">
                        <a:lumMod val="60000"/>
                        <a:lumOff val="40000"/>
                      </a:srgbClr>
                    </a:solidFill>
                  </a:tcPr>
                </a:tc>
                <a:tc>
                  <a:txBody>
                    <a:bodyPr/>
                    <a:lstStyle/>
                    <a:p>
                      <a:pPr marL="0" lvl="1" indent="-285750">
                        <a:spcBef>
                          <a:spcPts val="0"/>
                        </a:spcBef>
                        <a:buFont typeface="Arial" panose="020B0604020202020204" pitchFamily="34" charset="0"/>
                        <a:buChar char="•"/>
                      </a:pPr>
                      <a:r>
                        <a:rPr lang="en-GB" sz="1200" dirty="0">
                          <a:solidFill>
                            <a:schemeClr val="tx1"/>
                          </a:solidFill>
                          <a:latin typeface="Century Gothic" panose="020B0502020202020204" pitchFamily="34" charset="0"/>
                        </a:rPr>
                        <a:t>802 HH customers (demographically representative of HH Welsh Water </a:t>
                      </a:r>
                      <a:r>
                        <a:rPr lang="en-GB" sz="1200" b="1" dirty="0">
                          <a:solidFill>
                            <a:schemeClr val="tx1"/>
                          </a:solidFill>
                          <a:latin typeface="Century Gothic" panose="020B0502020202020204" pitchFamily="34" charset="0"/>
                        </a:rPr>
                        <a:t>bill payers</a:t>
                      </a:r>
                      <a:r>
                        <a:rPr lang="en-GB" sz="1200" dirty="0">
                          <a:solidFill>
                            <a:schemeClr val="tx1"/>
                          </a:solidFill>
                          <a:latin typeface="Century Gothic" panose="020B0502020202020204" pitchFamily="34" charset="0"/>
                        </a:rPr>
                        <a:t>)</a:t>
                      </a:r>
                    </a:p>
                    <a:p>
                      <a:pPr marL="0" lvl="1" indent="-285750">
                        <a:spcBef>
                          <a:spcPts val="0"/>
                        </a:spcBef>
                        <a:buFont typeface="Arial" panose="020B0604020202020204" pitchFamily="34" charset="0"/>
                        <a:buChar char="•"/>
                      </a:pPr>
                      <a:r>
                        <a:rPr lang="en-GB" sz="1200" dirty="0">
                          <a:solidFill>
                            <a:schemeClr val="tx1"/>
                          </a:solidFill>
                          <a:latin typeface="Century Gothic" panose="020B0502020202020204" pitchFamily="34" charset="0"/>
                        </a:rPr>
                        <a:t>50 </a:t>
                      </a:r>
                      <a:r>
                        <a:rPr lang="en-GB" sz="1200" b="1" dirty="0">
                          <a:solidFill>
                            <a:schemeClr val="tx1"/>
                          </a:solidFill>
                          <a:latin typeface="Century Gothic" panose="020B0502020202020204" pitchFamily="34" charset="0"/>
                        </a:rPr>
                        <a:t>non-household</a:t>
                      </a:r>
                      <a:r>
                        <a:rPr lang="en-GB" sz="1200" dirty="0">
                          <a:solidFill>
                            <a:schemeClr val="tx1"/>
                          </a:solidFill>
                          <a:latin typeface="Century Gothic" panose="020B0502020202020204" pitchFamily="34" charset="0"/>
                        </a:rPr>
                        <a:t> customers (mix of businesses and organisations in terms of industry and size)</a:t>
                      </a:r>
                      <a:endParaRPr lang="en-GB" sz="12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9B3AA">
                        <a:tint val="20000"/>
                      </a:srgbClr>
                    </a:solidFill>
                  </a:tcPr>
                </a:tc>
                <a:extLst>
                  <a:ext uri="{0D108BD9-81ED-4DB2-BD59-A6C34878D82A}">
                    <a16:rowId xmlns:a16="http://schemas.microsoft.com/office/drawing/2014/main" val="3644729311"/>
                  </a:ext>
                </a:extLst>
              </a:tr>
              <a:tr h="454598">
                <a:tc>
                  <a:txBody>
                    <a:bodyPr/>
                    <a:lstStyle>
                      <a:lvl1pPr marL="0" algn="l" defTabSz="914400" rtl="0" eaLnBrk="1" latinLnBrk="0" hangingPunct="1">
                        <a:defRPr sz="1800" b="1" kern="1200">
                          <a:solidFill>
                            <a:schemeClr val="lt1"/>
                          </a:solidFill>
                          <a:latin typeface="Century Gothic" panose="020F0302020204030204"/>
                        </a:defRPr>
                      </a:lvl1pPr>
                      <a:lvl2pPr marL="457200" algn="l" defTabSz="914400" rtl="0" eaLnBrk="1" latinLnBrk="0" hangingPunct="1">
                        <a:defRPr sz="1800" b="1" kern="1200">
                          <a:solidFill>
                            <a:schemeClr val="lt1"/>
                          </a:solidFill>
                          <a:latin typeface="Century Gothic" panose="020F0302020204030204"/>
                        </a:defRPr>
                      </a:lvl2pPr>
                      <a:lvl3pPr marL="914400" algn="l" defTabSz="914400" rtl="0" eaLnBrk="1" latinLnBrk="0" hangingPunct="1">
                        <a:defRPr sz="1800" b="1" kern="1200">
                          <a:solidFill>
                            <a:schemeClr val="lt1"/>
                          </a:solidFill>
                          <a:latin typeface="Century Gothic" panose="020F0302020204030204"/>
                        </a:defRPr>
                      </a:lvl3pPr>
                      <a:lvl4pPr marL="1371600" algn="l" defTabSz="914400" rtl="0" eaLnBrk="1" latinLnBrk="0" hangingPunct="1">
                        <a:defRPr sz="1800" b="1" kern="1200">
                          <a:solidFill>
                            <a:schemeClr val="lt1"/>
                          </a:solidFill>
                          <a:latin typeface="Century Gothic" panose="020F0302020204030204"/>
                        </a:defRPr>
                      </a:lvl4pPr>
                      <a:lvl5pPr marL="1828800" algn="l" defTabSz="914400" rtl="0" eaLnBrk="1" latinLnBrk="0" hangingPunct="1">
                        <a:defRPr sz="1800" b="1" kern="1200">
                          <a:solidFill>
                            <a:schemeClr val="lt1"/>
                          </a:solidFill>
                          <a:latin typeface="Century Gothic" panose="020F0302020204030204"/>
                        </a:defRPr>
                      </a:lvl5pPr>
                      <a:lvl6pPr marL="2286000" algn="l" defTabSz="914400" rtl="0" eaLnBrk="1" latinLnBrk="0" hangingPunct="1">
                        <a:defRPr sz="1800" b="1" kern="1200">
                          <a:solidFill>
                            <a:schemeClr val="lt1"/>
                          </a:solidFill>
                          <a:latin typeface="Century Gothic" panose="020F0302020204030204"/>
                        </a:defRPr>
                      </a:lvl6pPr>
                      <a:lvl7pPr marL="2743200" algn="l" defTabSz="914400" rtl="0" eaLnBrk="1" latinLnBrk="0" hangingPunct="1">
                        <a:defRPr sz="1800" b="1" kern="1200">
                          <a:solidFill>
                            <a:schemeClr val="lt1"/>
                          </a:solidFill>
                          <a:latin typeface="Century Gothic" panose="020F0302020204030204"/>
                        </a:defRPr>
                      </a:lvl7pPr>
                      <a:lvl8pPr marL="3200400" algn="l" defTabSz="914400" rtl="0" eaLnBrk="1" latinLnBrk="0" hangingPunct="1">
                        <a:defRPr sz="1800" b="1" kern="1200">
                          <a:solidFill>
                            <a:schemeClr val="lt1"/>
                          </a:solidFill>
                          <a:latin typeface="Century Gothic" panose="020F0302020204030204"/>
                        </a:defRPr>
                      </a:lvl8pPr>
                      <a:lvl9pPr marL="3657600" algn="l" defTabSz="914400" rtl="0" eaLnBrk="1" latinLnBrk="0" hangingPunct="1">
                        <a:defRPr sz="1800" b="1" kern="1200">
                          <a:solidFill>
                            <a:schemeClr val="lt1"/>
                          </a:solidFill>
                          <a:latin typeface="Century Gothic" panose="020F0302020204030204"/>
                        </a:defRPr>
                      </a:lvl9pPr>
                    </a:lstStyle>
                    <a:p>
                      <a:pPr>
                        <a:lnSpc>
                          <a:spcPct val="107000"/>
                        </a:lnSpc>
                        <a:spcAft>
                          <a:spcPts val="800"/>
                        </a:spcAft>
                      </a:pPr>
                      <a:r>
                        <a:rPr lang="en-GB" sz="1200" dirty="0">
                          <a:solidFill>
                            <a:schemeClr val="tx1"/>
                          </a:solidFill>
                          <a:latin typeface="Century Gothic" panose="020B0502020202020204" pitchFamily="34" charset="0"/>
                        </a:rPr>
                        <a:t>Community hub interviewer assisted survey</a:t>
                      </a:r>
                      <a:endParaRPr lang="en-GB" sz="12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9B3AA">
                        <a:lumMod val="60000"/>
                        <a:lumOff val="40000"/>
                      </a:srgbClr>
                    </a:solidFill>
                  </a:tcPr>
                </a:tc>
                <a:tc>
                  <a:txBody>
                    <a:bodyPr/>
                    <a:lstStyle/>
                    <a:p>
                      <a:pPr marL="0" lvl="1" indent="-285750">
                        <a:spcBef>
                          <a:spcPts val="0"/>
                        </a:spcBef>
                        <a:buFont typeface="Arial" panose="020B0604020202020204" pitchFamily="34" charset="0"/>
                        <a:buChar char="•"/>
                      </a:pPr>
                      <a:r>
                        <a:rPr lang="en-GB" sz="1200" dirty="0">
                          <a:solidFill>
                            <a:schemeClr val="tx1"/>
                          </a:solidFill>
                          <a:latin typeface="Century Gothic" panose="020B0502020202020204" pitchFamily="34" charset="0"/>
                        </a:rPr>
                        <a:t>134 interviews within local community amongst </a:t>
                      </a:r>
                      <a:r>
                        <a:rPr lang="en-GB" sz="1200" b="1" dirty="0">
                          <a:solidFill>
                            <a:schemeClr val="tx1"/>
                          </a:solidFill>
                          <a:latin typeface="Century Gothic" panose="020B0502020202020204" pitchFamily="34" charset="0"/>
                        </a:rPr>
                        <a:t>offline and seldom heard customers </a:t>
                      </a:r>
                    </a:p>
                    <a:p>
                      <a:pPr marL="0" lvl="1" indent="-285750">
                        <a:spcBef>
                          <a:spcPts val="0"/>
                        </a:spcBef>
                        <a:buFont typeface="Arial" panose="020B0604020202020204" pitchFamily="34" charset="0"/>
                        <a:buChar char="•"/>
                      </a:pPr>
                      <a:r>
                        <a:rPr lang="en-GB" sz="1200" dirty="0">
                          <a:solidFill>
                            <a:schemeClr val="tx1"/>
                          </a:solidFill>
                          <a:latin typeface="Century Gothic" panose="020B0502020202020204" pitchFamily="34" charset="0"/>
                        </a:rPr>
                        <a:t>Across 4 locations: Merthyr Tydfil, Neath, Caernarfon, Rhyl</a:t>
                      </a:r>
                    </a:p>
                  </a:txBody>
                  <a:tcPr marL="68580" marR="68580" marT="0" marB="0">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9B3AA">
                        <a:tint val="20000"/>
                      </a:srgbClr>
                    </a:solidFill>
                  </a:tcPr>
                </a:tc>
                <a:extLst>
                  <a:ext uri="{0D108BD9-81ED-4DB2-BD59-A6C34878D82A}">
                    <a16:rowId xmlns:a16="http://schemas.microsoft.com/office/drawing/2014/main" val="1929932634"/>
                  </a:ext>
                </a:extLst>
              </a:tr>
              <a:tr h="969687">
                <a:tc gridSpan="2">
                  <a:txBody>
                    <a:bodyPr/>
                    <a:lstStyle/>
                    <a:p>
                      <a:pPr marL="171450" indent="-171450">
                        <a:lnSpc>
                          <a:spcPct val="107000"/>
                        </a:lnSpc>
                        <a:spcAft>
                          <a:spcPts val="600"/>
                        </a:spcAft>
                        <a:buFont typeface="Arial" panose="020B0604020202020204" pitchFamily="34" charset="0"/>
                        <a:buChar char="•"/>
                      </a:pPr>
                      <a:r>
                        <a:rPr lang="en-GB" sz="12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The questionnaire and survey stimuli were informed by findings from the phase 1 qualitative research</a:t>
                      </a:r>
                    </a:p>
                    <a:p>
                      <a:pPr marL="171450" indent="-171450">
                        <a:lnSpc>
                          <a:spcPct val="107000"/>
                        </a:lnSpc>
                        <a:spcAft>
                          <a:spcPts val="600"/>
                        </a:spcAft>
                        <a:buFont typeface="Arial" panose="020B0604020202020204" pitchFamily="34" charset="0"/>
                        <a:buChar char="•"/>
                      </a:pPr>
                      <a:r>
                        <a:rPr lang="en-GB" sz="12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The questionnaire was further refined through a stage of </a:t>
                      </a:r>
                      <a:r>
                        <a:rPr lang="en-GB" sz="1200" b="1"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cognitive testing</a:t>
                      </a:r>
                      <a:r>
                        <a:rPr lang="en-GB" sz="12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 consisting of 8 x 30 minute online depth interviews</a:t>
                      </a:r>
                    </a:p>
                    <a:p>
                      <a:pPr marL="171450" indent="-171450">
                        <a:lnSpc>
                          <a:spcPct val="107000"/>
                        </a:lnSpc>
                        <a:spcAft>
                          <a:spcPts val="600"/>
                        </a:spcAft>
                        <a:buFont typeface="Arial" panose="020B0604020202020204" pitchFamily="34" charset="0"/>
                        <a:buChar char="•"/>
                      </a:pPr>
                      <a:r>
                        <a:rPr lang="en-GB" sz="12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At the data analysis stage the overall dataset was </a:t>
                      </a:r>
                      <a:r>
                        <a:rPr lang="en-GB" sz="1200" b="1"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weighted</a:t>
                      </a:r>
                      <a:r>
                        <a:rPr lang="en-GB" sz="12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 by key demographics, region and actual proportion of household and non household customers to provide a representative overall view.</a:t>
                      </a:r>
                    </a:p>
                  </a:txBody>
                  <a:tcPr marL="68580" marR="68580" marT="0" marB="0">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9BD1CC"/>
                    </a:solidFill>
                  </a:tcPr>
                </a:tc>
                <a:tc hMerge="1">
                  <a:txBody>
                    <a:bodyPr/>
                    <a:lstStyle/>
                    <a:p>
                      <a:pPr marL="0" lvl="1" indent="-285750">
                        <a:spcBef>
                          <a:spcPts val="0"/>
                        </a:spcBef>
                        <a:buFont typeface="Arial" panose="020B0604020202020204" pitchFamily="34" charset="0"/>
                        <a:buChar char="•"/>
                      </a:pPr>
                      <a:endParaRPr lang="en-GB" sz="1200" dirty="0">
                        <a:solidFill>
                          <a:schemeClr val="tx1"/>
                        </a:solidFill>
                        <a:latin typeface="Century Gothic" panose="020B0502020202020204" pitchFamily="34" charset="0"/>
                      </a:endParaRPr>
                    </a:p>
                  </a:txBody>
                  <a:tcPr marL="68580" marR="68580" marT="0" marB="0">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9BD1CC"/>
                    </a:solidFill>
                  </a:tcPr>
                </a:tc>
                <a:extLst>
                  <a:ext uri="{0D108BD9-81ED-4DB2-BD59-A6C34878D82A}">
                    <a16:rowId xmlns:a16="http://schemas.microsoft.com/office/drawing/2014/main" val="3488420316"/>
                  </a:ext>
                </a:extLst>
              </a:tr>
            </a:tbl>
          </a:graphicData>
        </a:graphic>
      </p:graphicFrame>
      <p:sp>
        <p:nvSpPr>
          <p:cNvPr id="11" name="Isosceles Triangle 10">
            <a:extLst>
              <a:ext uri="{FF2B5EF4-FFF2-40B4-BE49-F238E27FC236}">
                <a16:creationId xmlns:a16="http://schemas.microsoft.com/office/drawing/2014/main" id="{E764B3F8-B28A-81A2-37DB-533E04818CA8}"/>
              </a:ext>
            </a:extLst>
          </p:cNvPr>
          <p:cNvSpPr/>
          <p:nvPr/>
        </p:nvSpPr>
        <p:spPr>
          <a:xfrm rot="10800000">
            <a:off x="1575624" y="3235003"/>
            <a:ext cx="9869128" cy="207054"/>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Content Placeholder 1">
            <a:extLst>
              <a:ext uri="{FF2B5EF4-FFF2-40B4-BE49-F238E27FC236}">
                <a16:creationId xmlns:a16="http://schemas.microsoft.com/office/drawing/2014/main" id="{4BE367FD-7370-70BC-CEE9-FC290355EFB7}"/>
              </a:ext>
            </a:extLst>
          </p:cNvPr>
          <p:cNvSpPr txBox="1">
            <a:spLocks/>
          </p:cNvSpPr>
          <p:nvPr/>
        </p:nvSpPr>
        <p:spPr>
          <a:xfrm>
            <a:off x="55622" y="2306562"/>
            <a:ext cx="1172233" cy="547057"/>
          </a:xfrm>
          <a:prstGeom prst="rect">
            <a:avLst/>
          </a:prstGeom>
          <a:no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1400" b="1" dirty="0"/>
              <a:t>Phase 1</a:t>
            </a:r>
          </a:p>
          <a:p>
            <a:pPr marL="0" indent="0" algn="ctr">
              <a:buFont typeface="Arial" panose="020B0604020202020204" pitchFamily="34" charset="0"/>
              <a:buNone/>
            </a:pPr>
            <a:endParaRPr lang="en-GB" sz="1400" dirty="0"/>
          </a:p>
        </p:txBody>
      </p:sp>
      <p:sp>
        <p:nvSpPr>
          <p:cNvPr id="13" name="Left Bracket 12">
            <a:extLst>
              <a:ext uri="{FF2B5EF4-FFF2-40B4-BE49-F238E27FC236}">
                <a16:creationId xmlns:a16="http://schemas.microsoft.com/office/drawing/2014/main" id="{BB5956A3-5CD2-514D-06ED-3AB16D5339B9}"/>
              </a:ext>
            </a:extLst>
          </p:cNvPr>
          <p:cNvSpPr/>
          <p:nvPr/>
        </p:nvSpPr>
        <p:spPr>
          <a:xfrm>
            <a:off x="1394364" y="1918431"/>
            <a:ext cx="45719" cy="1146490"/>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Tree>
    <p:extLst>
      <p:ext uri="{BB962C8B-B14F-4D97-AF65-F5344CB8AC3E}">
        <p14:creationId xmlns:p14="http://schemas.microsoft.com/office/powerpoint/2010/main" val="7202503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 name="Chart 40">
            <a:extLst>
              <a:ext uri="{FF2B5EF4-FFF2-40B4-BE49-F238E27FC236}">
                <a16:creationId xmlns:a16="http://schemas.microsoft.com/office/drawing/2014/main" id="{87AE3A93-1A65-4ECE-AB1F-8D92051A8F00}"/>
              </a:ext>
            </a:extLst>
          </p:cNvPr>
          <p:cNvGraphicFramePr/>
          <p:nvPr>
            <p:extLst>
              <p:ext uri="{D42A27DB-BD31-4B8C-83A1-F6EECF244321}">
                <p14:modId xmlns:p14="http://schemas.microsoft.com/office/powerpoint/2010/main" val="3861701242"/>
              </p:ext>
            </p:extLst>
          </p:nvPr>
        </p:nvGraphicFramePr>
        <p:xfrm>
          <a:off x="208547" y="2394947"/>
          <a:ext cx="11969380" cy="4800038"/>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 Placeholder 2">
            <a:extLst>
              <a:ext uri="{FF2B5EF4-FFF2-40B4-BE49-F238E27FC236}">
                <a16:creationId xmlns:a16="http://schemas.microsoft.com/office/drawing/2014/main" id="{209B0251-D1DF-721E-C58D-52D9B64141D5}"/>
              </a:ext>
            </a:extLst>
          </p:cNvPr>
          <p:cNvSpPr>
            <a:spLocks noGrp="1"/>
          </p:cNvSpPr>
          <p:nvPr>
            <p:ph type="body" sz="quarter" idx="13"/>
          </p:nvPr>
        </p:nvSpPr>
        <p:spPr/>
        <p:txBody>
          <a:bodyPr/>
          <a:lstStyle/>
          <a:p>
            <a:r>
              <a:rPr lang="en-GB" dirty="0"/>
              <a:t>Perceived level of ambition: Should be higher for leaks and sewer flooding </a:t>
            </a:r>
          </a:p>
        </p:txBody>
      </p:sp>
      <p:sp>
        <p:nvSpPr>
          <p:cNvPr id="4" name="Text Placeholder 3">
            <a:extLst>
              <a:ext uri="{FF2B5EF4-FFF2-40B4-BE49-F238E27FC236}">
                <a16:creationId xmlns:a16="http://schemas.microsoft.com/office/drawing/2014/main" id="{AE70CD4D-D5A0-7E91-924D-13FAD115D445}"/>
              </a:ext>
            </a:extLst>
          </p:cNvPr>
          <p:cNvSpPr>
            <a:spLocks noGrp="1"/>
          </p:cNvSpPr>
          <p:nvPr>
            <p:ph type="body" sz="quarter" idx="14"/>
          </p:nvPr>
        </p:nvSpPr>
        <p:spPr>
          <a:xfrm>
            <a:off x="0" y="495295"/>
            <a:ext cx="12192000" cy="791064"/>
          </a:xfrm>
        </p:spPr>
        <p:txBody>
          <a:bodyPr/>
          <a:lstStyle/>
          <a:p>
            <a:r>
              <a:rPr lang="en-GB" dirty="0"/>
              <a:t>The large majority think that DCWW </a:t>
            </a:r>
            <a:r>
              <a:rPr lang="en-GB" b="1" dirty="0"/>
              <a:t>ought to be more ambitious in their long-term outcomes for water leaks and sewers flooding</a:t>
            </a:r>
            <a:r>
              <a:rPr lang="en-GB" dirty="0"/>
              <a:t>. Around half also think ambitions for tackling poor river quality and contamination from the land should be more stretching – suggesting they want DCWW to be broader custodians of river environments.</a:t>
            </a:r>
          </a:p>
        </p:txBody>
      </p:sp>
      <p:sp>
        <p:nvSpPr>
          <p:cNvPr id="71" name="TextBox 70">
            <a:extLst>
              <a:ext uri="{FF2B5EF4-FFF2-40B4-BE49-F238E27FC236}">
                <a16:creationId xmlns:a16="http://schemas.microsoft.com/office/drawing/2014/main" id="{E3F13CF9-FECD-10DF-664E-E45467AA7583}"/>
              </a:ext>
            </a:extLst>
          </p:cNvPr>
          <p:cNvSpPr txBox="1"/>
          <p:nvPr/>
        </p:nvSpPr>
        <p:spPr>
          <a:xfrm>
            <a:off x="1316242" y="6380431"/>
            <a:ext cx="8767728"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Q18 </a:t>
            </a:r>
            <a:r>
              <a:rPr kumimoji="0" lang="en-GB" sz="110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What best describes your view of this long-term ambition?</a:t>
            </a:r>
            <a:endParaRPr lang="en-GB" sz="1100" dirty="0">
              <a:solidFill>
                <a:prstClr val="black"/>
              </a:solidFill>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Base</a:t>
            </a:r>
            <a:r>
              <a:rPr kumimoji="0" lang="en-GB" sz="11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Total sample - all household and non household respondents (986)</a:t>
            </a:r>
            <a:endParaRPr kumimoji="0" lang="en-GB" sz="11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pic>
        <p:nvPicPr>
          <p:cNvPr id="72" name="Picture 71">
            <a:extLst>
              <a:ext uri="{FF2B5EF4-FFF2-40B4-BE49-F238E27FC236}">
                <a16:creationId xmlns:a16="http://schemas.microsoft.com/office/drawing/2014/main" id="{D4F01453-AD7D-4DE0-5330-998A51786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622" y="6458880"/>
            <a:ext cx="1121629" cy="274231"/>
          </a:xfrm>
          <a:prstGeom prst="rect">
            <a:avLst/>
          </a:prstGeom>
        </p:spPr>
      </p:pic>
      <p:pic>
        <p:nvPicPr>
          <p:cNvPr id="43" name="Picture 42">
            <a:extLst>
              <a:ext uri="{FF2B5EF4-FFF2-40B4-BE49-F238E27FC236}">
                <a16:creationId xmlns:a16="http://schemas.microsoft.com/office/drawing/2014/main" id="{D9FDB838-E718-B960-AB8C-77A50D4AB9E8}"/>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855537" y="1832039"/>
            <a:ext cx="594239" cy="641556"/>
          </a:xfrm>
          <a:prstGeom prst="rect">
            <a:avLst/>
          </a:prstGeom>
          <a:noFill/>
        </p:spPr>
      </p:pic>
      <p:pic>
        <p:nvPicPr>
          <p:cNvPr id="44" name="Picture 43">
            <a:extLst>
              <a:ext uri="{FF2B5EF4-FFF2-40B4-BE49-F238E27FC236}">
                <a16:creationId xmlns:a16="http://schemas.microsoft.com/office/drawing/2014/main" id="{23E99BED-CE12-A9A2-84BE-82139EC6BEEB}"/>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966871" y="1902335"/>
            <a:ext cx="464016" cy="500964"/>
          </a:xfrm>
          <a:prstGeom prst="rect">
            <a:avLst/>
          </a:prstGeom>
          <a:noFill/>
        </p:spPr>
      </p:pic>
      <p:pic>
        <p:nvPicPr>
          <p:cNvPr id="45" name="Picture 44">
            <a:extLst>
              <a:ext uri="{FF2B5EF4-FFF2-40B4-BE49-F238E27FC236}">
                <a16:creationId xmlns:a16="http://schemas.microsoft.com/office/drawing/2014/main" id="{4DF2902D-DF34-B2B9-EA74-47C5BCC30245}"/>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823474" y="1857524"/>
            <a:ext cx="529688" cy="590586"/>
          </a:xfrm>
          <a:prstGeom prst="rect">
            <a:avLst/>
          </a:prstGeom>
          <a:noFill/>
        </p:spPr>
      </p:pic>
      <p:pic>
        <p:nvPicPr>
          <p:cNvPr id="46" name="Picture 45">
            <a:extLst>
              <a:ext uri="{FF2B5EF4-FFF2-40B4-BE49-F238E27FC236}">
                <a16:creationId xmlns:a16="http://schemas.microsoft.com/office/drawing/2014/main" id="{9576E1BC-3073-8FC3-6DE4-1805D371FCF1}"/>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0080466" y="1907226"/>
            <a:ext cx="431958" cy="491183"/>
          </a:xfrm>
          <a:prstGeom prst="rect">
            <a:avLst/>
          </a:prstGeom>
          <a:noFill/>
        </p:spPr>
      </p:pic>
      <p:pic>
        <p:nvPicPr>
          <p:cNvPr id="47" name="Picture 46">
            <a:extLst>
              <a:ext uri="{FF2B5EF4-FFF2-40B4-BE49-F238E27FC236}">
                <a16:creationId xmlns:a16="http://schemas.microsoft.com/office/drawing/2014/main" id="{6FB0ABC9-FF73-E414-C7F2-26417AED814E}"/>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544899" y="1899891"/>
            <a:ext cx="464016" cy="505853"/>
          </a:xfrm>
          <a:prstGeom prst="rect">
            <a:avLst/>
          </a:prstGeom>
          <a:noFill/>
        </p:spPr>
      </p:pic>
      <p:pic>
        <p:nvPicPr>
          <p:cNvPr id="49" name="Picture 48">
            <a:extLst>
              <a:ext uri="{FF2B5EF4-FFF2-40B4-BE49-F238E27FC236}">
                <a16:creationId xmlns:a16="http://schemas.microsoft.com/office/drawing/2014/main" id="{D96ECA80-3BEE-9B1D-079D-7FF49DB53562}"/>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588133" y="1902336"/>
            <a:ext cx="537368" cy="500963"/>
          </a:xfrm>
          <a:prstGeom prst="rect">
            <a:avLst/>
          </a:prstGeom>
          <a:noFill/>
        </p:spPr>
      </p:pic>
      <p:pic>
        <p:nvPicPr>
          <p:cNvPr id="50" name="Picture 49">
            <a:extLst>
              <a:ext uri="{FF2B5EF4-FFF2-40B4-BE49-F238E27FC236}">
                <a16:creationId xmlns:a16="http://schemas.microsoft.com/office/drawing/2014/main" id="{78088CBF-04DF-8CAA-E9FC-A95562FA59E5}"/>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5717813" y="1915375"/>
            <a:ext cx="516178" cy="474884"/>
          </a:xfrm>
          <a:prstGeom prst="rect">
            <a:avLst/>
          </a:prstGeom>
          <a:noFill/>
        </p:spPr>
      </p:pic>
      <p:pic>
        <p:nvPicPr>
          <p:cNvPr id="53" name="Picture 52">
            <a:extLst>
              <a:ext uri="{FF2B5EF4-FFF2-40B4-BE49-F238E27FC236}">
                <a16:creationId xmlns:a16="http://schemas.microsoft.com/office/drawing/2014/main" id="{2FA2B5EB-3A12-006D-0923-EFB11C41C7EA}"/>
              </a:ext>
            </a:extLst>
          </p:cNvPr>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4658016" y="1897173"/>
            <a:ext cx="500964" cy="511288"/>
          </a:xfrm>
          <a:prstGeom prst="rect">
            <a:avLst/>
          </a:prstGeom>
          <a:noFill/>
        </p:spPr>
      </p:pic>
      <p:pic>
        <p:nvPicPr>
          <p:cNvPr id="54" name="Picture 53">
            <a:extLst>
              <a:ext uri="{FF2B5EF4-FFF2-40B4-BE49-F238E27FC236}">
                <a16:creationId xmlns:a16="http://schemas.microsoft.com/office/drawing/2014/main" id="{4F5C897E-73E1-27F0-DFF2-71F6CAADFD11}"/>
              </a:ext>
            </a:extLst>
          </p:cNvPr>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1202519" y="1905058"/>
            <a:ext cx="373073" cy="495518"/>
          </a:xfrm>
          <a:prstGeom prst="rect">
            <a:avLst/>
          </a:prstGeom>
          <a:noFill/>
        </p:spPr>
      </p:pic>
      <p:graphicFrame>
        <p:nvGraphicFramePr>
          <p:cNvPr id="2" name="Table 4">
            <a:extLst>
              <a:ext uri="{FF2B5EF4-FFF2-40B4-BE49-F238E27FC236}">
                <a16:creationId xmlns:a16="http://schemas.microsoft.com/office/drawing/2014/main" id="{DF46060F-5292-3422-779C-CFD9D1E88F53}"/>
              </a:ext>
            </a:extLst>
          </p:cNvPr>
          <p:cNvGraphicFramePr>
            <a:graphicFrameLocks noGrp="1"/>
          </p:cNvGraphicFramePr>
          <p:nvPr>
            <p:extLst>
              <p:ext uri="{D42A27DB-BD31-4B8C-83A1-F6EECF244321}">
                <p14:modId xmlns:p14="http://schemas.microsoft.com/office/powerpoint/2010/main" val="964842956"/>
              </p:ext>
            </p:extLst>
          </p:nvPr>
        </p:nvGraphicFramePr>
        <p:xfrm>
          <a:off x="561474" y="1372193"/>
          <a:ext cx="11286307" cy="457200"/>
        </p:xfrm>
        <a:graphic>
          <a:graphicData uri="http://schemas.openxmlformats.org/drawingml/2006/table">
            <a:tbl>
              <a:tblPr firstRow="1" bandRow="1">
                <a:tableStyleId>{5C22544A-7EE6-4342-B048-85BDC9FD1C3A}</a:tableStyleId>
              </a:tblPr>
              <a:tblGrid>
                <a:gridCol w="1682830">
                  <a:extLst>
                    <a:ext uri="{9D8B030D-6E8A-4147-A177-3AD203B41FA5}">
                      <a16:colId xmlns:a16="http://schemas.microsoft.com/office/drawing/2014/main" val="2362331636"/>
                    </a:ext>
                  </a:extLst>
                </a:gridCol>
                <a:gridCol w="1067053">
                  <a:extLst>
                    <a:ext uri="{9D8B030D-6E8A-4147-A177-3AD203B41FA5}">
                      <a16:colId xmlns:a16="http://schemas.microsoft.com/office/drawing/2014/main" val="3456193095"/>
                    </a:ext>
                  </a:extLst>
                </a:gridCol>
                <a:gridCol w="1067053">
                  <a:extLst>
                    <a:ext uri="{9D8B030D-6E8A-4147-A177-3AD203B41FA5}">
                      <a16:colId xmlns:a16="http://schemas.microsoft.com/office/drawing/2014/main" val="1818819775"/>
                    </a:ext>
                  </a:extLst>
                </a:gridCol>
                <a:gridCol w="1067053">
                  <a:extLst>
                    <a:ext uri="{9D8B030D-6E8A-4147-A177-3AD203B41FA5}">
                      <a16:colId xmlns:a16="http://schemas.microsoft.com/office/drawing/2014/main" val="4255571677"/>
                    </a:ext>
                  </a:extLst>
                </a:gridCol>
                <a:gridCol w="1067053">
                  <a:extLst>
                    <a:ext uri="{9D8B030D-6E8A-4147-A177-3AD203B41FA5}">
                      <a16:colId xmlns:a16="http://schemas.microsoft.com/office/drawing/2014/main" val="798434882"/>
                    </a:ext>
                  </a:extLst>
                </a:gridCol>
                <a:gridCol w="1067053">
                  <a:extLst>
                    <a:ext uri="{9D8B030D-6E8A-4147-A177-3AD203B41FA5}">
                      <a16:colId xmlns:a16="http://schemas.microsoft.com/office/drawing/2014/main" val="3118430640"/>
                    </a:ext>
                  </a:extLst>
                </a:gridCol>
                <a:gridCol w="1067053">
                  <a:extLst>
                    <a:ext uri="{9D8B030D-6E8A-4147-A177-3AD203B41FA5}">
                      <a16:colId xmlns:a16="http://schemas.microsoft.com/office/drawing/2014/main" val="3377320585"/>
                    </a:ext>
                  </a:extLst>
                </a:gridCol>
                <a:gridCol w="1067053">
                  <a:extLst>
                    <a:ext uri="{9D8B030D-6E8A-4147-A177-3AD203B41FA5}">
                      <a16:colId xmlns:a16="http://schemas.microsoft.com/office/drawing/2014/main" val="4262632082"/>
                    </a:ext>
                  </a:extLst>
                </a:gridCol>
                <a:gridCol w="1067053">
                  <a:extLst>
                    <a:ext uri="{9D8B030D-6E8A-4147-A177-3AD203B41FA5}">
                      <a16:colId xmlns:a16="http://schemas.microsoft.com/office/drawing/2014/main" val="2534025663"/>
                    </a:ext>
                  </a:extLst>
                </a:gridCol>
                <a:gridCol w="1067053">
                  <a:extLst>
                    <a:ext uri="{9D8B030D-6E8A-4147-A177-3AD203B41FA5}">
                      <a16:colId xmlns:a16="http://schemas.microsoft.com/office/drawing/2014/main" val="155239630"/>
                    </a:ext>
                  </a:extLst>
                </a:gridCol>
              </a:tblGrid>
              <a:tr h="401887">
                <a:tc>
                  <a:txBody>
                    <a:bodyPr/>
                    <a:lstStyle/>
                    <a:p>
                      <a:pPr algn="ctr"/>
                      <a:r>
                        <a:rPr lang="en-GB" sz="1200" b="0" dirty="0">
                          <a:solidFill>
                            <a:schemeClr val="tx1"/>
                          </a:solidFill>
                          <a:latin typeface="Century Gothic" panose="020B0502020202020204" pitchFamily="34" charset="0"/>
                        </a:rPr>
                        <a:t>Should be </a:t>
                      </a:r>
                      <a:r>
                        <a:rPr lang="en-GB" sz="1200" b="1" dirty="0">
                          <a:solidFill>
                            <a:schemeClr val="tx1"/>
                          </a:solidFill>
                          <a:latin typeface="Century Gothic" panose="020B0502020202020204" pitchFamily="34" charset="0"/>
                        </a:rPr>
                        <a:t>more </a:t>
                      </a:r>
                      <a:r>
                        <a:rPr lang="en-GB" sz="1200" b="0" dirty="0">
                          <a:solidFill>
                            <a:schemeClr val="tx1"/>
                          </a:solidFill>
                          <a:latin typeface="Century Gothic" panose="020B0502020202020204" pitchFamily="34" charset="0"/>
                        </a:rPr>
                        <a:t>ambitious:</a:t>
                      </a:r>
                    </a:p>
                  </a:txBody>
                  <a:tcPr anchor="ctr">
                    <a:solidFill>
                      <a:schemeClr val="bg1"/>
                    </a:solidFill>
                  </a:tcPr>
                </a:tc>
                <a:tc>
                  <a:txBody>
                    <a:bodyPr/>
                    <a:lstStyle/>
                    <a:p>
                      <a:pPr algn="ctr"/>
                      <a:r>
                        <a:rPr lang="en-GB" sz="1200" b="0" dirty="0">
                          <a:solidFill>
                            <a:schemeClr val="tx1"/>
                          </a:solidFill>
                          <a:latin typeface="Century Gothic" panose="020B0502020202020204" pitchFamily="34" charset="0"/>
                        </a:rPr>
                        <a:t>65%</a:t>
                      </a:r>
                    </a:p>
                  </a:txBody>
                  <a:tcPr anchor="ctr">
                    <a:solidFill>
                      <a:schemeClr val="accent6">
                        <a:lumMod val="75000"/>
                      </a:schemeClr>
                    </a:solidFill>
                  </a:tcPr>
                </a:tc>
                <a:tc>
                  <a:txBody>
                    <a:bodyPr/>
                    <a:lstStyle/>
                    <a:p>
                      <a:pPr algn="ctr"/>
                      <a:r>
                        <a:rPr lang="en-GB" sz="1200" b="0" dirty="0">
                          <a:solidFill>
                            <a:schemeClr val="tx1"/>
                          </a:solidFill>
                          <a:latin typeface="Century Gothic" panose="020B0502020202020204" pitchFamily="34" charset="0"/>
                        </a:rPr>
                        <a:t>66%</a:t>
                      </a:r>
                    </a:p>
                  </a:txBody>
                  <a:tcPr anchor="ctr">
                    <a:solidFill>
                      <a:schemeClr val="accent6">
                        <a:lumMod val="75000"/>
                      </a:schemeClr>
                    </a:solidFill>
                  </a:tcPr>
                </a:tc>
                <a:tc>
                  <a:txBody>
                    <a:bodyPr/>
                    <a:lstStyle/>
                    <a:p>
                      <a:pPr algn="ctr"/>
                      <a:r>
                        <a:rPr lang="en-GB" sz="1200" b="0" dirty="0">
                          <a:solidFill>
                            <a:schemeClr val="tx1"/>
                          </a:solidFill>
                          <a:latin typeface="Century Gothic" panose="020B0502020202020204" pitchFamily="34" charset="0"/>
                        </a:rPr>
                        <a:t>56%</a:t>
                      </a:r>
                    </a:p>
                  </a:txBody>
                  <a:tcPr anchor="ctr">
                    <a:solidFill>
                      <a:schemeClr val="accent6">
                        <a:lumMod val="75000"/>
                      </a:schemeClr>
                    </a:solidFill>
                  </a:tcPr>
                </a:tc>
                <a:tc>
                  <a:txBody>
                    <a:bodyPr/>
                    <a:lstStyle/>
                    <a:p>
                      <a:pPr algn="ctr"/>
                      <a:r>
                        <a:rPr lang="en-GB" sz="1200" b="0" dirty="0">
                          <a:solidFill>
                            <a:schemeClr val="tx1"/>
                          </a:solidFill>
                          <a:latin typeface="Century Gothic" panose="020B0502020202020204" pitchFamily="34" charset="0"/>
                        </a:rPr>
                        <a:t>50%</a:t>
                      </a:r>
                    </a:p>
                  </a:txBody>
                  <a:tcPr anchor="ctr">
                    <a:solidFill>
                      <a:schemeClr val="accent6"/>
                    </a:solidFill>
                  </a:tcPr>
                </a:tc>
                <a:tc>
                  <a:txBody>
                    <a:bodyPr/>
                    <a:lstStyle/>
                    <a:p>
                      <a:pPr algn="ctr"/>
                      <a:r>
                        <a:rPr lang="en-GB" sz="1200" b="0" dirty="0">
                          <a:solidFill>
                            <a:schemeClr val="tx1"/>
                          </a:solidFill>
                          <a:latin typeface="Century Gothic" panose="020B0502020202020204" pitchFamily="34" charset="0"/>
                        </a:rPr>
                        <a:t>50%</a:t>
                      </a:r>
                    </a:p>
                  </a:txBody>
                  <a:tcPr anchor="ctr">
                    <a:solidFill>
                      <a:schemeClr val="accent6"/>
                    </a:solidFill>
                  </a:tcPr>
                </a:tc>
                <a:tc>
                  <a:txBody>
                    <a:bodyPr/>
                    <a:lstStyle/>
                    <a:p>
                      <a:pPr algn="ctr"/>
                      <a:r>
                        <a:rPr lang="en-GB" sz="1200" b="0" dirty="0">
                          <a:solidFill>
                            <a:schemeClr val="tx1"/>
                          </a:solidFill>
                          <a:latin typeface="Century Gothic" panose="020B0502020202020204" pitchFamily="34" charset="0"/>
                        </a:rPr>
                        <a:t>45%</a:t>
                      </a:r>
                    </a:p>
                  </a:txBody>
                  <a:tcPr anchor="ctr">
                    <a:solidFill>
                      <a:schemeClr val="accent6"/>
                    </a:solidFill>
                  </a:tcPr>
                </a:tc>
                <a:tc>
                  <a:txBody>
                    <a:bodyPr/>
                    <a:lstStyle/>
                    <a:p>
                      <a:pPr algn="ctr"/>
                      <a:r>
                        <a:rPr lang="en-GB" sz="1200" b="0" dirty="0">
                          <a:solidFill>
                            <a:schemeClr val="tx1"/>
                          </a:solidFill>
                          <a:latin typeface="Century Gothic" panose="020B0502020202020204" pitchFamily="34" charset="0"/>
                        </a:rPr>
                        <a:t>36%</a:t>
                      </a:r>
                    </a:p>
                  </a:txBody>
                  <a:tcPr anchor="ctr">
                    <a:solidFill>
                      <a:schemeClr val="accent6">
                        <a:lumMod val="60000"/>
                        <a:lumOff val="40000"/>
                      </a:schemeClr>
                    </a:solidFill>
                  </a:tcPr>
                </a:tc>
                <a:tc>
                  <a:txBody>
                    <a:bodyPr/>
                    <a:lstStyle/>
                    <a:p>
                      <a:pPr algn="ctr"/>
                      <a:r>
                        <a:rPr lang="en-GB" sz="1200" b="0" dirty="0">
                          <a:solidFill>
                            <a:schemeClr val="tx1"/>
                          </a:solidFill>
                          <a:latin typeface="Century Gothic" panose="020B0502020202020204" pitchFamily="34" charset="0"/>
                        </a:rPr>
                        <a:t>37%</a:t>
                      </a:r>
                    </a:p>
                  </a:txBody>
                  <a:tcPr anchor="ctr">
                    <a:solidFill>
                      <a:schemeClr val="accent6">
                        <a:lumMod val="60000"/>
                        <a:lumOff val="40000"/>
                      </a:schemeClr>
                    </a:solidFill>
                  </a:tcPr>
                </a:tc>
                <a:tc>
                  <a:txBody>
                    <a:bodyPr/>
                    <a:lstStyle/>
                    <a:p>
                      <a:pPr algn="ctr"/>
                      <a:r>
                        <a:rPr lang="en-GB" sz="1200" b="0" dirty="0">
                          <a:solidFill>
                            <a:schemeClr val="tx1"/>
                          </a:solidFill>
                          <a:latin typeface="Century Gothic" panose="020B0502020202020204" pitchFamily="34" charset="0"/>
                        </a:rPr>
                        <a:t>37%</a:t>
                      </a:r>
                    </a:p>
                  </a:txBody>
                  <a:tcPr anchor="ctr">
                    <a:solidFill>
                      <a:schemeClr val="accent6">
                        <a:lumMod val="60000"/>
                        <a:lumOff val="40000"/>
                      </a:schemeClr>
                    </a:solidFill>
                  </a:tcPr>
                </a:tc>
                <a:extLst>
                  <a:ext uri="{0D108BD9-81ED-4DB2-BD59-A6C34878D82A}">
                    <a16:rowId xmlns:a16="http://schemas.microsoft.com/office/drawing/2014/main" val="886745299"/>
                  </a:ext>
                </a:extLst>
              </a:tr>
            </a:tbl>
          </a:graphicData>
        </a:graphic>
      </p:graphicFrame>
      <p:sp>
        <p:nvSpPr>
          <p:cNvPr id="5" name="Rectangle 4">
            <a:extLst>
              <a:ext uri="{FF2B5EF4-FFF2-40B4-BE49-F238E27FC236}">
                <a16:creationId xmlns:a16="http://schemas.microsoft.com/office/drawing/2014/main" id="{ABBF32AB-BF6A-417E-46EB-40E4A41A659F}"/>
              </a:ext>
            </a:extLst>
          </p:cNvPr>
          <p:cNvSpPr/>
          <p:nvPr/>
        </p:nvSpPr>
        <p:spPr>
          <a:xfrm>
            <a:off x="9930063" y="2725889"/>
            <a:ext cx="737937" cy="1215579"/>
          </a:xfrm>
          <a:prstGeom prst="rect">
            <a:avLst/>
          </a:prstGeom>
          <a:noFill/>
          <a:ln w="254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Rectangle 18">
            <a:extLst>
              <a:ext uri="{FF2B5EF4-FFF2-40B4-BE49-F238E27FC236}">
                <a16:creationId xmlns:a16="http://schemas.microsoft.com/office/drawing/2014/main" id="{287A3AFF-4164-856B-1EFC-D1D6F30A58A3}"/>
              </a:ext>
            </a:extLst>
          </p:cNvPr>
          <p:cNvSpPr/>
          <p:nvPr/>
        </p:nvSpPr>
        <p:spPr>
          <a:xfrm>
            <a:off x="2391896" y="3231788"/>
            <a:ext cx="1843220" cy="1620332"/>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Slide Number Placeholder 3">
            <a:extLst>
              <a:ext uri="{FF2B5EF4-FFF2-40B4-BE49-F238E27FC236}">
                <a16:creationId xmlns:a16="http://schemas.microsoft.com/office/drawing/2014/main" id="{FADFB29C-41FE-C853-031F-871A9E532BC3}"/>
              </a:ext>
            </a:extLst>
          </p:cNvPr>
          <p:cNvSpPr txBox="1">
            <a:spLocks/>
          </p:cNvSpPr>
          <p:nvPr/>
        </p:nvSpPr>
        <p:spPr>
          <a:xfrm>
            <a:off x="11280100" y="6756"/>
            <a:ext cx="794631" cy="41143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17C9725-CDDF-4E1F-A5C1-71F9C95A39C6}" type="slidenum">
              <a:rPr lang="en-GB" b="1" smtClean="0">
                <a:solidFill>
                  <a:prstClr val="white"/>
                </a:solidFill>
                <a:latin typeface="Century Gothic" panose="020B0502020202020204" pitchFamily="34" charset="0"/>
              </a:rPr>
              <a:pPr/>
              <a:t>30</a:t>
            </a:fld>
            <a:endParaRPr lang="en-GB" b="1" dirty="0">
              <a:solidFill>
                <a:prstClr val="white"/>
              </a:solidFill>
              <a:latin typeface="Century Gothic" panose="020B0502020202020204" pitchFamily="34" charset="0"/>
            </a:endParaRPr>
          </a:p>
        </p:txBody>
      </p:sp>
    </p:spTree>
    <p:extLst>
      <p:ext uri="{BB962C8B-B14F-4D97-AF65-F5344CB8AC3E}">
        <p14:creationId xmlns:p14="http://schemas.microsoft.com/office/powerpoint/2010/main" val="2532269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74" name="Chart 73">
            <a:extLst>
              <a:ext uri="{FF2B5EF4-FFF2-40B4-BE49-F238E27FC236}">
                <a16:creationId xmlns:a16="http://schemas.microsoft.com/office/drawing/2014/main" id="{11D282D9-8273-02BE-4EB0-A46DB0A94341}"/>
              </a:ext>
            </a:extLst>
          </p:cNvPr>
          <p:cNvGraphicFramePr/>
          <p:nvPr>
            <p:extLst>
              <p:ext uri="{D42A27DB-BD31-4B8C-83A1-F6EECF244321}">
                <p14:modId xmlns:p14="http://schemas.microsoft.com/office/powerpoint/2010/main" val="647253836"/>
              </p:ext>
            </p:extLst>
          </p:nvPr>
        </p:nvGraphicFramePr>
        <p:xfrm>
          <a:off x="1565825" y="1084983"/>
          <a:ext cx="8820000" cy="486000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 Placeholder 2">
            <a:extLst>
              <a:ext uri="{FF2B5EF4-FFF2-40B4-BE49-F238E27FC236}">
                <a16:creationId xmlns:a16="http://schemas.microsoft.com/office/drawing/2014/main" id="{D9B412DD-0E52-47C5-A224-BE712B9A3A3C}"/>
              </a:ext>
            </a:extLst>
          </p:cNvPr>
          <p:cNvSpPr>
            <a:spLocks noGrp="1"/>
          </p:cNvSpPr>
          <p:nvPr>
            <p:ph type="body" sz="quarter" idx="13"/>
          </p:nvPr>
        </p:nvSpPr>
        <p:spPr/>
        <p:txBody>
          <a:bodyPr/>
          <a:lstStyle/>
          <a:p>
            <a:r>
              <a:rPr lang="en-GB" dirty="0"/>
              <a:t>Urgency x Ambition – ALL HH and NHH customers</a:t>
            </a:r>
          </a:p>
        </p:txBody>
      </p:sp>
      <p:sp>
        <p:nvSpPr>
          <p:cNvPr id="4" name="Text Placeholder 3">
            <a:extLst>
              <a:ext uri="{FF2B5EF4-FFF2-40B4-BE49-F238E27FC236}">
                <a16:creationId xmlns:a16="http://schemas.microsoft.com/office/drawing/2014/main" id="{AD1EFD9D-E2C6-433C-9646-E564FDCEBCDA}"/>
              </a:ext>
            </a:extLst>
          </p:cNvPr>
          <p:cNvSpPr>
            <a:spLocks noGrp="1"/>
          </p:cNvSpPr>
          <p:nvPr>
            <p:ph type="body" sz="quarter" idx="14"/>
          </p:nvPr>
        </p:nvSpPr>
        <p:spPr>
          <a:xfrm>
            <a:off x="0" y="495295"/>
            <a:ext cx="12192000" cy="505853"/>
          </a:xfrm>
        </p:spPr>
        <p:txBody>
          <a:bodyPr/>
          <a:lstStyle/>
          <a:p>
            <a:r>
              <a:rPr lang="en-GB" dirty="0"/>
              <a:t>Greater perceived urgency tends to broadly correlate with wanting to see more stretching long term ambitions. Relative urgency is a little lower for outdoor sewer flooding, river quality &amp; lead pipes (in the quantitative – see discussion on lead).</a:t>
            </a:r>
          </a:p>
        </p:txBody>
      </p:sp>
      <p:pic>
        <p:nvPicPr>
          <p:cNvPr id="15" name="Picture 14">
            <a:extLst>
              <a:ext uri="{FF2B5EF4-FFF2-40B4-BE49-F238E27FC236}">
                <a16:creationId xmlns:a16="http://schemas.microsoft.com/office/drawing/2014/main" id="{55C141D4-5544-BE35-0E47-F84E800927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622" y="6458880"/>
            <a:ext cx="1121629" cy="274231"/>
          </a:xfrm>
          <a:prstGeom prst="rect">
            <a:avLst/>
          </a:prstGeom>
        </p:spPr>
      </p:pic>
      <p:sp>
        <p:nvSpPr>
          <p:cNvPr id="17" name="TextBox 16">
            <a:extLst>
              <a:ext uri="{FF2B5EF4-FFF2-40B4-BE49-F238E27FC236}">
                <a16:creationId xmlns:a16="http://schemas.microsoft.com/office/drawing/2014/main" id="{22A96B4E-40D2-B67C-733D-AE7F31EB6340}"/>
              </a:ext>
            </a:extLst>
          </p:cNvPr>
          <p:cNvSpPr txBox="1"/>
          <p:nvPr/>
        </p:nvSpPr>
        <p:spPr>
          <a:xfrm>
            <a:off x="1318015" y="6248986"/>
            <a:ext cx="9696734" cy="600164"/>
          </a:xfrm>
          <a:prstGeom prst="rect">
            <a:avLst/>
          </a:prstGeom>
          <a:noFill/>
        </p:spPr>
        <p:txBody>
          <a:bodyPr wrap="square" rtlCol="0">
            <a:spAutoFit/>
          </a:bodyPr>
          <a:lstStyle/>
          <a:p>
            <a:pPr defTabSz="914400">
              <a:defRPr/>
            </a:pPr>
            <a:r>
              <a:rPr kumimoji="0" lang="en-GB" sz="11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X-AXIS: Q17. </a:t>
            </a:r>
            <a:r>
              <a:rPr kumimoji="0" lang="en-GB" sz="11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If you were Welsh Water, when (if at all) would you invest money on this objective? Remember they cannot do everything at once?) </a:t>
            </a:r>
            <a:r>
              <a:rPr kumimoji="0" lang="en-GB" sz="11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Y-AXIS: Q18: </a:t>
            </a:r>
            <a:r>
              <a:rPr kumimoji="0" lang="en-GB" sz="110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What best describes your view of this long-term ambition? Remember being more ambitious will cost bill payers more, and being less ambitious will cost bill payers less. </a:t>
            </a:r>
            <a:r>
              <a:rPr kumimoji="0" lang="en-GB" sz="11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Base</a:t>
            </a:r>
            <a:r>
              <a:rPr kumimoji="0" lang="en-GB" sz="11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Total sample - all HH and non HH customers (986)</a:t>
            </a:r>
          </a:p>
        </p:txBody>
      </p:sp>
      <p:sp>
        <p:nvSpPr>
          <p:cNvPr id="58" name="Arrow: Right 57">
            <a:extLst>
              <a:ext uri="{FF2B5EF4-FFF2-40B4-BE49-F238E27FC236}">
                <a16:creationId xmlns:a16="http://schemas.microsoft.com/office/drawing/2014/main" id="{03355082-9E4A-C4AE-48FE-FA327B733FF0}"/>
              </a:ext>
            </a:extLst>
          </p:cNvPr>
          <p:cNvSpPr/>
          <p:nvPr/>
        </p:nvSpPr>
        <p:spPr>
          <a:xfrm>
            <a:off x="6424623" y="5673848"/>
            <a:ext cx="3751865" cy="400190"/>
          </a:xfrm>
          <a:prstGeom prst="rightArrow">
            <a:avLst>
              <a:gd name="adj1" fmla="val 50000"/>
              <a:gd name="adj2" fmla="val 89986"/>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Century Gothic" panose="020B0502020202020204" pitchFamily="34" charset="0"/>
              </a:rPr>
              <a:t>More urgency</a:t>
            </a:r>
            <a:endParaRPr lang="en-GB" sz="1100" b="1" dirty="0">
              <a:latin typeface="Century Gothic" panose="020B0502020202020204" pitchFamily="34" charset="0"/>
            </a:endParaRPr>
          </a:p>
        </p:txBody>
      </p:sp>
      <p:sp>
        <p:nvSpPr>
          <p:cNvPr id="59" name="Rectangle 58">
            <a:extLst>
              <a:ext uri="{FF2B5EF4-FFF2-40B4-BE49-F238E27FC236}">
                <a16:creationId xmlns:a16="http://schemas.microsoft.com/office/drawing/2014/main" id="{8C09E225-C4C7-5C40-EC3A-61EBB360821E}"/>
              </a:ext>
            </a:extLst>
          </p:cNvPr>
          <p:cNvSpPr/>
          <p:nvPr/>
        </p:nvSpPr>
        <p:spPr>
          <a:xfrm>
            <a:off x="4953711" y="5643110"/>
            <a:ext cx="1504243" cy="461665"/>
          </a:xfrm>
          <a:prstGeom prst="rect">
            <a:avLst/>
          </a:prstGeom>
          <a:solidFill>
            <a:srgbClr val="59B3A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1200" dirty="0">
                <a:solidFill>
                  <a:schemeClr val="bg1"/>
                </a:solidFill>
                <a:latin typeface="Century Gothic" panose="020B0502020202020204" pitchFamily="34" charset="0"/>
              </a:rPr>
              <a:t>Invest a little on an ongoing basis</a:t>
            </a:r>
          </a:p>
        </p:txBody>
      </p:sp>
      <p:sp>
        <p:nvSpPr>
          <p:cNvPr id="60" name="Arrow: Right 59">
            <a:extLst>
              <a:ext uri="{FF2B5EF4-FFF2-40B4-BE49-F238E27FC236}">
                <a16:creationId xmlns:a16="http://schemas.microsoft.com/office/drawing/2014/main" id="{FE5CE5AE-39DB-4B88-6C52-9D3EE5402149}"/>
              </a:ext>
            </a:extLst>
          </p:cNvPr>
          <p:cNvSpPr/>
          <p:nvPr/>
        </p:nvSpPr>
        <p:spPr>
          <a:xfrm flipH="1">
            <a:off x="2450801" y="5677177"/>
            <a:ext cx="2502909" cy="400190"/>
          </a:xfrm>
          <a:prstGeom prst="rightArrow">
            <a:avLst>
              <a:gd name="adj1" fmla="val 50000"/>
              <a:gd name="adj2" fmla="val 89986"/>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Century Gothic" panose="020B0502020202020204" pitchFamily="34" charset="0"/>
              </a:rPr>
              <a:t>Less urgency</a:t>
            </a:r>
            <a:endParaRPr lang="en-GB" sz="1100" b="1" dirty="0">
              <a:latin typeface="Century Gothic" panose="020B0502020202020204" pitchFamily="34" charset="0"/>
            </a:endParaRPr>
          </a:p>
        </p:txBody>
      </p:sp>
      <p:sp>
        <p:nvSpPr>
          <p:cNvPr id="61" name="Arrow: Right 60">
            <a:extLst>
              <a:ext uri="{FF2B5EF4-FFF2-40B4-BE49-F238E27FC236}">
                <a16:creationId xmlns:a16="http://schemas.microsoft.com/office/drawing/2014/main" id="{A2122688-3AAC-D0BD-EFF2-1FF2B3AD2292}"/>
              </a:ext>
            </a:extLst>
          </p:cNvPr>
          <p:cNvSpPr/>
          <p:nvPr/>
        </p:nvSpPr>
        <p:spPr>
          <a:xfrm rot="16200000">
            <a:off x="1077386" y="3128596"/>
            <a:ext cx="1115721" cy="400190"/>
          </a:xfrm>
          <a:prstGeom prst="rightArrow">
            <a:avLst>
              <a:gd name="adj1" fmla="val 50000"/>
              <a:gd name="adj2" fmla="val 89986"/>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latin typeface="Century Gothic" panose="020B0502020202020204" pitchFamily="34" charset="0"/>
              </a:rPr>
              <a:t>Ambition</a:t>
            </a:r>
          </a:p>
        </p:txBody>
      </p:sp>
      <p:sp>
        <p:nvSpPr>
          <p:cNvPr id="62" name="Rectangle 61">
            <a:extLst>
              <a:ext uri="{FF2B5EF4-FFF2-40B4-BE49-F238E27FC236}">
                <a16:creationId xmlns:a16="http://schemas.microsoft.com/office/drawing/2014/main" id="{C8C62E4F-BB5A-6B78-EBC8-472D67AFA91D}"/>
              </a:ext>
            </a:extLst>
          </p:cNvPr>
          <p:cNvSpPr/>
          <p:nvPr/>
        </p:nvSpPr>
        <p:spPr>
          <a:xfrm rot="16200000">
            <a:off x="883125" y="1787877"/>
            <a:ext cx="1504243" cy="461665"/>
          </a:xfrm>
          <a:prstGeom prst="rect">
            <a:avLst/>
          </a:prstGeom>
          <a:solidFill>
            <a:srgbClr val="59B3A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1200" dirty="0">
                <a:solidFill>
                  <a:schemeClr val="bg1"/>
                </a:solidFill>
                <a:latin typeface="Century Gothic" panose="020B0502020202020204" pitchFamily="34" charset="0"/>
              </a:rPr>
              <a:t>Should be slightly more ambitious</a:t>
            </a:r>
          </a:p>
        </p:txBody>
      </p:sp>
      <p:sp>
        <p:nvSpPr>
          <p:cNvPr id="63" name="Rectangle 62">
            <a:extLst>
              <a:ext uri="{FF2B5EF4-FFF2-40B4-BE49-F238E27FC236}">
                <a16:creationId xmlns:a16="http://schemas.microsoft.com/office/drawing/2014/main" id="{5897D2D9-6D37-83C1-A0CD-84FD88283F75}"/>
              </a:ext>
            </a:extLst>
          </p:cNvPr>
          <p:cNvSpPr/>
          <p:nvPr/>
        </p:nvSpPr>
        <p:spPr>
          <a:xfrm rot="16200000">
            <a:off x="883125" y="4407841"/>
            <a:ext cx="1504243" cy="461665"/>
          </a:xfrm>
          <a:prstGeom prst="rect">
            <a:avLst/>
          </a:prstGeom>
          <a:solidFill>
            <a:srgbClr val="59B3A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1200" dirty="0">
                <a:solidFill>
                  <a:schemeClr val="bg1"/>
                </a:solidFill>
                <a:latin typeface="Century Gothic" panose="020B0502020202020204" pitchFamily="34" charset="0"/>
              </a:rPr>
              <a:t>About the right level of ambition</a:t>
            </a:r>
          </a:p>
        </p:txBody>
      </p:sp>
      <p:cxnSp>
        <p:nvCxnSpPr>
          <p:cNvPr id="96" name="Straight Connector 95">
            <a:extLst>
              <a:ext uri="{FF2B5EF4-FFF2-40B4-BE49-F238E27FC236}">
                <a16:creationId xmlns:a16="http://schemas.microsoft.com/office/drawing/2014/main" id="{4280DCA7-8349-60FC-29A6-4A48A246A5E9}"/>
              </a:ext>
            </a:extLst>
          </p:cNvPr>
          <p:cNvCxnSpPr>
            <a:cxnSpLocks/>
          </p:cNvCxnSpPr>
          <p:nvPr/>
        </p:nvCxnSpPr>
        <p:spPr>
          <a:xfrm flipV="1">
            <a:off x="5705832" y="5657956"/>
            <a:ext cx="0" cy="7364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3E0A8EE-97A8-784D-5A7C-A4B873D0200E}"/>
              </a:ext>
            </a:extLst>
          </p:cNvPr>
          <p:cNvCxnSpPr>
            <a:cxnSpLocks/>
          </p:cNvCxnSpPr>
          <p:nvPr/>
        </p:nvCxnSpPr>
        <p:spPr>
          <a:xfrm>
            <a:off x="1706059" y="5358404"/>
            <a:ext cx="253253"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F56C2DE5-BB97-3151-7725-C98E0C63D457}"/>
              </a:ext>
            </a:extLst>
          </p:cNvPr>
          <p:cNvCxnSpPr>
            <a:cxnSpLocks/>
          </p:cNvCxnSpPr>
          <p:nvPr/>
        </p:nvCxnSpPr>
        <p:spPr>
          <a:xfrm>
            <a:off x="1717489" y="1285612"/>
            <a:ext cx="253253"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 name="Oval 1">
            <a:extLst>
              <a:ext uri="{FF2B5EF4-FFF2-40B4-BE49-F238E27FC236}">
                <a16:creationId xmlns:a16="http://schemas.microsoft.com/office/drawing/2014/main" id="{75E01292-A580-C532-3E9F-56EFE42FAECB}"/>
              </a:ext>
            </a:extLst>
          </p:cNvPr>
          <p:cNvSpPr/>
          <p:nvPr/>
        </p:nvSpPr>
        <p:spPr>
          <a:xfrm>
            <a:off x="8114351" y="1408244"/>
            <a:ext cx="288000" cy="288000"/>
          </a:xfrm>
          <a:prstGeom prst="ellipse">
            <a:avLst/>
          </a:prstGeom>
          <a:solidFill>
            <a:srgbClr val="4484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Century Gothic" panose="020B0502020202020204" pitchFamily="34" charset="0"/>
              </a:rPr>
              <a:t>P</a:t>
            </a:r>
          </a:p>
        </p:txBody>
      </p:sp>
      <p:sp>
        <p:nvSpPr>
          <p:cNvPr id="5" name="Oval 4">
            <a:extLst>
              <a:ext uri="{FF2B5EF4-FFF2-40B4-BE49-F238E27FC236}">
                <a16:creationId xmlns:a16="http://schemas.microsoft.com/office/drawing/2014/main" id="{BF7AC5EA-3589-9A42-6741-DD9AA02F8646}"/>
              </a:ext>
            </a:extLst>
          </p:cNvPr>
          <p:cNvSpPr/>
          <p:nvPr/>
        </p:nvSpPr>
        <p:spPr>
          <a:xfrm>
            <a:off x="7500340" y="1404233"/>
            <a:ext cx="288000" cy="288000"/>
          </a:xfrm>
          <a:prstGeom prst="ellipse">
            <a:avLst/>
          </a:prstGeom>
          <a:solidFill>
            <a:srgbClr val="FDA8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Century Gothic" panose="020B0502020202020204" pitchFamily="34" charset="0"/>
              </a:rPr>
              <a:t>O</a:t>
            </a:r>
          </a:p>
        </p:txBody>
      </p:sp>
      <p:sp>
        <p:nvSpPr>
          <p:cNvPr id="6" name="Oval 5">
            <a:extLst>
              <a:ext uri="{FF2B5EF4-FFF2-40B4-BE49-F238E27FC236}">
                <a16:creationId xmlns:a16="http://schemas.microsoft.com/office/drawing/2014/main" id="{DAB6B8F8-527B-66CA-2ED3-D149C66CA980}"/>
              </a:ext>
            </a:extLst>
          </p:cNvPr>
          <p:cNvSpPr/>
          <p:nvPr/>
        </p:nvSpPr>
        <p:spPr>
          <a:xfrm>
            <a:off x="7212340" y="1985368"/>
            <a:ext cx="288000" cy="288000"/>
          </a:xfrm>
          <a:prstGeom prst="ellipse">
            <a:avLst/>
          </a:prstGeom>
          <a:solidFill>
            <a:srgbClr val="FDA8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Century Gothic" panose="020B0502020202020204" pitchFamily="34" charset="0"/>
              </a:rPr>
              <a:t>I</a:t>
            </a:r>
          </a:p>
        </p:txBody>
      </p:sp>
      <p:sp>
        <p:nvSpPr>
          <p:cNvPr id="7" name="Oval 6">
            <a:extLst>
              <a:ext uri="{FF2B5EF4-FFF2-40B4-BE49-F238E27FC236}">
                <a16:creationId xmlns:a16="http://schemas.microsoft.com/office/drawing/2014/main" id="{4BED7789-3E39-915B-148B-BA2C7FAE4B63}"/>
              </a:ext>
            </a:extLst>
          </p:cNvPr>
          <p:cNvSpPr/>
          <p:nvPr/>
        </p:nvSpPr>
        <p:spPr>
          <a:xfrm>
            <a:off x="6850698" y="2326677"/>
            <a:ext cx="288000" cy="288000"/>
          </a:xfrm>
          <a:prstGeom prst="ellipse">
            <a:avLst/>
          </a:prstGeom>
          <a:solidFill>
            <a:srgbClr val="FDA8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Century Gothic" panose="020B0502020202020204" pitchFamily="34" charset="0"/>
              </a:rPr>
              <a:t>R</a:t>
            </a:r>
          </a:p>
        </p:txBody>
      </p:sp>
      <p:sp>
        <p:nvSpPr>
          <p:cNvPr id="8" name="Oval 7">
            <a:extLst>
              <a:ext uri="{FF2B5EF4-FFF2-40B4-BE49-F238E27FC236}">
                <a16:creationId xmlns:a16="http://schemas.microsoft.com/office/drawing/2014/main" id="{D2AE600A-69F1-BB68-7474-D2B3C6F6E87A}"/>
              </a:ext>
            </a:extLst>
          </p:cNvPr>
          <p:cNvSpPr/>
          <p:nvPr/>
        </p:nvSpPr>
        <p:spPr>
          <a:xfrm>
            <a:off x="6921798" y="2557054"/>
            <a:ext cx="288000" cy="288000"/>
          </a:xfrm>
          <a:prstGeom prst="ellipse">
            <a:avLst/>
          </a:prstGeom>
          <a:solidFill>
            <a:srgbClr val="4BA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Century Gothic" panose="020B0502020202020204" pitchFamily="34" charset="0"/>
              </a:rPr>
              <a:t>C</a:t>
            </a:r>
          </a:p>
        </p:txBody>
      </p:sp>
      <p:sp>
        <p:nvSpPr>
          <p:cNvPr id="9" name="Oval 8">
            <a:extLst>
              <a:ext uri="{FF2B5EF4-FFF2-40B4-BE49-F238E27FC236}">
                <a16:creationId xmlns:a16="http://schemas.microsoft.com/office/drawing/2014/main" id="{F76F4114-43E5-E0AF-71DD-008E45129C0A}"/>
              </a:ext>
            </a:extLst>
          </p:cNvPr>
          <p:cNvSpPr/>
          <p:nvPr/>
        </p:nvSpPr>
        <p:spPr>
          <a:xfrm>
            <a:off x="6623081" y="3021914"/>
            <a:ext cx="288000" cy="288000"/>
          </a:xfrm>
          <a:prstGeom prst="ellipse">
            <a:avLst/>
          </a:prstGeom>
          <a:solidFill>
            <a:srgbClr val="4BA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Century Gothic" panose="020B0502020202020204" pitchFamily="34" charset="0"/>
              </a:rPr>
              <a:t>T</a:t>
            </a:r>
          </a:p>
        </p:txBody>
      </p:sp>
      <p:sp>
        <p:nvSpPr>
          <p:cNvPr id="10" name="Oval 9">
            <a:extLst>
              <a:ext uri="{FF2B5EF4-FFF2-40B4-BE49-F238E27FC236}">
                <a16:creationId xmlns:a16="http://schemas.microsoft.com/office/drawing/2014/main" id="{9FF8CC1E-5879-B085-3DC2-00826AA435D8}"/>
              </a:ext>
            </a:extLst>
          </p:cNvPr>
          <p:cNvSpPr/>
          <p:nvPr/>
        </p:nvSpPr>
        <p:spPr>
          <a:xfrm>
            <a:off x="6787295" y="3465007"/>
            <a:ext cx="288000" cy="288000"/>
          </a:xfrm>
          <a:prstGeom prst="ellipse">
            <a:avLst/>
          </a:prstGeom>
          <a:solidFill>
            <a:srgbClr val="4484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Century Gothic" panose="020B0502020202020204" pitchFamily="34" charset="0"/>
              </a:rPr>
              <a:t>W</a:t>
            </a:r>
          </a:p>
        </p:txBody>
      </p:sp>
      <p:sp>
        <p:nvSpPr>
          <p:cNvPr id="11" name="Oval 10">
            <a:extLst>
              <a:ext uri="{FF2B5EF4-FFF2-40B4-BE49-F238E27FC236}">
                <a16:creationId xmlns:a16="http://schemas.microsoft.com/office/drawing/2014/main" id="{F02D23DE-16A8-7F96-5602-9631C0DA4B33}"/>
              </a:ext>
            </a:extLst>
          </p:cNvPr>
          <p:cNvSpPr/>
          <p:nvPr/>
        </p:nvSpPr>
        <p:spPr>
          <a:xfrm>
            <a:off x="5697620" y="3916234"/>
            <a:ext cx="288000" cy="288000"/>
          </a:xfrm>
          <a:prstGeom prst="ellipse">
            <a:avLst/>
          </a:prstGeom>
          <a:solidFill>
            <a:srgbClr val="4484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Century Gothic" panose="020B0502020202020204" pitchFamily="34" charset="0"/>
              </a:rPr>
              <a:t>S</a:t>
            </a:r>
          </a:p>
        </p:txBody>
      </p:sp>
      <p:sp>
        <p:nvSpPr>
          <p:cNvPr id="12" name="Oval 11">
            <a:extLst>
              <a:ext uri="{FF2B5EF4-FFF2-40B4-BE49-F238E27FC236}">
                <a16:creationId xmlns:a16="http://schemas.microsoft.com/office/drawing/2014/main" id="{958B5043-E349-CE3F-7234-F5E1992ECD5E}"/>
              </a:ext>
            </a:extLst>
          </p:cNvPr>
          <p:cNvSpPr/>
          <p:nvPr/>
        </p:nvSpPr>
        <p:spPr>
          <a:xfrm>
            <a:off x="4809710" y="4241239"/>
            <a:ext cx="288000" cy="288000"/>
          </a:xfrm>
          <a:prstGeom prst="ellipse">
            <a:avLst/>
          </a:prstGeom>
          <a:solidFill>
            <a:srgbClr val="4BA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Century Gothic" panose="020B0502020202020204" pitchFamily="34" charset="0"/>
              </a:rPr>
              <a:t>L</a:t>
            </a:r>
          </a:p>
        </p:txBody>
      </p:sp>
      <p:sp>
        <p:nvSpPr>
          <p:cNvPr id="13" name="Slide Number Placeholder 3">
            <a:extLst>
              <a:ext uri="{FF2B5EF4-FFF2-40B4-BE49-F238E27FC236}">
                <a16:creationId xmlns:a16="http://schemas.microsoft.com/office/drawing/2014/main" id="{B4818E44-B9B7-9A34-D72A-C0B4A5DAB246}"/>
              </a:ext>
            </a:extLst>
          </p:cNvPr>
          <p:cNvSpPr txBox="1">
            <a:spLocks/>
          </p:cNvSpPr>
          <p:nvPr/>
        </p:nvSpPr>
        <p:spPr>
          <a:xfrm>
            <a:off x="11280100" y="6756"/>
            <a:ext cx="794631" cy="41143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17C9725-CDDF-4E1F-A5C1-71F9C95A39C6}" type="slidenum">
              <a:rPr lang="en-GB" b="1" smtClean="0">
                <a:solidFill>
                  <a:prstClr val="white"/>
                </a:solidFill>
                <a:latin typeface="Century Gothic" panose="020B0502020202020204" pitchFamily="34" charset="0"/>
              </a:rPr>
              <a:pPr/>
              <a:t>31</a:t>
            </a:fld>
            <a:endParaRPr lang="en-GB" b="1" dirty="0">
              <a:solidFill>
                <a:prstClr val="white"/>
              </a:solidFill>
              <a:latin typeface="Century Gothic" panose="020B0502020202020204" pitchFamily="34" charset="0"/>
            </a:endParaRPr>
          </a:p>
        </p:txBody>
      </p:sp>
    </p:spTree>
    <p:extLst>
      <p:ext uri="{BB962C8B-B14F-4D97-AF65-F5344CB8AC3E}">
        <p14:creationId xmlns:p14="http://schemas.microsoft.com/office/powerpoint/2010/main" val="1519531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4" name="Chart 73">
            <a:extLst>
              <a:ext uri="{FF2B5EF4-FFF2-40B4-BE49-F238E27FC236}">
                <a16:creationId xmlns:a16="http://schemas.microsoft.com/office/drawing/2014/main" id="{11D282D9-8273-02BE-4EB0-A46DB0A94341}"/>
              </a:ext>
            </a:extLst>
          </p:cNvPr>
          <p:cNvGraphicFramePr/>
          <p:nvPr>
            <p:extLst>
              <p:ext uri="{D42A27DB-BD31-4B8C-83A1-F6EECF244321}">
                <p14:modId xmlns:p14="http://schemas.microsoft.com/office/powerpoint/2010/main" val="1539676711"/>
              </p:ext>
            </p:extLst>
          </p:nvPr>
        </p:nvGraphicFramePr>
        <p:xfrm>
          <a:off x="1580093" y="1099731"/>
          <a:ext cx="8820000" cy="486000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 Placeholder 2">
            <a:extLst>
              <a:ext uri="{FF2B5EF4-FFF2-40B4-BE49-F238E27FC236}">
                <a16:creationId xmlns:a16="http://schemas.microsoft.com/office/drawing/2014/main" id="{D9B412DD-0E52-47C5-A224-BE712B9A3A3C}"/>
              </a:ext>
            </a:extLst>
          </p:cNvPr>
          <p:cNvSpPr>
            <a:spLocks noGrp="1"/>
          </p:cNvSpPr>
          <p:nvPr>
            <p:ph type="body" sz="quarter" idx="13"/>
          </p:nvPr>
        </p:nvSpPr>
        <p:spPr/>
        <p:txBody>
          <a:bodyPr/>
          <a:lstStyle/>
          <a:p>
            <a:r>
              <a:rPr lang="en-GB" dirty="0"/>
              <a:t>Urgency x Ambition – All household customers</a:t>
            </a:r>
          </a:p>
        </p:txBody>
      </p:sp>
      <p:sp>
        <p:nvSpPr>
          <p:cNvPr id="4" name="Text Placeholder 3">
            <a:extLst>
              <a:ext uri="{FF2B5EF4-FFF2-40B4-BE49-F238E27FC236}">
                <a16:creationId xmlns:a16="http://schemas.microsoft.com/office/drawing/2014/main" id="{AD1EFD9D-E2C6-433C-9646-E564FDCEBCDA}"/>
              </a:ext>
            </a:extLst>
          </p:cNvPr>
          <p:cNvSpPr>
            <a:spLocks noGrp="1"/>
          </p:cNvSpPr>
          <p:nvPr>
            <p:ph type="body" sz="quarter" idx="14"/>
          </p:nvPr>
        </p:nvSpPr>
        <p:spPr/>
        <p:txBody>
          <a:bodyPr/>
          <a:lstStyle/>
          <a:p>
            <a:r>
              <a:rPr lang="en-GB" dirty="0"/>
              <a:t>Near identical to the overall sample - greater perceived urgency tends to correlate with wanting to see more stretching long term ambitions. Relative urgency is a little lower for outdoor sewer flooding, river quality &amp; lead pipes.</a:t>
            </a:r>
          </a:p>
        </p:txBody>
      </p:sp>
      <p:pic>
        <p:nvPicPr>
          <p:cNvPr id="15" name="Picture 14">
            <a:extLst>
              <a:ext uri="{FF2B5EF4-FFF2-40B4-BE49-F238E27FC236}">
                <a16:creationId xmlns:a16="http://schemas.microsoft.com/office/drawing/2014/main" id="{55C141D4-5544-BE35-0E47-F84E800927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622" y="6458880"/>
            <a:ext cx="1121629" cy="274231"/>
          </a:xfrm>
          <a:prstGeom prst="rect">
            <a:avLst/>
          </a:prstGeom>
        </p:spPr>
      </p:pic>
      <p:sp>
        <p:nvSpPr>
          <p:cNvPr id="17" name="TextBox 16">
            <a:extLst>
              <a:ext uri="{FF2B5EF4-FFF2-40B4-BE49-F238E27FC236}">
                <a16:creationId xmlns:a16="http://schemas.microsoft.com/office/drawing/2014/main" id="{22A96B4E-40D2-B67C-733D-AE7F31EB6340}"/>
              </a:ext>
            </a:extLst>
          </p:cNvPr>
          <p:cNvSpPr txBox="1"/>
          <p:nvPr/>
        </p:nvSpPr>
        <p:spPr>
          <a:xfrm>
            <a:off x="1318015" y="6248986"/>
            <a:ext cx="9696734" cy="600164"/>
          </a:xfrm>
          <a:prstGeom prst="rect">
            <a:avLst/>
          </a:prstGeom>
          <a:noFill/>
        </p:spPr>
        <p:txBody>
          <a:bodyPr wrap="square" rtlCol="0">
            <a:spAutoFit/>
          </a:bodyPr>
          <a:lstStyle/>
          <a:p>
            <a:pPr defTabSz="914400">
              <a:defRPr/>
            </a:pPr>
            <a:r>
              <a:rPr kumimoji="0" lang="en-GB" sz="11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X-AXIS: Q17. </a:t>
            </a:r>
            <a:r>
              <a:rPr kumimoji="0" lang="en-GB" sz="11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If you were Welsh Water, when (if at all) would you invest money on this objective? Remember they cannot do everything at once?) </a:t>
            </a:r>
            <a:r>
              <a:rPr kumimoji="0" lang="en-GB" sz="11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Y-AXIS: Q18: </a:t>
            </a:r>
            <a:r>
              <a:rPr kumimoji="0" lang="en-GB" sz="110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What best describes your view of this long-term ambition? Remember being more ambitious will cost bill payers more, and being less ambitious will cost bill payers less. </a:t>
            </a:r>
            <a:r>
              <a:rPr kumimoji="0" lang="en-GB" sz="11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Base</a:t>
            </a:r>
            <a:r>
              <a:rPr kumimoji="0" lang="en-GB" sz="11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All HH customers (</a:t>
            </a:r>
            <a:r>
              <a:rPr lang="en-GB" sz="1100" dirty="0">
                <a:solidFill>
                  <a:prstClr val="black"/>
                </a:solidFill>
                <a:latin typeface="Century Gothic" panose="020B0502020202020204" pitchFamily="34" charset="0"/>
              </a:rPr>
              <a:t>936</a:t>
            </a:r>
            <a:r>
              <a:rPr kumimoji="0" lang="en-GB" sz="11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t>
            </a:r>
          </a:p>
        </p:txBody>
      </p:sp>
      <p:sp>
        <p:nvSpPr>
          <p:cNvPr id="58" name="Arrow: Right 57">
            <a:extLst>
              <a:ext uri="{FF2B5EF4-FFF2-40B4-BE49-F238E27FC236}">
                <a16:creationId xmlns:a16="http://schemas.microsoft.com/office/drawing/2014/main" id="{03355082-9E4A-C4AE-48FE-FA327B733FF0}"/>
              </a:ext>
            </a:extLst>
          </p:cNvPr>
          <p:cNvSpPr/>
          <p:nvPr/>
        </p:nvSpPr>
        <p:spPr>
          <a:xfrm>
            <a:off x="6438891" y="5673848"/>
            <a:ext cx="3751865" cy="400190"/>
          </a:xfrm>
          <a:prstGeom prst="rightArrow">
            <a:avLst>
              <a:gd name="adj1" fmla="val 50000"/>
              <a:gd name="adj2" fmla="val 89986"/>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Century Gothic" panose="020B0502020202020204" pitchFamily="34" charset="0"/>
              </a:rPr>
              <a:t>More urgency</a:t>
            </a:r>
            <a:endParaRPr lang="en-GB" sz="1100" b="1" dirty="0">
              <a:latin typeface="Century Gothic" panose="020B0502020202020204" pitchFamily="34" charset="0"/>
            </a:endParaRPr>
          </a:p>
        </p:txBody>
      </p:sp>
      <p:sp>
        <p:nvSpPr>
          <p:cNvPr id="59" name="Rectangle 58">
            <a:extLst>
              <a:ext uri="{FF2B5EF4-FFF2-40B4-BE49-F238E27FC236}">
                <a16:creationId xmlns:a16="http://schemas.microsoft.com/office/drawing/2014/main" id="{8C09E225-C4C7-5C40-EC3A-61EBB360821E}"/>
              </a:ext>
            </a:extLst>
          </p:cNvPr>
          <p:cNvSpPr/>
          <p:nvPr/>
        </p:nvSpPr>
        <p:spPr>
          <a:xfrm>
            <a:off x="4967979" y="5643110"/>
            <a:ext cx="1504243" cy="461665"/>
          </a:xfrm>
          <a:prstGeom prst="rect">
            <a:avLst/>
          </a:prstGeom>
          <a:solidFill>
            <a:srgbClr val="59B3A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1200" dirty="0">
                <a:solidFill>
                  <a:schemeClr val="bg1"/>
                </a:solidFill>
                <a:latin typeface="Century Gothic" panose="020B0502020202020204" pitchFamily="34" charset="0"/>
              </a:rPr>
              <a:t>Invest a little on an ongoing basis</a:t>
            </a:r>
          </a:p>
        </p:txBody>
      </p:sp>
      <p:sp>
        <p:nvSpPr>
          <p:cNvPr id="60" name="Arrow: Right 59">
            <a:extLst>
              <a:ext uri="{FF2B5EF4-FFF2-40B4-BE49-F238E27FC236}">
                <a16:creationId xmlns:a16="http://schemas.microsoft.com/office/drawing/2014/main" id="{FE5CE5AE-39DB-4B88-6C52-9D3EE5402149}"/>
              </a:ext>
            </a:extLst>
          </p:cNvPr>
          <p:cNvSpPr/>
          <p:nvPr/>
        </p:nvSpPr>
        <p:spPr>
          <a:xfrm flipH="1">
            <a:off x="2465069" y="5677177"/>
            <a:ext cx="2502909" cy="400190"/>
          </a:xfrm>
          <a:prstGeom prst="rightArrow">
            <a:avLst>
              <a:gd name="adj1" fmla="val 50000"/>
              <a:gd name="adj2" fmla="val 89986"/>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Century Gothic" panose="020B0502020202020204" pitchFamily="34" charset="0"/>
              </a:rPr>
              <a:t>Less urgency</a:t>
            </a:r>
            <a:endParaRPr lang="en-GB" sz="1100" b="1" dirty="0">
              <a:latin typeface="Century Gothic" panose="020B0502020202020204" pitchFamily="34" charset="0"/>
            </a:endParaRPr>
          </a:p>
        </p:txBody>
      </p:sp>
      <p:sp>
        <p:nvSpPr>
          <p:cNvPr id="61" name="Arrow: Right 60">
            <a:extLst>
              <a:ext uri="{FF2B5EF4-FFF2-40B4-BE49-F238E27FC236}">
                <a16:creationId xmlns:a16="http://schemas.microsoft.com/office/drawing/2014/main" id="{A2122688-3AAC-D0BD-EFF2-1FF2B3AD2292}"/>
              </a:ext>
            </a:extLst>
          </p:cNvPr>
          <p:cNvSpPr/>
          <p:nvPr/>
        </p:nvSpPr>
        <p:spPr>
          <a:xfrm rot="16200000">
            <a:off x="1091654" y="3143344"/>
            <a:ext cx="1115721" cy="400190"/>
          </a:xfrm>
          <a:prstGeom prst="rightArrow">
            <a:avLst>
              <a:gd name="adj1" fmla="val 50000"/>
              <a:gd name="adj2" fmla="val 89986"/>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latin typeface="Century Gothic" panose="020B0502020202020204" pitchFamily="34" charset="0"/>
              </a:rPr>
              <a:t>Ambition</a:t>
            </a:r>
          </a:p>
        </p:txBody>
      </p:sp>
      <p:sp>
        <p:nvSpPr>
          <p:cNvPr id="62" name="Rectangle 61">
            <a:extLst>
              <a:ext uri="{FF2B5EF4-FFF2-40B4-BE49-F238E27FC236}">
                <a16:creationId xmlns:a16="http://schemas.microsoft.com/office/drawing/2014/main" id="{C8C62E4F-BB5A-6B78-EBC8-472D67AFA91D}"/>
              </a:ext>
            </a:extLst>
          </p:cNvPr>
          <p:cNvSpPr/>
          <p:nvPr/>
        </p:nvSpPr>
        <p:spPr>
          <a:xfrm rot="16200000">
            <a:off x="897393" y="1802625"/>
            <a:ext cx="1504243" cy="461665"/>
          </a:xfrm>
          <a:prstGeom prst="rect">
            <a:avLst/>
          </a:prstGeom>
          <a:solidFill>
            <a:srgbClr val="59B3A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1200" dirty="0">
                <a:solidFill>
                  <a:schemeClr val="bg1"/>
                </a:solidFill>
                <a:latin typeface="Century Gothic" panose="020B0502020202020204" pitchFamily="34" charset="0"/>
              </a:rPr>
              <a:t>Should be slightly more ambitious</a:t>
            </a:r>
          </a:p>
        </p:txBody>
      </p:sp>
      <p:sp>
        <p:nvSpPr>
          <p:cNvPr id="63" name="Rectangle 62">
            <a:extLst>
              <a:ext uri="{FF2B5EF4-FFF2-40B4-BE49-F238E27FC236}">
                <a16:creationId xmlns:a16="http://schemas.microsoft.com/office/drawing/2014/main" id="{5897D2D9-6D37-83C1-A0CD-84FD88283F75}"/>
              </a:ext>
            </a:extLst>
          </p:cNvPr>
          <p:cNvSpPr/>
          <p:nvPr/>
        </p:nvSpPr>
        <p:spPr>
          <a:xfrm rot="16200000">
            <a:off x="897393" y="4422589"/>
            <a:ext cx="1504243" cy="461665"/>
          </a:xfrm>
          <a:prstGeom prst="rect">
            <a:avLst/>
          </a:prstGeom>
          <a:solidFill>
            <a:srgbClr val="59B3A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1200" dirty="0">
                <a:solidFill>
                  <a:schemeClr val="bg1"/>
                </a:solidFill>
                <a:latin typeface="Century Gothic" panose="020B0502020202020204" pitchFamily="34" charset="0"/>
              </a:rPr>
              <a:t>About the right level of ambition</a:t>
            </a:r>
          </a:p>
        </p:txBody>
      </p:sp>
      <p:cxnSp>
        <p:nvCxnSpPr>
          <p:cNvPr id="96" name="Straight Connector 95">
            <a:extLst>
              <a:ext uri="{FF2B5EF4-FFF2-40B4-BE49-F238E27FC236}">
                <a16:creationId xmlns:a16="http://schemas.microsoft.com/office/drawing/2014/main" id="{4280DCA7-8349-60FC-29A6-4A48A246A5E9}"/>
              </a:ext>
            </a:extLst>
          </p:cNvPr>
          <p:cNvCxnSpPr>
            <a:cxnSpLocks/>
          </p:cNvCxnSpPr>
          <p:nvPr/>
        </p:nvCxnSpPr>
        <p:spPr>
          <a:xfrm flipV="1">
            <a:off x="5720100" y="5672704"/>
            <a:ext cx="0" cy="7364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3E0A8EE-97A8-784D-5A7C-A4B873D0200E}"/>
              </a:ext>
            </a:extLst>
          </p:cNvPr>
          <p:cNvCxnSpPr>
            <a:cxnSpLocks/>
          </p:cNvCxnSpPr>
          <p:nvPr/>
        </p:nvCxnSpPr>
        <p:spPr>
          <a:xfrm>
            <a:off x="1720327" y="5373152"/>
            <a:ext cx="253253"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F56C2DE5-BB97-3151-7725-C98E0C63D457}"/>
              </a:ext>
            </a:extLst>
          </p:cNvPr>
          <p:cNvCxnSpPr>
            <a:cxnSpLocks/>
          </p:cNvCxnSpPr>
          <p:nvPr/>
        </p:nvCxnSpPr>
        <p:spPr>
          <a:xfrm>
            <a:off x="1731757" y="1300360"/>
            <a:ext cx="253253"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 name="Oval 1">
            <a:extLst>
              <a:ext uri="{FF2B5EF4-FFF2-40B4-BE49-F238E27FC236}">
                <a16:creationId xmlns:a16="http://schemas.microsoft.com/office/drawing/2014/main" id="{75E01292-A580-C532-3E9F-56EFE42FAECB}"/>
              </a:ext>
            </a:extLst>
          </p:cNvPr>
          <p:cNvSpPr/>
          <p:nvPr/>
        </p:nvSpPr>
        <p:spPr>
          <a:xfrm>
            <a:off x="8128619" y="1422992"/>
            <a:ext cx="288000" cy="288000"/>
          </a:xfrm>
          <a:prstGeom prst="ellipse">
            <a:avLst/>
          </a:prstGeom>
          <a:solidFill>
            <a:srgbClr val="4484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Century Gothic" panose="020B0502020202020204" pitchFamily="34" charset="0"/>
              </a:rPr>
              <a:t>P</a:t>
            </a:r>
          </a:p>
        </p:txBody>
      </p:sp>
      <p:sp>
        <p:nvSpPr>
          <p:cNvPr id="5" name="Oval 4">
            <a:extLst>
              <a:ext uri="{FF2B5EF4-FFF2-40B4-BE49-F238E27FC236}">
                <a16:creationId xmlns:a16="http://schemas.microsoft.com/office/drawing/2014/main" id="{BF7AC5EA-3589-9A42-6741-DD9AA02F8646}"/>
              </a:ext>
            </a:extLst>
          </p:cNvPr>
          <p:cNvSpPr/>
          <p:nvPr/>
        </p:nvSpPr>
        <p:spPr>
          <a:xfrm>
            <a:off x="7514608" y="1418981"/>
            <a:ext cx="288000" cy="288000"/>
          </a:xfrm>
          <a:prstGeom prst="ellipse">
            <a:avLst/>
          </a:prstGeom>
          <a:solidFill>
            <a:srgbClr val="FDA8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Century Gothic" panose="020B0502020202020204" pitchFamily="34" charset="0"/>
              </a:rPr>
              <a:t>O</a:t>
            </a:r>
          </a:p>
        </p:txBody>
      </p:sp>
      <p:sp>
        <p:nvSpPr>
          <p:cNvPr id="6" name="Oval 5">
            <a:extLst>
              <a:ext uri="{FF2B5EF4-FFF2-40B4-BE49-F238E27FC236}">
                <a16:creationId xmlns:a16="http://schemas.microsoft.com/office/drawing/2014/main" id="{DAB6B8F8-527B-66CA-2ED3-D149C66CA980}"/>
              </a:ext>
            </a:extLst>
          </p:cNvPr>
          <p:cNvSpPr/>
          <p:nvPr/>
        </p:nvSpPr>
        <p:spPr>
          <a:xfrm>
            <a:off x="7226608" y="2000116"/>
            <a:ext cx="288000" cy="288000"/>
          </a:xfrm>
          <a:prstGeom prst="ellipse">
            <a:avLst/>
          </a:prstGeom>
          <a:solidFill>
            <a:srgbClr val="FDA8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Century Gothic" panose="020B0502020202020204" pitchFamily="34" charset="0"/>
              </a:rPr>
              <a:t>I</a:t>
            </a:r>
          </a:p>
        </p:txBody>
      </p:sp>
      <p:sp>
        <p:nvSpPr>
          <p:cNvPr id="7" name="Oval 6">
            <a:extLst>
              <a:ext uri="{FF2B5EF4-FFF2-40B4-BE49-F238E27FC236}">
                <a16:creationId xmlns:a16="http://schemas.microsoft.com/office/drawing/2014/main" id="{4BED7789-3E39-915B-148B-BA2C7FAE4B63}"/>
              </a:ext>
            </a:extLst>
          </p:cNvPr>
          <p:cNvSpPr/>
          <p:nvPr/>
        </p:nvSpPr>
        <p:spPr>
          <a:xfrm>
            <a:off x="6864966" y="2341425"/>
            <a:ext cx="288000" cy="288000"/>
          </a:xfrm>
          <a:prstGeom prst="ellipse">
            <a:avLst/>
          </a:prstGeom>
          <a:solidFill>
            <a:srgbClr val="FDA8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Century Gothic" panose="020B0502020202020204" pitchFamily="34" charset="0"/>
              </a:rPr>
              <a:t>R</a:t>
            </a:r>
          </a:p>
        </p:txBody>
      </p:sp>
      <p:sp>
        <p:nvSpPr>
          <p:cNvPr id="8" name="Oval 7">
            <a:extLst>
              <a:ext uri="{FF2B5EF4-FFF2-40B4-BE49-F238E27FC236}">
                <a16:creationId xmlns:a16="http://schemas.microsoft.com/office/drawing/2014/main" id="{D2AE600A-69F1-BB68-7474-D2B3C6F6E87A}"/>
              </a:ext>
            </a:extLst>
          </p:cNvPr>
          <p:cNvSpPr/>
          <p:nvPr/>
        </p:nvSpPr>
        <p:spPr>
          <a:xfrm>
            <a:off x="6936066" y="2571802"/>
            <a:ext cx="288000" cy="288000"/>
          </a:xfrm>
          <a:prstGeom prst="ellipse">
            <a:avLst/>
          </a:prstGeom>
          <a:solidFill>
            <a:srgbClr val="4BA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Century Gothic" panose="020B0502020202020204" pitchFamily="34" charset="0"/>
              </a:rPr>
              <a:t>C</a:t>
            </a:r>
          </a:p>
        </p:txBody>
      </p:sp>
      <p:sp>
        <p:nvSpPr>
          <p:cNvPr id="9" name="Oval 8">
            <a:extLst>
              <a:ext uri="{FF2B5EF4-FFF2-40B4-BE49-F238E27FC236}">
                <a16:creationId xmlns:a16="http://schemas.microsoft.com/office/drawing/2014/main" id="{F76F4114-43E5-E0AF-71DD-008E45129C0A}"/>
              </a:ext>
            </a:extLst>
          </p:cNvPr>
          <p:cNvSpPr/>
          <p:nvPr/>
        </p:nvSpPr>
        <p:spPr>
          <a:xfrm>
            <a:off x="6700427" y="2932167"/>
            <a:ext cx="288000" cy="288000"/>
          </a:xfrm>
          <a:prstGeom prst="ellipse">
            <a:avLst/>
          </a:prstGeom>
          <a:solidFill>
            <a:srgbClr val="4BA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Century Gothic" panose="020B0502020202020204" pitchFamily="34" charset="0"/>
              </a:rPr>
              <a:t>T</a:t>
            </a:r>
          </a:p>
        </p:txBody>
      </p:sp>
      <p:sp>
        <p:nvSpPr>
          <p:cNvPr id="10" name="Oval 9">
            <a:extLst>
              <a:ext uri="{FF2B5EF4-FFF2-40B4-BE49-F238E27FC236}">
                <a16:creationId xmlns:a16="http://schemas.microsoft.com/office/drawing/2014/main" id="{9FF8CC1E-5879-B085-3DC2-00826AA435D8}"/>
              </a:ext>
            </a:extLst>
          </p:cNvPr>
          <p:cNvSpPr/>
          <p:nvPr/>
        </p:nvSpPr>
        <p:spPr>
          <a:xfrm>
            <a:off x="6801563" y="3479755"/>
            <a:ext cx="288000" cy="288000"/>
          </a:xfrm>
          <a:prstGeom prst="ellipse">
            <a:avLst/>
          </a:prstGeom>
          <a:solidFill>
            <a:srgbClr val="4484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Century Gothic" panose="020B0502020202020204" pitchFamily="34" charset="0"/>
              </a:rPr>
              <a:t>W</a:t>
            </a:r>
          </a:p>
        </p:txBody>
      </p:sp>
      <p:sp>
        <p:nvSpPr>
          <p:cNvPr id="11" name="Oval 10">
            <a:extLst>
              <a:ext uri="{FF2B5EF4-FFF2-40B4-BE49-F238E27FC236}">
                <a16:creationId xmlns:a16="http://schemas.microsoft.com/office/drawing/2014/main" id="{F02D23DE-16A8-7F96-5602-9631C0DA4B33}"/>
              </a:ext>
            </a:extLst>
          </p:cNvPr>
          <p:cNvSpPr/>
          <p:nvPr/>
        </p:nvSpPr>
        <p:spPr>
          <a:xfrm>
            <a:off x="5836851" y="3901300"/>
            <a:ext cx="288000" cy="288000"/>
          </a:xfrm>
          <a:prstGeom prst="ellipse">
            <a:avLst/>
          </a:prstGeom>
          <a:solidFill>
            <a:srgbClr val="4484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Century Gothic" panose="020B0502020202020204" pitchFamily="34" charset="0"/>
              </a:rPr>
              <a:t>S</a:t>
            </a:r>
          </a:p>
        </p:txBody>
      </p:sp>
      <p:sp>
        <p:nvSpPr>
          <p:cNvPr id="12" name="Oval 11">
            <a:extLst>
              <a:ext uri="{FF2B5EF4-FFF2-40B4-BE49-F238E27FC236}">
                <a16:creationId xmlns:a16="http://schemas.microsoft.com/office/drawing/2014/main" id="{958B5043-E349-CE3F-7234-F5E1992ECD5E}"/>
              </a:ext>
            </a:extLst>
          </p:cNvPr>
          <p:cNvSpPr/>
          <p:nvPr/>
        </p:nvSpPr>
        <p:spPr>
          <a:xfrm>
            <a:off x="4967978" y="4236555"/>
            <a:ext cx="288000" cy="288000"/>
          </a:xfrm>
          <a:prstGeom prst="ellipse">
            <a:avLst/>
          </a:prstGeom>
          <a:solidFill>
            <a:srgbClr val="4BA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Century Gothic" panose="020B0502020202020204" pitchFamily="34" charset="0"/>
              </a:rPr>
              <a:t>L</a:t>
            </a:r>
          </a:p>
        </p:txBody>
      </p:sp>
      <p:sp>
        <p:nvSpPr>
          <p:cNvPr id="13" name="Slide Number Placeholder 3">
            <a:extLst>
              <a:ext uri="{FF2B5EF4-FFF2-40B4-BE49-F238E27FC236}">
                <a16:creationId xmlns:a16="http://schemas.microsoft.com/office/drawing/2014/main" id="{B4818E44-B9B7-9A34-D72A-C0B4A5DAB246}"/>
              </a:ext>
            </a:extLst>
          </p:cNvPr>
          <p:cNvSpPr txBox="1">
            <a:spLocks/>
          </p:cNvSpPr>
          <p:nvPr/>
        </p:nvSpPr>
        <p:spPr>
          <a:xfrm>
            <a:off x="11280100" y="6756"/>
            <a:ext cx="794631" cy="41143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17C9725-CDDF-4E1F-A5C1-71F9C95A39C6}" type="slidenum">
              <a:rPr lang="en-GB" b="1" smtClean="0">
                <a:solidFill>
                  <a:prstClr val="white"/>
                </a:solidFill>
                <a:latin typeface="Century Gothic" panose="020B0502020202020204" pitchFamily="34" charset="0"/>
              </a:rPr>
              <a:pPr/>
              <a:t>32</a:t>
            </a:fld>
            <a:endParaRPr lang="en-GB" b="1" dirty="0">
              <a:solidFill>
                <a:prstClr val="white"/>
              </a:solidFill>
              <a:latin typeface="Century Gothic" panose="020B0502020202020204" pitchFamily="34" charset="0"/>
            </a:endParaRPr>
          </a:p>
        </p:txBody>
      </p:sp>
    </p:spTree>
    <p:extLst>
      <p:ext uri="{BB962C8B-B14F-4D97-AF65-F5344CB8AC3E}">
        <p14:creationId xmlns:p14="http://schemas.microsoft.com/office/powerpoint/2010/main" val="25055766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4" name="Chart 73">
            <a:extLst>
              <a:ext uri="{FF2B5EF4-FFF2-40B4-BE49-F238E27FC236}">
                <a16:creationId xmlns:a16="http://schemas.microsoft.com/office/drawing/2014/main" id="{11D282D9-8273-02BE-4EB0-A46DB0A94341}"/>
              </a:ext>
            </a:extLst>
          </p:cNvPr>
          <p:cNvGraphicFramePr>
            <a:graphicFrameLocks/>
          </p:cNvGraphicFramePr>
          <p:nvPr>
            <p:extLst>
              <p:ext uri="{D42A27DB-BD31-4B8C-83A1-F6EECF244321}">
                <p14:modId xmlns:p14="http://schemas.microsoft.com/office/powerpoint/2010/main" val="3813248556"/>
              </p:ext>
            </p:extLst>
          </p:nvPr>
        </p:nvGraphicFramePr>
        <p:xfrm>
          <a:off x="1580093" y="1099731"/>
          <a:ext cx="8820000" cy="486000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 Placeholder 2">
            <a:extLst>
              <a:ext uri="{FF2B5EF4-FFF2-40B4-BE49-F238E27FC236}">
                <a16:creationId xmlns:a16="http://schemas.microsoft.com/office/drawing/2014/main" id="{D9B412DD-0E52-47C5-A224-BE712B9A3A3C}"/>
              </a:ext>
            </a:extLst>
          </p:cNvPr>
          <p:cNvSpPr>
            <a:spLocks noGrp="1"/>
          </p:cNvSpPr>
          <p:nvPr>
            <p:ph type="body" sz="quarter" idx="13"/>
          </p:nvPr>
        </p:nvSpPr>
        <p:spPr/>
        <p:txBody>
          <a:bodyPr/>
          <a:lstStyle/>
          <a:p>
            <a:r>
              <a:rPr lang="en-GB" dirty="0"/>
              <a:t>Urgency x Ambition – Non household customers</a:t>
            </a:r>
          </a:p>
        </p:txBody>
      </p:sp>
      <p:sp>
        <p:nvSpPr>
          <p:cNvPr id="4" name="Text Placeholder 3">
            <a:extLst>
              <a:ext uri="{FF2B5EF4-FFF2-40B4-BE49-F238E27FC236}">
                <a16:creationId xmlns:a16="http://schemas.microsoft.com/office/drawing/2014/main" id="{AD1EFD9D-E2C6-433C-9646-E564FDCEBCDA}"/>
              </a:ext>
            </a:extLst>
          </p:cNvPr>
          <p:cNvSpPr>
            <a:spLocks noGrp="1"/>
          </p:cNvSpPr>
          <p:nvPr>
            <p:ph type="body" sz="quarter" idx="14"/>
          </p:nvPr>
        </p:nvSpPr>
        <p:spPr>
          <a:xfrm>
            <a:off x="492" y="495295"/>
            <a:ext cx="12192000" cy="505853"/>
          </a:xfrm>
        </p:spPr>
        <p:txBody>
          <a:bodyPr/>
          <a:lstStyle/>
          <a:p>
            <a:r>
              <a:rPr lang="en-GB" dirty="0"/>
              <a:t>While there are few significant differences, NHH indicatively look for more ambition on leaks, and more urgency on river water quality &amp; not being without water – areas where some may have more dependency / obligation than HH.</a:t>
            </a:r>
          </a:p>
        </p:txBody>
      </p:sp>
      <p:pic>
        <p:nvPicPr>
          <p:cNvPr id="15" name="Picture 14">
            <a:extLst>
              <a:ext uri="{FF2B5EF4-FFF2-40B4-BE49-F238E27FC236}">
                <a16:creationId xmlns:a16="http://schemas.microsoft.com/office/drawing/2014/main" id="{55C141D4-5544-BE35-0E47-F84E800927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622" y="6458880"/>
            <a:ext cx="1121629" cy="274231"/>
          </a:xfrm>
          <a:prstGeom prst="rect">
            <a:avLst/>
          </a:prstGeom>
        </p:spPr>
      </p:pic>
      <p:sp>
        <p:nvSpPr>
          <p:cNvPr id="17" name="TextBox 16">
            <a:extLst>
              <a:ext uri="{FF2B5EF4-FFF2-40B4-BE49-F238E27FC236}">
                <a16:creationId xmlns:a16="http://schemas.microsoft.com/office/drawing/2014/main" id="{22A96B4E-40D2-B67C-733D-AE7F31EB6340}"/>
              </a:ext>
            </a:extLst>
          </p:cNvPr>
          <p:cNvSpPr txBox="1"/>
          <p:nvPr/>
        </p:nvSpPr>
        <p:spPr>
          <a:xfrm>
            <a:off x="1318015" y="6248986"/>
            <a:ext cx="9696734" cy="600164"/>
          </a:xfrm>
          <a:prstGeom prst="rect">
            <a:avLst/>
          </a:prstGeom>
          <a:noFill/>
        </p:spPr>
        <p:txBody>
          <a:bodyPr wrap="square" rtlCol="0">
            <a:spAutoFit/>
          </a:bodyPr>
          <a:lstStyle/>
          <a:p>
            <a:pPr defTabSz="914400">
              <a:defRPr/>
            </a:pPr>
            <a:r>
              <a:rPr kumimoji="0" lang="en-GB" sz="11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X-AXIS: Q17. </a:t>
            </a:r>
            <a:r>
              <a:rPr kumimoji="0" lang="en-GB" sz="11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If you were Welsh Water, when (if at all) would you invest money on this objective? Remember they cannot do everything at once? </a:t>
            </a:r>
            <a:r>
              <a:rPr kumimoji="0" lang="en-GB" sz="11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Base</a:t>
            </a:r>
            <a:r>
              <a:rPr kumimoji="0" lang="en-GB" sz="110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NHH customers</a:t>
            </a:r>
            <a:r>
              <a:rPr kumimoji="0" lang="en-GB" sz="11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t>
            </a:r>
            <a:r>
              <a:rPr lang="en-GB" sz="1100" dirty="0">
                <a:solidFill>
                  <a:prstClr val="black"/>
                </a:solidFill>
                <a:latin typeface="Century Gothic" panose="020B0502020202020204" pitchFamily="34" charset="0"/>
              </a:rPr>
              <a:t>50</a:t>
            </a:r>
            <a:r>
              <a:rPr kumimoji="0" lang="en-GB" sz="11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t>
            </a:r>
            <a:r>
              <a:rPr kumimoji="0" lang="en-GB" sz="11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Y-AXIS: Q18: </a:t>
            </a:r>
            <a:r>
              <a:rPr kumimoji="0" lang="en-GB" sz="110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What best describes your view of this long-term ambition? Remember being more ambitious will cost bill payers more, and being less ambitious will cost bill payers less. </a:t>
            </a:r>
            <a:r>
              <a:rPr kumimoji="0" lang="en-GB" sz="11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Base</a:t>
            </a:r>
            <a:r>
              <a:rPr kumimoji="0" lang="en-GB" sz="11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NHH customers (</a:t>
            </a:r>
            <a:r>
              <a:rPr lang="en-GB" sz="1100" dirty="0">
                <a:solidFill>
                  <a:prstClr val="black"/>
                </a:solidFill>
                <a:latin typeface="Century Gothic" panose="020B0502020202020204" pitchFamily="34" charset="0"/>
              </a:rPr>
              <a:t>50*</a:t>
            </a:r>
            <a:r>
              <a:rPr kumimoji="0" lang="en-GB" sz="11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*CAUTION LOW BASE INDICATIVE ONLY</a:t>
            </a:r>
          </a:p>
        </p:txBody>
      </p:sp>
      <p:sp>
        <p:nvSpPr>
          <p:cNvPr id="58" name="Arrow: Right 57">
            <a:extLst>
              <a:ext uri="{FF2B5EF4-FFF2-40B4-BE49-F238E27FC236}">
                <a16:creationId xmlns:a16="http://schemas.microsoft.com/office/drawing/2014/main" id="{03355082-9E4A-C4AE-48FE-FA327B733FF0}"/>
              </a:ext>
            </a:extLst>
          </p:cNvPr>
          <p:cNvSpPr/>
          <p:nvPr/>
        </p:nvSpPr>
        <p:spPr>
          <a:xfrm>
            <a:off x="6438891" y="5673848"/>
            <a:ext cx="3751865" cy="400190"/>
          </a:xfrm>
          <a:prstGeom prst="rightArrow">
            <a:avLst>
              <a:gd name="adj1" fmla="val 50000"/>
              <a:gd name="adj2" fmla="val 89986"/>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Century Gothic" panose="020B0502020202020204" pitchFamily="34" charset="0"/>
              </a:rPr>
              <a:t>More urgency</a:t>
            </a:r>
            <a:endParaRPr lang="en-GB" sz="1100" b="1" dirty="0">
              <a:latin typeface="Century Gothic" panose="020B0502020202020204" pitchFamily="34" charset="0"/>
            </a:endParaRPr>
          </a:p>
        </p:txBody>
      </p:sp>
      <p:sp>
        <p:nvSpPr>
          <p:cNvPr id="59" name="Rectangle 58">
            <a:extLst>
              <a:ext uri="{FF2B5EF4-FFF2-40B4-BE49-F238E27FC236}">
                <a16:creationId xmlns:a16="http://schemas.microsoft.com/office/drawing/2014/main" id="{8C09E225-C4C7-5C40-EC3A-61EBB360821E}"/>
              </a:ext>
            </a:extLst>
          </p:cNvPr>
          <p:cNvSpPr/>
          <p:nvPr/>
        </p:nvSpPr>
        <p:spPr>
          <a:xfrm>
            <a:off x="4967979" y="5643110"/>
            <a:ext cx="1504243" cy="461665"/>
          </a:xfrm>
          <a:prstGeom prst="rect">
            <a:avLst/>
          </a:prstGeom>
          <a:solidFill>
            <a:srgbClr val="59B3A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1200" dirty="0">
                <a:solidFill>
                  <a:schemeClr val="bg1"/>
                </a:solidFill>
                <a:latin typeface="Century Gothic" panose="020B0502020202020204" pitchFamily="34" charset="0"/>
              </a:rPr>
              <a:t>Invest a little on an ongoing basis</a:t>
            </a:r>
          </a:p>
        </p:txBody>
      </p:sp>
      <p:sp>
        <p:nvSpPr>
          <p:cNvPr id="60" name="Arrow: Right 59">
            <a:extLst>
              <a:ext uri="{FF2B5EF4-FFF2-40B4-BE49-F238E27FC236}">
                <a16:creationId xmlns:a16="http://schemas.microsoft.com/office/drawing/2014/main" id="{FE5CE5AE-39DB-4B88-6C52-9D3EE5402149}"/>
              </a:ext>
            </a:extLst>
          </p:cNvPr>
          <p:cNvSpPr/>
          <p:nvPr/>
        </p:nvSpPr>
        <p:spPr>
          <a:xfrm flipH="1">
            <a:off x="2465069" y="5677177"/>
            <a:ext cx="2502909" cy="400190"/>
          </a:xfrm>
          <a:prstGeom prst="rightArrow">
            <a:avLst>
              <a:gd name="adj1" fmla="val 50000"/>
              <a:gd name="adj2" fmla="val 89986"/>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Century Gothic" panose="020B0502020202020204" pitchFamily="34" charset="0"/>
              </a:rPr>
              <a:t>Less urgency</a:t>
            </a:r>
            <a:endParaRPr lang="en-GB" sz="1100" b="1" dirty="0">
              <a:latin typeface="Century Gothic" panose="020B0502020202020204" pitchFamily="34" charset="0"/>
            </a:endParaRPr>
          </a:p>
        </p:txBody>
      </p:sp>
      <p:sp>
        <p:nvSpPr>
          <p:cNvPr id="61" name="Arrow: Right 60">
            <a:extLst>
              <a:ext uri="{FF2B5EF4-FFF2-40B4-BE49-F238E27FC236}">
                <a16:creationId xmlns:a16="http://schemas.microsoft.com/office/drawing/2014/main" id="{A2122688-3AAC-D0BD-EFF2-1FF2B3AD2292}"/>
              </a:ext>
            </a:extLst>
          </p:cNvPr>
          <p:cNvSpPr/>
          <p:nvPr/>
        </p:nvSpPr>
        <p:spPr>
          <a:xfrm rot="16200000">
            <a:off x="1091654" y="3143344"/>
            <a:ext cx="1115721" cy="400190"/>
          </a:xfrm>
          <a:prstGeom prst="rightArrow">
            <a:avLst>
              <a:gd name="adj1" fmla="val 50000"/>
              <a:gd name="adj2" fmla="val 89986"/>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latin typeface="Century Gothic" panose="020B0502020202020204" pitchFamily="34" charset="0"/>
              </a:rPr>
              <a:t>Ambition</a:t>
            </a:r>
          </a:p>
        </p:txBody>
      </p:sp>
      <p:sp>
        <p:nvSpPr>
          <p:cNvPr id="62" name="Rectangle 61">
            <a:extLst>
              <a:ext uri="{FF2B5EF4-FFF2-40B4-BE49-F238E27FC236}">
                <a16:creationId xmlns:a16="http://schemas.microsoft.com/office/drawing/2014/main" id="{C8C62E4F-BB5A-6B78-EBC8-472D67AFA91D}"/>
              </a:ext>
            </a:extLst>
          </p:cNvPr>
          <p:cNvSpPr/>
          <p:nvPr/>
        </p:nvSpPr>
        <p:spPr>
          <a:xfrm rot="16200000">
            <a:off x="897393" y="1802625"/>
            <a:ext cx="1504243" cy="461665"/>
          </a:xfrm>
          <a:prstGeom prst="rect">
            <a:avLst/>
          </a:prstGeom>
          <a:solidFill>
            <a:srgbClr val="59B3A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1200" dirty="0">
                <a:solidFill>
                  <a:schemeClr val="bg1"/>
                </a:solidFill>
                <a:latin typeface="Century Gothic" panose="020B0502020202020204" pitchFamily="34" charset="0"/>
              </a:rPr>
              <a:t>Should be slightly more ambitious</a:t>
            </a:r>
          </a:p>
        </p:txBody>
      </p:sp>
      <p:sp>
        <p:nvSpPr>
          <p:cNvPr id="63" name="Rectangle 62">
            <a:extLst>
              <a:ext uri="{FF2B5EF4-FFF2-40B4-BE49-F238E27FC236}">
                <a16:creationId xmlns:a16="http://schemas.microsoft.com/office/drawing/2014/main" id="{5897D2D9-6D37-83C1-A0CD-84FD88283F75}"/>
              </a:ext>
            </a:extLst>
          </p:cNvPr>
          <p:cNvSpPr/>
          <p:nvPr/>
        </p:nvSpPr>
        <p:spPr>
          <a:xfrm rot="16200000">
            <a:off x="897393" y="4422589"/>
            <a:ext cx="1504243" cy="461665"/>
          </a:xfrm>
          <a:prstGeom prst="rect">
            <a:avLst/>
          </a:prstGeom>
          <a:solidFill>
            <a:srgbClr val="59B3A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1200" dirty="0">
                <a:solidFill>
                  <a:schemeClr val="bg1"/>
                </a:solidFill>
                <a:latin typeface="Century Gothic" panose="020B0502020202020204" pitchFamily="34" charset="0"/>
              </a:rPr>
              <a:t>About the right level of ambition</a:t>
            </a:r>
          </a:p>
        </p:txBody>
      </p:sp>
      <p:sp>
        <p:nvSpPr>
          <p:cNvPr id="85" name="Oval 84">
            <a:extLst>
              <a:ext uri="{FF2B5EF4-FFF2-40B4-BE49-F238E27FC236}">
                <a16:creationId xmlns:a16="http://schemas.microsoft.com/office/drawing/2014/main" id="{EDE40699-9A08-6D77-B4FC-1AE3739CC404}"/>
              </a:ext>
            </a:extLst>
          </p:cNvPr>
          <p:cNvSpPr/>
          <p:nvPr/>
        </p:nvSpPr>
        <p:spPr>
          <a:xfrm>
            <a:off x="7952244" y="1138420"/>
            <a:ext cx="288000" cy="288000"/>
          </a:xfrm>
          <a:prstGeom prst="ellipse">
            <a:avLst/>
          </a:prstGeom>
          <a:solidFill>
            <a:srgbClr val="4484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Century Gothic" panose="020B0502020202020204" pitchFamily="34" charset="0"/>
              </a:rPr>
              <a:t>P</a:t>
            </a:r>
          </a:p>
        </p:txBody>
      </p:sp>
      <p:sp>
        <p:nvSpPr>
          <p:cNvPr id="86" name="Oval 85">
            <a:extLst>
              <a:ext uri="{FF2B5EF4-FFF2-40B4-BE49-F238E27FC236}">
                <a16:creationId xmlns:a16="http://schemas.microsoft.com/office/drawing/2014/main" id="{49E9D6A8-79BE-6CCA-ACA8-CEA4EC589F6D}"/>
              </a:ext>
            </a:extLst>
          </p:cNvPr>
          <p:cNvSpPr/>
          <p:nvPr/>
        </p:nvSpPr>
        <p:spPr>
          <a:xfrm>
            <a:off x="6956245" y="1476298"/>
            <a:ext cx="288000" cy="288000"/>
          </a:xfrm>
          <a:prstGeom prst="ellipse">
            <a:avLst/>
          </a:prstGeom>
          <a:solidFill>
            <a:srgbClr val="FDA8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Century Gothic" panose="020B0502020202020204" pitchFamily="34" charset="0"/>
              </a:rPr>
              <a:t>O</a:t>
            </a:r>
          </a:p>
        </p:txBody>
      </p:sp>
      <p:sp>
        <p:nvSpPr>
          <p:cNvPr id="87" name="Oval 86">
            <a:extLst>
              <a:ext uri="{FF2B5EF4-FFF2-40B4-BE49-F238E27FC236}">
                <a16:creationId xmlns:a16="http://schemas.microsoft.com/office/drawing/2014/main" id="{5764947E-AF44-B8F3-CC77-799956B39DBF}"/>
              </a:ext>
            </a:extLst>
          </p:cNvPr>
          <p:cNvSpPr/>
          <p:nvPr/>
        </p:nvSpPr>
        <p:spPr>
          <a:xfrm>
            <a:off x="6256178" y="2703326"/>
            <a:ext cx="288000" cy="288000"/>
          </a:xfrm>
          <a:prstGeom prst="ellipse">
            <a:avLst/>
          </a:prstGeom>
          <a:solidFill>
            <a:srgbClr val="FDA8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Century Gothic" panose="020B0502020202020204" pitchFamily="34" charset="0"/>
              </a:rPr>
              <a:t>I</a:t>
            </a:r>
          </a:p>
        </p:txBody>
      </p:sp>
      <p:sp>
        <p:nvSpPr>
          <p:cNvPr id="88" name="Oval 87">
            <a:extLst>
              <a:ext uri="{FF2B5EF4-FFF2-40B4-BE49-F238E27FC236}">
                <a16:creationId xmlns:a16="http://schemas.microsoft.com/office/drawing/2014/main" id="{8D157B31-9410-CEB0-3915-9F44144A1CAB}"/>
              </a:ext>
            </a:extLst>
          </p:cNvPr>
          <p:cNvSpPr/>
          <p:nvPr/>
        </p:nvSpPr>
        <p:spPr>
          <a:xfrm>
            <a:off x="7345759" y="2088500"/>
            <a:ext cx="288000" cy="288000"/>
          </a:xfrm>
          <a:prstGeom prst="ellipse">
            <a:avLst/>
          </a:prstGeom>
          <a:solidFill>
            <a:srgbClr val="FDA8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Century Gothic" panose="020B0502020202020204" pitchFamily="34" charset="0"/>
              </a:rPr>
              <a:t>R</a:t>
            </a:r>
          </a:p>
        </p:txBody>
      </p:sp>
      <p:sp>
        <p:nvSpPr>
          <p:cNvPr id="89" name="Oval 88">
            <a:extLst>
              <a:ext uri="{FF2B5EF4-FFF2-40B4-BE49-F238E27FC236}">
                <a16:creationId xmlns:a16="http://schemas.microsoft.com/office/drawing/2014/main" id="{EAD794AA-7CC6-B83C-F949-CD62B0EF5A74}"/>
              </a:ext>
            </a:extLst>
          </p:cNvPr>
          <p:cNvSpPr/>
          <p:nvPr/>
        </p:nvSpPr>
        <p:spPr>
          <a:xfrm>
            <a:off x="7226608" y="2936444"/>
            <a:ext cx="288000" cy="288000"/>
          </a:xfrm>
          <a:prstGeom prst="ellipse">
            <a:avLst/>
          </a:prstGeom>
          <a:solidFill>
            <a:srgbClr val="4BA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Century Gothic" panose="020B0502020202020204" pitchFamily="34" charset="0"/>
              </a:rPr>
              <a:t>C</a:t>
            </a:r>
          </a:p>
        </p:txBody>
      </p:sp>
      <p:sp>
        <p:nvSpPr>
          <p:cNvPr id="90" name="Oval 89">
            <a:extLst>
              <a:ext uri="{FF2B5EF4-FFF2-40B4-BE49-F238E27FC236}">
                <a16:creationId xmlns:a16="http://schemas.microsoft.com/office/drawing/2014/main" id="{1CEE380E-71C7-39E5-A66A-4C536F5450DE}"/>
              </a:ext>
            </a:extLst>
          </p:cNvPr>
          <p:cNvSpPr/>
          <p:nvPr/>
        </p:nvSpPr>
        <p:spPr>
          <a:xfrm>
            <a:off x="5376163" y="3546882"/>
            <a:ext cx="288000" cy="288000"/>
          </a:xfrm>
          <a:prstGeom prst="ellipse">
            <a:avLst/>
          </a:prstGeom>
          <a:solidFill>
            <a:srgbClr val="4BA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Century Gothic" panose="020B0502020202020204" pitchFamily="34" charset="0"/>
              </a:rPr>
              <a:t>T</a:t>
            </a:r>
          </a:p>
        </p:txBody>
      </p:sp>
      <p:sp>
        <p:nvSpPr>
          <p:cNvPr id="91" name="Oval 90">
            <a:extLst>
              <a:ext uri="{FF2B5EF4-FFF2-40B4-BE49-F238E27FC236}">
                <a16:creationId xmlns:a16="http://schemas.microsoft.com/office/drawing/2014/main" id="{9A923F43-5C37-4532-1065-4B870422964F}"/>
              </a:ext>
            </a:extLst>
          </p:cNvPr>
          <p:cNvSpPr/>
          <p:nvPr/>
        </p:nvSpPr>
        <p:spPr>
          <a:xfrm>
            <a:off x="7514608" y="3423904"/>
            <a:ext cx="288000" cy="288000"/>
          </a:xfrm>
          <a:prstGeom prst="ellipse">
            <a:avLst/>
          </a:prstGeom>
          <a:solidFill>
            <a:srgbClr val="4484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Century Gothic" panose="020B0502020202020204" pitchFamily="34" charset="0"/>
              </a:rPr>
              <a:t>W</a:t>
            </a:r>
          </a:p>
        </p:txBody>
      </p:sp>
      <p:sp>
        <p:nvSpPr>
          <p:cNvPr id="92" name="Oval 91">
            <a:extLst>
              <a:ext uri="{FF2B5EF4-FFF2-40B4-BE49-F238E27FC236}">
                <a16:creationId xmlns:a16="http://schemas.microsoft.com/office/drawing/2014/main" id="{423B622B-4379-D1B2-2803-CD39FE3EDD65}"/>
              </a:ext>
            </a:extLst>
          </p:cNvPr>
          <p:cNvSpPr/>
          <p:nvPr/>
        </p:nvSpPr>
        <p:spPr>
          <a:xfrm>
            <a:off x="4683985" y="3984385"/>
            <a:ext cx="288000" cy="288000"/>
          </a:xfrm>
          <a:prstGeom prst="ellipse">
            <a:avLst/>
          </a:prstGeom>
          <a:solidFill>
            <a:srgbClr val="4484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Century Gothic" panose="020B0502020202020204" pitchFamily="34" charset="0"/>
              </a:rPr>
              <a:t>S</a:t>
            </a:r>
          </a:p>
        </p:txBody>
      </p:sp>
      <p:sp>
        <p:nvSpPr>
          <p:cNvPr id="93" name="Oval 92">
            <a:extLst>
              <a:ext uri="{FF2B5EF4-FFF2-40B4-BE49-F238E27FC236}">
                <a16:creationId xmlns:a16="http://schemas.microsoft.com/office/drawing/2014/main" id="{F90D4B3E-FD07-66B9-6566-D00C9B9C574E}"/>
              </a:ext>
            </a:extLst>
          </p:cNvPr>
          <p:cNvSpPr/>
          <p:nvPr/>
        </p:nvSpPr>
        <p:spPr>
          <a:xfrm>
            <a:off x="3707228" y="4376259"/>
            <a:ext cx="288000" cy="288000"/>
          </a:xfrm>
          <a:prstGeom prst="ellipse">
            <a:avLst/>
          </a:prstGeom>
          <a:solidFill>
            <a:srgbClr val="4BA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Century Gothic" panose="020B0502020202020204" pitchFamily="34" charset="0"/>
              </a:rPr>
              <a:t>L</a:t>
            </a:r>
          </a:p>
        </p:txBody>
      </p:sp>
      <p:sp>
        <p:nvSpPr>
          <p:cNvPr id="5" name="Isosceles Triangle 4">
            <a:extLst>
              <a:ext uri="{FF2B5EF4-FFF2-40B4-BE49-F238E27FC236}">
                <a16:creationId xmlns:a16="http://schemas.microsoft.com/office/drawing/2014/main" id="{22F1A990-8A6A-E5B8-DAA1-FF6EBDCE4AD2}"/>
              </a:ext>
            </a:extLst>
          </p:cNvPr>
          <p:cNvSpPr/>
          <p:nvPr/>
        </p:nvSpPr>
        <p:spPr>
          <a:xfrm rot="1800000">
            <a:off x="3537937" y="4412433"/>
            <a:ext cx="213360" cy="182880"/>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Isosceles Triangle 6">
            <a:extLst>
              <a:ext uri="{FF2B5EF4-FFF2-40B4-BE49-F238E27FC236}">
                <a16:creationId xmlns:a16="http://schemas.microsoft.com/office/drawing/2014/main" id="{89DC94D0-9F7F-BECB-1488-DFB4A672601D}"/>
              </a:ext>
            </a:extLst>
          </p:cNvPr>
          <p:cNvSpPr/>
          <p:nvPr/>
        </p:nvSpPr>
        <p:spPr>
          <a:xfrm rot="1800000">
            <a:off x="4513209" y="4003637"/>
            <a:ext cx="213360" cy="182880"/>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Isosceles Triangle 8">
            <a:extLst>
              <a:ext uri="{FF2B5EF4-FFF2-40B4-BE49-F238E27FC236}">
                <a16:creationId xmlns:a16="http://schemas.microsoft.com/office/drawing/2014/main" id="{E13276A1-A338-E349-E853-B69D3B91E5E5}"/>
              </a:ext>
            </a:extLst>
          </p:cNvPr>
          <p:cNvSpPr/>
          <p:nvPr/>
        </p:nvSpPr>
        <p:spPr>
          <a:xfrm>
            <a:off x="5208118" y="3659642"/>
            <a:ext cx="213360" cy="182880"/>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Isosceles Triangle 10">
            <a:extLst>
              <a:ext uri="{FF2B5EF4-FFF2-40B4-BE49-F238E27FC236}">
                <a16:creationId xmlns:a16="http://schemas.microsoft.com/office/drawing/2014/main" id="{852AD6FB-ABF8-D15D-926F-495EA0FD22A7}"/>
              </a:ext>
            </a:extLst>
          </p:cNvPr>
          <p:cNvSpPr/>
          <p:nvPr/>
        </p:nvSpPr>
        <p:spPr>
          <a:xfrm rot="12600000">
            <a:off x="7767787" y="3490803"/>
            <a:ext cx="213360" cy="182880"/>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Isosceles Triangle 12">
            <a:extLst>
              <a:ext uri="{FF2B5EF4-FFF2-40B4-BE49-F238E27FC236}">
                <a16:creationId xmlns:a16="http://schemas.microsoft.com/office/drawing/2014/main" id="{F50A800F-D9AB-8567-1F42-C17D441A7503}"/>
              </a:ext>
            </a:extLst>
          </p:cNvPr>
          <p:cNvSpPr/>
          <p:nvPr/>
        </p:nvSpPr>
        <p:spPr>
          <a:xfrm rot="15300000">
            <a:off x="7417641" y="3134743"/>
            <a:ext cx="213360" cy="182880"/>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Isosceles Triangle 17">
            <a:extLst>
              <a:ext uri="{FF2B5EF4-FFF2-40B4-BE49-F238E27FC236}">
                <a16:creationId xmlns:a16="http://schemas.microsoft.com/office/drawing/2014/main" id="{9FC7B09C-CC7E-FC1A-DBCF-B263DC42830F}"/>
              </a:ext>
            </a:extLst>
          </p:cNvPr>
          <p:cNvSpPr/>
          <p:nvPr/>
        </p:nvSpPr>
        <p:spPr>
          <a:xfrm rot="14184090">
            <a:off x="6069618" y="2883399"/>
            <a:ext cx="213360" cy="182880"/>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Isosceles Triangle 19">
            <a:extLst>
              <a:ext uri="{FF2B5EF4-FFF2-40B4-BE49-F238E27FC236}">
                <a16:creationId xmlns:a16="http://schemas.microsoft.com/office/drawing/2014/main" id="{3FC096C2-9999-179A-17B7-5C2CF3B7AC1C}"/>
              </a:ext>
            </a:extLst>
          </p:cNvPr>
          <p:cNvSpPr/>
          <p:nvPr/>
        </p:nvSpPr>
        <p:spPr>
          <a:xfrm rot="18000000">
            <a:off x="7549842" y="2034417"/>
            <a:ext cx="213360" cy="182880"/>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21" name="Straight Connector 20">
            <a:extLst>
              <a:ext uri="{FF2B5EF4-FFF2-40B4-BE49-F238E27FC236}">
                <a16:creationId xmlns:a16="http://schemas.microsoft.com/office/drawing/2014/main" id="{6BF22B80-1C6F-CADF-5874-7856C7AAF02C}"/>
              </a:ext>
            </a:extLst>
          </p:cNvPr>
          <p:cNvCxnSpPr>
            <a:cxnSpLocks/>
          </p:cNvCxnSpPr>
          <p:nvPr/>
        </p:nvCxnSpPr>
        <p:spPr>
          <a:xfrm flipV="1">
            <a:off x="5720100" y="5672704"/>
            <a:ext cx="0" cy="7364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ABDBC93-36C1-3FD0-AD7C-0C8F91D901F4}"/>
              </a:ext>
            </a:extLst>
          </p:cNvPr>
          <p:cNvCxnSpPr>
            <a:cxnSpLocks/>
          </p:cNvCxnSpPr>
          <p:nvPr/>
        </p:nvCxnSpPr>
        <p:spPr>
          <a:xfrm>
            <a:off x="1720327" y="5373152"/>
            <a:ext cx="253253"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41A93DE-B984-1663-45C0-07F9C8A070C1}"/>
              </a:ext>
            </a:extLst>
          </p:cNvPr>
          <p:cNvCxnSpPr>
            <a:cxnSpLocks/>
          </p:cNvCxnSpPr>
          <p:nvPr/>
        </p:nvCxnSpPr>
        <p:spPr>
          <a:xfrm>
            <a:off x="1731757" y="1300360"/>
            <a:ext cx="253253"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6" name="Slide Number Placeholder 3">
            <a:extLst>
              <a:ext uri="{FF2B5EF4-FFF2-40B4-BE49-F238E27FC236}">
                <a16:creationId xmlns:a16="http://schemas.microsoft.com/office/drawing/2014/main" id="{105ECFCE-2DC7-4DB9-9EC0-CB825542816A}"/>
              </a:ext>
            </a:extLst>
          </p:cNvPr>
          <p:cNvSpPr txBox="1">
            <a:spLocks/>
          </p:cNvSpPr>
          <p:nvPr/>
        </p:nvSpPr>
        <p:spPr>
          <a:xfrm>
            <a:off x="11280100" y="6756"/>
            <a:ext cx="794631" cy="41143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17C9725-CDDF-4E1F-A5C1-71F9C95A39C6}" type="slidenum">
              <a:rPr lang="en-GB" b="1" smtClean="0">
                <a:solidFill>
                  <a:prstClr val="white"/>
                </a:solidFill>
                <a:latin typeface="Century Gothic" panose="020B0502020202020204" pitchFamily="34" charset="0"/>
              </a:rPr>
              <a:pPr/>
              <a:t>33</a:t>
            </a:fld>
            <a:endParaRPr lang="en-GB" b="1" dirty="0">
              <a:solidFill>
                <a:prstClr val="white"/>
              </a:solidFill>
              <a:latin typeface="Century Gothic" panose="020B0502020202020204" pitchFamily="34" charset="0"/>
            </a:endParaRPr>
          </a:p>
        </p:txBody>
      </p:sp>
      <p:sp>
        <p:nvSpPr>
          <p:cNvPr id="25" name="Isosceles Triangle 24">
            <a:extLst>
              <a:ext uri="{FF2B5EF4-FFF2-40B4-BE49-F238E27FC236}">
                <a16:creationId xmlns:a16="http://schemas.microsoft.com/office/drawing/2014/main" id="{9840465C-0E61-3ECF-46CF-C1B2CCA5A1BE}"/>
              </a:ext>
            </a:extLst>
          </p:cNvPr>
          <p:cNvSpPr/>
          <p:nvPr/>
        </p:nvSpPr>
        <p:spPr>
          <a:xfrm>
            <a:off x="8026011" y="988826"/>
            <a:ext cx="154027" cy="136618"/>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2314119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4" name="Chart 73">
            <a:extLst>
              <a:ext uri="{FF2B5EF4-FFF2-40B4-BE49-F238E27FC236}">
                <a16:creationId xmlns:a16="http://schemas.microsoft.com/office/drawing/2014/main" id="{11D282D9-8273-02BE-4EB0-A46DB0A94341}"/>
              </a:ext>
            </a:extLst>
          </p:cNvPr>
          <p:cNvGraphicFramePr>
            <a:graphicFrameLocks/>
          </p:cNvGraphicFramePr>
          <p:nvPr>
            <p:extLst>
              <p:ext uri="{D42A27DB-BD31-4B8C-83A1-F6EECF244321}">
                <p14:modId xmlns:p14="http://schemas.microsoft.com/office/powerpoint/2010/main" val="2344172690"/>
              </p:ext>
            </p:extLst>
          </p:nvPr>
        </p:nvGraphicFramePr>
        <p:xfrm>
          <a:off x="1580093" y="1099731"/>
          <a:ext cx="8820000" cy="486000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 Placeholder 2">
            <a:extLst>
              <a:ext uri="{FF2B5EF4-FFF2-40B4-BE49-F238E27FC236}">
                <a16:creationId xmlns:a16="http://schemas.microsoft.com/office/drawing/2014/main" id="{D9B412DD-0E52-47C5-A224-BE712B9A3A3C}"/>
              </a:ext>
            </a:extLst>
          </p:cNvPr>
          <p:cNvSpPr>
            <a:spLocks noGrp="1"/>
          </p:cNvSpPr>
          <p:nvPr>
            <p:ph type="body" sz="quarter" idx="13"/>
          </p:nvPr>
        </p:nvSpPr>
        <p:spPr/>
        <p:txBody>
          <a:bodyPr/>
          <a:lstStyle/>
          <a:p>
            <a:r>
              <a:rPr lang="en-GB" dirty="0"/>
              <a:t>Urgency x Ambition – Community Hub participants</a:t>
            </a:r>
          </a:p>
        </p:txBody>
      </p:sp>
      <p:sp>
        <p:nvSpPr>
          <p:cNvPr id="4" name="Text Placeholder 3">
            <a:extLst>
              <a:ext uri="{FF2B5EF4-FFF2-40B4-BE49-F238E27FC236}">
                <a16:creationId xmlns:a16="http://schemas.microsoft.com/office/drawing/2014/main" id="{AD1EFD9D-E2C6-433C-9646-E564FDCEBCDA}"/>
              </a:ext>
            </a:extLst>
          </p:cNvPr>
          <p:cNvSpPr>
            <a:spLocks noGrp="1"/>
          </p:cNvSpPr>
          <p:nvPr>
            <p:ph type="body" sz="quarter" idx="14"/>
          </p:nvPr>
        </p:nvSpPr>
        <p:spPr>
          <a:xfrm>
            <a:off x="492" y="495295"/>
            <a:ext cx="12192000" cy="505853"/>
          </a:xfrm>
        </p:spPr>
        <p:txBody>
          <a:bodyPr/>
          <a:lstStyle/>
          <a:p>
            <a:r>
              <a:rPr lang="en-GB" dirty="0"/>
              <a:t>Community Hub participants indicate more urgency and want more ambition for several outcomes: lead pipes, saving water, being without water, tap water &amp; river quality; however they are slightly less demanding on ambition for leaks.</a:t>
            </a:r>
          </a:p>
        </p:txBody>
      </p:sp>
      <p:pic>
        <p:nvPicPr>
          <p:cNvPr id="15" name="Picture 14">
            <a:extLst>
              <a:ext uri="{FF2B5EF4-FFF2-40B4-BE49-F238E27FC236}">
                <a16:creationId xmlns:a16="http://schemas.microsoft.com/office/drawing/2014/main" id="{55C141D4-5544-BE35-0E47-F84E800927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622" y="6458880"/>
            <a:ext cx="1121629" cy="274231"/>
          </a:xfrm>
          <a:prstGeom prst="rect">
            <a:avLst/>
          </a:prstGeom>
        </p:spPr>
      </p:pic>
      <p:sp>
        <p:nvSpPr>
          <p:cNvPr id="17" name="TextBox 16">
            <a:extLst>
              <a:ext uri="{FF2B5EF4-FFF2-40B4-BE49-F238E27FC236}">
                <a16:creationId xmlns:a16="http://schemas.microsoft.com/office/drawing/2014/main" id="{22A96B4E-40D2-B67C-733D-AE7F31EB6340}"/>
              </a:ext>
            </a:extLst>
          </p:cNvPr>
          <p:cNvSpPr txBox="1"/>
          <p:nvPr/>
        </p:nvSpPr>
        <p:spPr>
          <a:xfrm>
            <a:off x="1318015" y="6248986"/>
            <a:ext cx="9696734" cy="600164"/>
          </a:xfrm>
          <a:prstGeom prst="rect">
            <a:avLst/>
          </a:prstGeom>
          <a:noFill/>
        </p:spPr>
        <p:txBody>
          <a:bodyPr wrap="square" rtlCol="0">
            <a:spAutoFit/>
          </a:bodyPr>
          <a:lstStyle/>
          <a:p>
            <a:pPr defTabSz="914400">
              <a:defRPr/>
            </a:pPr>
            <a:r>
              <a:rPr kumimoji="0" lang="en-GB" sz="11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X-AXIS: Q17. </a:t>
            </a:r>
            <a:r>
              <a:rPr kumimoji="0" lang="en-GB" sz="11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If you were Welsh Water, when (if at all) would you invest money on this objective? Remember they cannot do everything at once? </a:t>
            </a:r>
            <a:r>
              <a:rPr kumimoji="0" lang="en-GB" sz="11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Y-AXIS: Q18: </a:t>
            </a:r>
            <a:r>
              <a:rPr kumimoji="0" lang="en-GB" sz="110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What best describes your view of this long-term ambition? Remember being more ambitious will cost bill payers more, and being less ambitious will cost bill payers less. </a:t>
            </a:r>
            <a:r>
              <a:rPr kumimoji="0" lang="en-GB" sz="11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Base</a:t>
            </a:r>
            <a:r>
              <a:rPr kumimoji="0" lang="en-GB" sz="110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Community Hub respondents (seldom heard sample)</a:t>
            </a:r>
            <a:r>
              <a:rPr kumimoji="0" lang="en-GB" sz="11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(134). </a:t>
            </a:r>
          </a:p>
        </p:txBody>
      </p:sp>
      <p:sp>
        <p:nvSpPr>
          <p:cNvPr id="58" name="Arrow: Right 57">
            <a:extLst>
              <a:ext uri="{FF2B5EF4-FFF2-40B4-BE49-F238E27FC236}">
                <a16:creationId xmlns:a16="http://schemas.microsoft.com/office/drawing/2014/main" id="{03355082-9E4A-C4AE-48FE-FA327B733FF0}"/>
              </a:ext>
            </a:extLst>
          </p:cNvPr>
          <p:cNvSpPr/>
          <p:nvPr/>
        </p:nvSpPr>
        <p:spPr>
          <a:xfrm>
            <a:off x="6438891" y="5673848"/>
            <a:ext cx="3751865" cy="400190"/>
          </a:xfrm>
          <a:prstGeom prst="rightArrow">
            <a:avLst>
              <a:gd name="adj1" fmla="val 50000"/>
              <a:gd name="adj2" fmla="val 89986"/>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Century Gothic" panose="020B0502020202020204" pitchFamily="34" charset="0"/>
              </a:rPr>
              <a:t>More urgency</a:t>
            </a:r>
            <a:endParaRPr lang="en-GB" sz="1100" b="1" dirty="0">
              <a:latin typeface="Century Gothic" panose="020B0502020202020204" pitchFamily="34" charset="0"/>
            </a:endParaRPr>
          </a:p>
        </p:txBody>
      </p:sp>
      <p:sp>
        <p:nvSpPr>
          <p:cNvPr id="59" name="Rectangle 58">
            <a:extLst>
              <a:ext uri="{FF2B5EF4-FFF2-40B4-BE49-F238E27FC236}">
                <a16:creationId xmlns:a16="http://schemas.microsoft.com/office/drawing/2014/main" id="{8C09E225-C4C7-5C40-EC3A-61EBB360821E}"/>
              </a:ext>
            </a:extLst>
          </p:cNvPr>
          <p:cNvSpPr/>
          <p:nvPr/>
        </p:nvSpPr>
        <p:spPr>
          <a:xfrm>
            <a:off x="4967979" y="5643110"/>
            <a:ext cx="1504243" cy="461665"/>
          </a:xfrm>
          <a:prstGeom prst="rect">
            <a:avLst/>
          </a:prstGeom>
          <a:solidFill>
            <a:srgbClr val="59B3A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1200" dirty="0">
                <a:solidFill>
                  <a:schemeClr val="bg1"/>
                </a:solidFill>
                <a:latin typeface="Century Gothic" panose="020B0502020202020204" pitchFamily="34" charset="0"/>
              </a:rPr>
              <a:t>Invest a little on an ongoing basis</a:t>
            </a:r>
          </a:p>
        </p:txBody>
      </p:sp>
      <p:sp>
        <p:nvSpPr>
          <p:cNvPr id="60" name="Arrow: Right 59">
            <a:extLst>
              <a:ext uri="{FF2B5EF4-FFF2-40B4-BE49-F238E27FC236}">
                <a16:creationId xmlns:a16="http://schemas.microsoft.com/office/drawing/2014/main" id="{FE5CE5AE-39DB-4B88-6C52-9D3EE5402149}"/>
              </a:ext>
            </a:extLst>
          </p:cNvPr>
          <p:cNvSpPr/>
          <p:nvPr/>
        </p:nvSpPr>
        <p:spPr>
          <a:xfrm flipH="1">
            <a:off x="2465069" y="5677177"/>
            <a:ext cx="2502909" cy="400190"/>
          </a:xfrm>
          <a:prstGeom prst="rightArrow">
            <a:avLst>
              <a:gd name="adj1" fmla="val 50000"/>
              <a:gd name="adj2" fmla="val 89986"/>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Century Gothic" panose="020B0502020202020204" pitchFamily="34" charset="0"/>
              </a:rPr>
              <a:t>Less urgency</a:t>
            </a:r>
            <a:endParaRPr lang="en-GB" sz="1100" b="1" dirty="0">
              <a:latin typeface="Century Gothic" panose="020B0502020202020204" pitchFamily="34" charset="0"/>
            </a:endParaRPr>
          </a:p>
        </p:txBody>
      </p:sp>
      <p:sp>
        <p:nvSpPr>
          <p:cNvPr id="61" name="Arrow: Right 60">
            <a:extLst>
              <a:ext uri="{FF2B5EF4-FFF2-40B4-BE49-F238E27FC236}">
                <a16:creationId xmlns:a16="http://schemas.microsoft.com/office/drawing/2014/main" id="{A2122688-3AAC-D0BD-EFF2-1FF2B3AD2292}"/>
              </a:ext>
            </a:extLst>
          </p:cNvPr>
          <p:cNvSpPr/>
          <p:nvPr/>
        </p:nvSpPr>
        <p:spPr>
          <a:xfrm rot="16200000">
            <a:off x="1091654" y="3143344"/>
            <a:ext cx="1115721" cy="400190"/>
          </a:xfrm>
          <a:prstGeom prst="rightArrow">
            <a:avLst>
              <a:gd name="adj1" fmla="val 50000"/>
              <a:gd name="adj2" fmla="val 89986"/>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latin typeface="Century Gothic" panose="020B0502020202020204" pitchFamily="34" charset="0"/>
              </a:rPr>
              <a:t>Ambition</a:t>
            </a:r>
          </a:p>
        </p:txBody>
      </p:sp>
      <p:sp>
        <p:nvSpPr>
          <p:cNvPr id="62" name="Rectangle 61">
            <a:extLst>
              <a:ext uri="{FF2B5EF4-FFF2-40B4-BE49-F238E27FC236}">
                <a16:creationId xmlns:a16="http://schemas.microsoft.com/office/drawing/2014/main" id="{C8C62E4F-BB5A-6B78-EBC8-472D67AFA91D}"/>
              </a:ext>
            </a:extLst>
          </p:cNvPr>
          <p:cNvSpPr/>
          <p:nvPr/>
        </p:nvSpPr>
        <p:spPr>
          <a:xfrm rot="16200000">
            <a:off x="897393" y="1802625"/>
            <a:ext cx="1504243" cy="461665"/>
          </a:xfrm>
          <a:prstGeom prst="rect">
            <a:avLst/>
          </a:prstGeom>
          <a:solidFill>
            <a:srgbClr val="59B3A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1200" dirty="0">
                <a:solidFill>
                  <a:schemeClr val="bg1"/>
                </a:solidFill>
                <a:latin typeface="Century Gothic" panose="020B0502020202020204" pitchFamily="34" charset="0"/>
              </a:rPr>
              <a:t>Should be slightly more ambitious</a:t>
            </a:r>
          </a:p>
        </p:txBody>
      </p:sp>
      <p:sp>
        <p:nvSpPr>
          <p:cNvPr id="63" name="Rectangle 62">
            <a:extLst>
              <a:ext uri="{FF2B5EF4-FFF2-40B4-BE49-F238E27FC236}">
                <a16:creationId xmlns:a16="http://schemas.microsoft.com/office/drawing/2014/main" id="{5897D2D9-6D37-83C1-A0CD-84FD88283F75}"/>
              </a:ext>
            </a:extLst>
          </p:cNvPr>
          <p:cNvSpPr/>
          <p:nvPr/>
        </p:nvSpPr>
        <p:spPr>
          <a:xfrm rot="16200000">
            <a:off x="897393" y="4422589"/>
            <a:ext cx="1504243" cy="461665"/>
          </a:xfrm>
          <a:prstGeom prst="rect">
            <a:avLst/>
          </a:prstGeom>
          <a:solidFill>
            <a:srgbClr val="59B3A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1200" dirty="0">
                <a:solidFill>
                  <a:schemeClr val="bg1"/>
                </a:solidFill>
                <a:latin typeface="Century Gothic" panose="020B0502020202020204" pitchFamily="34" charset="0"/>
              </a:rPr>
              <a:t>About the right level of ambition</a:t>
            </a:r>
          </a:p>
        </p:txBody>
      </p:sp>
      <p:cxnSp>
        <p:nvCxnSpPr>
          <p:cNvPr id="21" name="Straight Connector 20">
            <a:extLst>
              <a:ext uri="{FF2B5EF4-FFF2-40B4-BE49-F238E27FC236}">
                <a16:creationId xmlns:a16="http://schemas.microsoft.com/office/drawing/2014/main" id="{6BF22B80-1C6F-CADF-5874-7856C7AAF02C}"/>
              </a:ext>
            </a:extLst>
          </p:cNvPr>
          <p:cNvCxnSpPr>
            <a:cxnSpLocks/>
          </p:cNvCxnSpPr>
          <p:nvPr/>
        </p:nvCxnSpPr>
        <p:spPr>
          <a:xfrm flipV="1">
            <a:off x="5720100" y="5672704"/>
            <a:ext cx="0" cy="7364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ABDBC93-36C1-3FD0-AD7C-0C8F91D901F4}"/>
              </a:ext>
            </a:extLst>
          </p:cNvPr>
          <p:cNvCxnSpPr>
            <a:cxnSpLocks/>
          </p:cNvCxnSpPr>
          <p:nvPr/>
        </p:nvCxnSpPr>
        <p:spPr>
          <a:xfrm>
            <a:off x="1720327" y="5373152"/>
            <a:ext cx="253253"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41A93DE-B984-1663-45C0-07F9C8A070C1}"/>
              </a:ext>
            </a:extLst>
          </p:cNvPr>
          <p:cNvCxnSpPr>
            <a:cxnSpLocks/>
          </p:cNvCxnSpPr>
          <p:nvPr/>
        </p:nvCxnSpPr>
        <p:spPr>
          <a:xfrm>
            <a:off x="1731757" y="1300360"/>
            <a:ext cx="253253"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6" name="Slide Number Placeholder 3">
            <a:extLst>
              <a:ext uri="{FF2B5EF4-FFF2-40B4-BE49-F238E27FC236}">
                <a16:creationId xmlns:a16="http://schemas.microsoft.com/office/drawing/2014/main" id="{105ECFCE-2DC7-4DB9-9EC0-CB825542816A}"/>
              </a:ext>
            </a:extLst>
          </p:cNvPr>
          <p:cNvSpPr txBox="1">
            <a:spLocks/>
          </p:cNvSpPr>
          <p:nvPr/>
        </p:nvSpPr>
        <p:spPr>
          <a:xfrm>
            <a:off x="11280100" y="6756"/>
            <a:ext cx="794631" cy="41143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17C9725-CDDF-4E1F-A5C1-71F9C95A39C6}" type="slidenum">
              <a:rPr lang="en-GB" b="1" smtClean="0">
                <a:solidFill>
                  <a:prstClr val="white"/>
                </a:solidFill>
                <a:latin typeface="Century Gothic" panose="020B0502020202020204" pitchFamily="34" charset="0"/>
              </a:rPr>
              <a:pPr/>
              <a:t>34</a:t>
            </a:fld>
            <a:endParaRPr lang="en-GB" b="1" dirty="0">
              <a:solidFill>
                <a:prstClr val="white"/>
              </a:solidFill>
              <a:latin typeface="Century Gothic" panose="020B0502020202020204" pitchFamily="34" charset="0"/>
            </a:endParaRPr>
          </a:p>
        </p:txBody>
      </p:sp>
      <p:sp>
        <p:nvSpPr>
          <p:cNvPr id="2" name="Oval 1">
            <a:extLst>
              <a:ext uri="{FF2B5EF4-FFF2-40B4-BE49-F238E27FC236}">
                <a16:creationId xmlns:a16="http://schemas.microsoft.com/office/drawing/2014/main" id="{9043EA47-4BA3-A2E0-7717-B0D9451F9D55}"/>
              </a:ext>
            </a:extLst>
          </p:cNvPr>
          <p:cNvSpPr/>
          <p:nvPr/>
        </p:nvSpPr>
        <p:spPr>
          <a:xfrm>
            <a:off x="8300075" y="1955872"/>
            <a:ext cx="288000" cy="288000"/>
          </a:xfrm>
          <a:prstGeom prst="ellipse">
            <a:avLst/>
          </a:prstGeom>
          <a:solidFill>
            <a:srgbClr val="4484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Century Gothic" panose="020B0502020202020204" pitchFamily="34" charset="0"/>
              </a:rPr>
              <a:t>P</a:t>
            </a:r>
          </a:p>
        </p:txBody>
      </p:sp>
      <p:sp>
        <p:nvSpPr>
          <p:cNvPr id="6" name="Oval 5">
            <a:extLst>
              <a:ext uri="{FF2B5EF4-FFF2-40B4-BE49-F238E27FC236}">
                <a16:creationId xmlns:a16="http://schemas.microsoft.com/office/drawing/2014/main" id="{9FAF3C74-ECE4-65BB-EB79-22C58FB6907A}"/>
              </a:ext>
            </a:extLst>
          </p:cNvPr>
          <p:cNvSpPr/>
          <p:nvPr/>
        </p:nvSpPr>
        <p:spPr>
          <a:xfrm>
            <a:off x="7631282" y="1278992"/>
            <a:ext cx="288000" cy="288000"/>
          </a:xfrm>
          <a:prstGeom prst="ellipse">
            <a:avLst/>
          </a:prstGeom>
          <a:solidFill>
            <a:srgbClr val="FDA8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Century Gothic" panose="020B0502020202020204" pitchFamily="34" charset="0"/>
              </a:rPr>
              <a:t>O</a:t>
            </a:r>
          </a:p>
        </p:txBody>
      </p:sp>
      <p:sp>
        <p:nvSpPr>
          <p:cNvPr id="8" name="Oval 7">
            <a:extLst>
              <a:ext uri="{FF2B5EF4-FFF2-40B4-BE49-F238E27FC236}">
                <a16:creationId xmlns:a16="http://schemas.microsoft.com/office/drawing/2014/main" id="{21B44BDB-A6C3-B723-2630-F52F0E99D8CA}"/>
              </a:ext>
            </a:extLst>
          </p:cNvPr>
          <p:cNvSpPr/>
          <p:nvPr/>
        </p:nvSpPr>
        <p:spPr>
          <a:xfrm>
            <a:off x="7319704" y="1375601"/>
            <a:ext cx="288000" cy="288000"/>
          </a:xfrm>
          <a:prstGeom prst="ellipse">
            <a:avLst/>
          </a:prstGeom>
          <a:solidFill>
            <a:srgbClr val="FDA8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Century Gothic" panose="020B0502020202020204" pitchFamily="34" charset="0"/>
              </a:rPr>
              <a:t>I</a:t>
            </a:r>
          </a:p>
        </p:txBody>
      </p:sp>
      <p:sp>
        <p:nvSpPr>
          <p:cNvPr id="10" name="Oval 9">
            <a:extLst>
              <a:ext uri="{FF2B5EF4-FFF2-40B4-BE49-F238E27FC236}">
                <a16:creationId xmlns:a16="http://schemas.microsoft.com/office/drawing/2014/main" id="{214E4F8A-B3BC-D828-FDC8-3D196AFC278A}"/>
              </a:ext>
            </a:extLst>
          </p:cNvPr>
          <p:cNvSpPr/>
          <p:nvPr/>
        </p:nvSpPr>
        <p:spPr>
          <a:xfrm>
            <a:off x="6792066" y="1709624"/>
            <a:ext cx="288000" cy="288000"/>
          </a:xfrm>
          <a:prstGeom prst="ellipse">
            <a:avLst/>
          </a:prstGeom>
          <a:solidFill>
            <a:srgbClr val="FDA8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Century Gothic" panose="020B0502020202020204" pitchFamily="34" charset="0"/>
              </a:rPr>
              <a:t>R</a:t>
            </a:r>
          </a:p>
        </p:txBody>
      </p:sp>
      <p:sp>
        <p:nvSpPr>
          <p:cNvPr id="12" name="Oval 11">
            <a:extLst>
              <a:ext uri="{FF2B5EF4-FFF2-40B4-BE49-F238E27FC236}">
                <a16:creationId xmlns:a16="http://schemas.microsoft.com/office/drawing/2014/main" id="{BF7DA51E-73B2-083C-FF88-41EBF0C0A703}"/>
              </a:ext>
            </a:extLst>
          </p:cNvPr>
          <p:cNvSpPr/>
          <p:nvPr/>
        </p:nvSpPr>
        <p:spPr>
          <a:xfrm>
            <a:off x="6755187" y="2337683"/>
            <a:ext cx="288000" cy="288000"/>
          </a:xfrm>
          <a:prstGeom prst="ellipse">
            <a:avLst/>
          </a:prstGeom>
          <a:solidFill>
            <a:srgbClr val="4BA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Century Gothic" panose="020B0502020202020204" pitchFamily="34" charset="0"/>
              </a:rPr>
              <a:t>C</a:t>
            </a:r>
          </a:p>
        </p:txBody>
      </p:sp>
      <p:sp>
        <p:nvSpPr>
          <p:cNvPr id="14" name="Oval 13">
            <a:extLst>
              <a:ext uri="{FF2B5EF4-FFF2-40B4-BE49-F238E27FC236}">
                <a16:creationId xmlns:a16="http://schemas.microsoft.com/office/drawing/2014/main" id="{6E4548A9-8284-0BA1-6A9A-E9AA73597834}"/>
              </a:ext>
            </a:extLst>
          </p:cNvPr>
          <p:cNvSpPr/>
          <p:nvPr/>
        </p:nvSpPr>
        <p:spPr>
          <a:xfrm>
            <a:off x="7679521" y="2340441"/>
            <a:ext cx="288000" cy="288000"/>
          </a:xfrm>
          <a:prstGeom prst="ellipse">
            <a:avLst/>
          </a:prstGeom>
          <a:solidFill>
            <a:srgbClr val="4BA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Century Gothic" panose="020B0502020202020204" pitchFamily="34" charset="0"/>
              </a:rPr>
              <a:t>T</a:t>
            </a:r>
          </a:p>
        </p:txBody>
      </p:sp>
      <p:sp>
        <p:nvSpPr>
          <p:cNvPr id="19" name="Oval 18">
            <a:extLst>
              <a:ext uri="{FF2B5EF4-FFF2-40B4-BE49-F238E27FC236}">
                <a16:creationId xmlns:a16="http://schemas.microsoft.com/office/drawing/2014/main" id="{66F3022D-F34D-DE9A-5D72-BAA063B9BA0B}"/>
              </a:ext>
            </a:extLst>
          </p:cNvPr>
          <p:cNvSpPr/>
          <p:nvPr/>
        </p:nvSpPr>
        <p:spPr>
          <a:xfrm>
            <a:off x="7345556" y="2693002"/>
            <a:ext cx="288000" cy="288000"/>
          </a:xfrm>
          <a:prstGeom prst="ellipse">
            <a:avLst/>
          </a:prstGeom>
          <a:solidFill>
            <a:srgbClr val="4484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Century Gothic" panose="020B0502020202020204" pitchFamily="34" charset="0"/>
              </a:rPr>
              <a:t>W</a:t>
            </a:r>
          </a:p>
        </p:txBody>
      </p:sp>
      <p:sp>
        <p:nvSpPr>
          <p:cNvPr id="24" name="Oval 23">
            <a:extLst>
              <a:ext uri="{FF2B5EF4-FFF2-40B4-BE49-F238E27FC236}">
                <a16:creationId xmlns:a16="http://schemas.microsoft.com/office/drawing/2014/main" id="{F0AC1AB9-71F1-7A4A-332D-D645889B5187}"/>
              </a:ext>
            </a:extLst>
          </p:cNvPr>
          <p:cNvSpPr/>
          <p:nvPr/>
        </p:nvSpPr>
        <p:spPr>
          <a:xfrm>
            <a:off x="6150891" y="2855406"/>
            <a:ext cx="288000" cy="288000"/>
          </a:xfrm>
          <a:prstGeom prst="ellipse">
            <a:avLst/>
          </a:prstGeom>
          <a:solidFill>
            <a:srgbClr val="4484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Century Gothic" panose="020B0502020202020204" pitchFamily="34" charset="0"/>
              </a:rPr>
              <a:t>S</a:t>
            </a:r>
          </a:p>
        </p:txBody>
      </p:sp>
      <p:sp>
        <p:nvSpPr>
          <p:cNvPr id="26" name="Oval 25">
            <a:extLst>
              <a:ext uri="{FF2B5EF4-FFF2-40B4-BE49-F238E27FC236}">
                <a16:creationId xmlns:a16="http://schemas.microsoft.com/office/drawing/2014/main" id="{FB332650-3145-D671-9C5D-81FB854428D5}"/>
              </a:ext>
            </a:extLst>
          </p:cNvPr>
          <p:cNvSpPr/>
          <p:nvPr/>
        </p:nvSpPr>
        <p:spPr>
          <a:xfrm>
            <a:off x="6204758" y="3350083"/>
            <a:ext cx="288000" cy="288000"/>
          </a:xfrm>
          <a:prstGeom prst="ellipse">
            <a:avLst/>
          </a:prstGeom>
          <a:solidFill>
            <a:srgbClr val="4BA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Century Gothic" panose="020B0502020202020204" pitchFamily="34" charset="0"/>
              </a:rPr>
              <a:t>L</a:t>
            </a:r>
          </a:p>
        </p:txBody>
      </p:sp>
      <p:sp>
        <p:nvSpPr>
          <p:cNvPr id="27" name="Isosceles Triangle 26">
            <a:extLst>
              <a:ext uri="{FF2B5EF4-FFF2-40B4-BE49-F238E27FC236}">
                <a16:creationId xmlns:a16="http://schemas.microsoft.com/office/drawing/2014/main" id="{9E08C004-B740-05C7-1F53-D64A3C906979}"/>
              </a:ext>
            </a:extLst>
          </p:cNvPr>
          <p:cNvSpPr/>
          <p:nvPr/>
        </p:nvSpPr>
        <p:spPr>
          <a:xfrm rot="16516707">
            <a:off x="6350793" y="3215897"/>
            <a:ext cx="213360" cy="182880"/>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Isosceles Triangle 28">
            <a:extLst>
              <a:ext uri="{FF2B5EF4-FFF2-40B4-BE49-F238E27FC236}">
                <a16:creationId xmlns:a16="http://schemas.microsoft.com/office/drawing/2014/main" id="{E9CFBF92-E2FE-DE86-8E67-60DB57E034A2}"/>
              </a:ext>
            </a:extLst>
          </p:cNvPr>
          <p:cNvSpPr/>
          <p:nvPr/>
        </p:nvSpPr>
        <p:spPr>
          <a:xfrm rot="16516707">
            <a:off x="6306885" y="2712951"/>
            <a:ext cx="213360" cy="182880"/>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Isosceles Triangle 29">
            <a:extLst>
              <a:ext uri="{FF2B5EF4-FFF2-40B4-BE49-F238E27FC236}">
                <a16:creationId xmlns:a16="http://schemas.microsoft.com/office/drawing/2014/main" id="{24651E44-CD7A-7FEC-02A8-2F0A39B39FFE}"/>
              </a:ext>
            </a:extLst>
          </p:cNvPr>
          <p:cNvSpPr/>
          <p:nvPr/>
        </p:nvSpPr>
        <p:spPr>
          <a:xfrm rot="9933092">
            <a:off x="8422403" y="2249001"/>
            <a:ext cx="213360" cy="182880"/>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Isosceles Triangle 30">
            <a:extLst>
              <a:ext uri="{FF2B5EF4-FFF2-40B4-BE49-F238E27FC236}">
                <a16:creationId xmlns:a16="http://schemas.microsoft.com/office/drawing/2014/main" id="{9726D79C-C477-2E91-B68C-D924EA3BA3AC}"/>
              </a:ext>
            </a:extLst>
          </p:cNvPr>
          <p:cNvSpPr/>
          <p:nvPr/>
        </p:nvSpPr>
        <p:spPr>
          <a:xfrm rot="9656294">
            <a:off x="7858168" y="2247759"/>
            <a:ext cx="213360" cy="182880"/>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Isosceles Triangle 31">
            <a:extLst>
              <a:ext uri="{FF2B5EF4-FFF2-40B4-BE49-F238E27FC236}">
                <a16:creationId xmlns:a16="http://schemas.microsoft.com/office/drawing/2014/main" id="{6E0D4057-5633-9D8A-010E-18B6AA70089E}"/>
              </a:ext>
            </a:extLst>
          </p:cNvPr>
          <p:cNvSpPr/>
          <p:nvPr/>
        </p:nvSpPr>
        <p:spPr>
          <a:xfrm rot="1649290">
            <a:off x="7501025" y="2534243"/>
            <a:ext cx="213360" cy="182880"/>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Isosceles Triangle 32">
            <a:extLst>
              <a:ext uri="{FF2B5EF4-FFF2-40B4-BE49-F238E27FC236}">
                <a16:creationId xmlns:a16="http://schemas.microsoft.com/office/drawing/2014/main" id="{34208713-BC5B-0962-2E78-C70722CA01AC}"/>
              </a:ext>
            </a:extLst>
          </p:cNvPr>
          <p:cNvSpPr/>
          <p:nvPr/>
        </p:nvSpPr>
        <p:spPr>
          <a:xfrm>
            <a:off x="6829386" y="1519601"/>
            <a:ext cx="213360" cy="182880"/>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0767063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4" name="Chart 73">
            <a:extLst>
              <a:ext uri="{FF2B5EF4-FFF2-40B4-BE49-F238E27FC236}">
                <a16:creationId xmlns:a16="http://schemas.microsoft.com/office/drawing/2014/main" id="{11D282D9-8273-02BE-4EB0-A46DB0A94341}"/>
              </a:ext>
            </a:extLst>
          </p:cNvPr>
          <p:cNvGraphicFramePr>
            <a:graphicFrameLocks/>
          </p:cNvGraphicFramePr>
          <p:nvPr>
            <p:extLst>
              <p:ext uri="{D42A27DB-BD31-4B8C-83A1-F6EECF244321}">
                <p14:modId xmlns:p14="http://schemas.microsoft.com/office/powerpoint/2010/main" val="4087559139"/>
              </p:ext>
            </p:extLst>
          </p:nvPr>
        </p:nvGraphicFramePr>
        <p:xfrm>
          <a:off x="1580093" y="1099731"/>
          <a:ext cx="8820000" cy="486000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 Placeholder 2">
            <a:extLst>
              <a:ext uri="{FF2B5EF4-FFF2-40B4-BE49-F238E27FC236}">
                <a16:creationId xmlns:a16="http://schemas.microsoft.com/office/drawing/2014/main" id="{D9B412DD-0E52-47C5-A224-BE712B9A3A3C}"/>
              </a:ext>
            </a:extLst>
          </p:cNvPr>
          <p:cNvSpPr>
            <a:spLocks noGrp="1"/>
          </p:cNvSpPr>
          <p:nvPr>
            <p:ph type="body" sz="quarter" idx="13"/>
          </p:nvPr>
        </p:nvSpPr>
        <p:spPr/>
        <p:txBody>
          <a:bodyPr/>
          <a:lstStyle/>
          <a:p>
            <a:r>
              <a:rPr lang="en-GB" dirty="0"/>
              <a:t>Urgency x Ambition – Any vulnerability</a:t>
            </a:r>
          </a:p>
        </p:txBody>
      </p:sp>
      <p:sp>
        <p:nvSpPr>
          <p:cNvPr id="4" name="Text Placeholder 3">
            <a:extLst>
              <a:ext uri="{FF2B5EF4-FFF2-40B4-BE49-F238E27FC236}">
                <a16:creationId xmlns:a16="http://schemas.microsoft.com/office/drawing/2014/main" id="{AD1EFD9D-E2C6-433C-9646-E564FDCEBCDA}"/>
              </a:ext>
            </a:extLst>
          </p:cNvPr>
          <p:cNvSpPr>
            <a:spLocks noGrp="1"/>
          </p:cNvSpPr>
          <p:nvPr>
            <p:ph type="body" sz="quarter" idx="14"/>
          </p:nvPr>
        </p:nvSpPr>
        <p:spPr>
          <a:xfrm>
            <a:off x="492" y="495295"/>
            <a:ext cx="12192000" cy="505853"/>
          </a:xfrm>
        </p:spPr>
        <p:txBody>
          <a:bodyPr/>
          <a:lstStyle/>
          <a:p>
            <a:r>
              <a:rPr lang="en-GB" dirty="0"/>
              <a:t>Overall there few differences for customers with an indicator of vulnerability, although </a:t>
            </a:r>
            <a:r>
              <a:rPr lang="en-GB" b="1" dirty="0"/>
              <a:t>lead pipes</a:t>
            </a:r>
            <a:r>
              <a:rPr lang="en-GB" dirty="0"/>
              <a:t>, appears to be both an objective of more urgency and requiring more ambition compared to all households – relating to health concerns? </a:t>
            </a:r>
          </a:p>
        </p:txBody>
      </p:sp>
      <p:pic>
        <p:nvPicPr>
          <p:cNvPr id="15" name="Picture 14">
            <a:extLst>
              <a:ext uri="{FF2B5EF4-FFF2-40B4-BE49-F238E27FC236}">
                <a16:creationId xmlns:a16="http://schemas.microsoft.com/office/drawing/2014/main" id="{55C141D4-5544-BE35-0E47-F84E800927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622" y="6458880"/>
            <a:ext cx="1121629" cy="274231"/>
          </a:xfrm>
          <a:prstGeom prst="rect">
            <a:avLst/>
          </a:prstGeom>
        </p:spPr>
      </p:pic>
      <p:sp>
        <p:nvSpPr>
          <p:cNvPr id="17" name="TextBox 16">
            <a:extLst>
              <a:ext uri="{FF2B5EF4-FFF2-40B4-BE49-F238E27FC236}">
                <a16:creationId xmlns:a16="http://schemas.microsoft.com/office/drawing/2014/main" id="{22A96B4E-40D2-B67C-733D-AE7F31EB6340}"/>
              </a:ext>
            </a:extLst>
          </p:cNvPr>
          <p:cNvSpPr txBox="1"/>
          <p:nvPr/>
        </p:nvSpPr>
        <p:spPr>
          <a:xfrm>
            <a:off x="1318015" y="6248986"/>
            <a:ext cx="9696734" cy="600164"/>
          </a:xfrm>
          <a:prstGeom prst="rect">
            <a:avLst/>
          </a:prstGeom>
          <a:noFill/>
        </p:spPr>
        <p:txBody>
          <a:bodyPr wrap="square" rtlCol="0">
            <a:spAutoFit/>
          </a:bodyPr>
          <a:lstStyle/>
          <a:p>
            <a:pPr defTabSz="914400">
              <a:defRPr/>
            </a:pPr>
            <a:r>
              <a:rPr kumimoji="0" lang="en-GB" sz="11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X-AXIS: Q17. </a:t>
            </a:r>
            <a:r>
              <a:rPr kumimoji="0" lang="en-GB" sz="11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If you were Welsh Water, when (if at all) would you invest money on this objective? Remember they cannot do everything at once? </a:t>
            </a:r>
            <a:r>
              <a:rPr kumimoji="0" lang="en-GB" sz="11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Y-AXIS: Q18: </a:t>
            </a:r>
            <a:r>
              <a:rPr kumimoji="0" lang="en-GB" sz="110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What best describes your view of this long-term ambition? Remember being more ambitious will cost bill payers more, and being less ambitious will cost bill payers less. </a:t>
            </a:r>
            <a:r>
              <a:rPr kumimoji="0" lang="en-GB" sz="11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Base</a:t>
            </a:r>
            <a:r>
              <a:rPr kumimoji="0" lang="en-GB" sz="11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Those with any vulnerability(497)</a:t>
            </a:r>
          </a:p>
        </p:txBody>
      </p:sp>
      <p:sp>
        <p:nvSpPr>
          <p:cNvPr id="58" name="Arrow: Right 57">
            <a:extLst>
              <a:ext uri="{FF2B5EF4-FFF2-40B4-BE49-F238E27FC236}">
                <a16:creationId xmlns:a16="http://schemas.microsoft.com/office/drawing/2014/main" id="{03355082-9E4A-C4AE-48FE-FA327B733FF0}"/>
              </a:ext>
            </a:extLst>
          </p:cNvPr>
          <p:cNvSpPr/>
          <p:nvPr/>
        </p:nvSpPr>
        <p:spPr>
          <a:xfrm>
            <a:off x="6438891" y="5673848"/>
            <a:ext cx="3751865" cy="400190"/>
          </a:xfrm>
          <a:prstGeom prst="rightArrow">
            <a:avLst>
              <a:gd name="adj1" fmla="val 50000"/>
              <a:gd name="adj2" fmla="val 89986"/>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Century Gothic" panose="020B0502020202020204" pitchFamily="34" charset="0"/>
              </a:rPr>
              <a:t>More urgency</a:t>
            </a:r>
            <a:endParaRPr lang="en-GB" sz="1100" b="1" dirty="0">
              <a:latin typeface="Century Gothic" panose="020B0502020202020204" pitchFamily="34" charset="0"/>
            </a:endParaRPr>
          </a:p>
        </p:txBody>
      </p:sp>
      <p:sp>
        <p:nvSpPr>
          <p:cNvPr id="59" name="Rectangle 58">
            <a:extLst>
              <a:ext uri="{FF2B5EF4-FFF2-40B4-BE49-F238E27FC236}">
                <a16:creationId xmlns:a16="http://schemas.microsoft.com/office/drawing/2014/main" id="{8C09E225-C4C7-5C40-EC3A-61EBB360821E}"/>
              </a:ext>
            </a:extLst>
          </p:cNvPr>
          <p:cNvSpPr/>
          <p:nvPr/>
        </p:nvSpPr>
        <p:spPr>
          <a:xfrm>
            <a:off x="4967979" y="5643110"/>
            <a:ext cx="1504243" cy="461665"/>
          </a:xfrm>
          <a:prstGeom prst="rect">
            <a:avLst/>
          </a:prstGeom>
          <a:solidFill>
            <a:srgbClr val="59B3A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1200" dirty="0">
                <a:solidFill>
                  <a:schemeClr val="bg1"/>
                </a:solidFill>
                <a:latin typeface="Century Gothic" panose="020B0502020202020204" pitchFamily="34" charset="0"/>
              </a:rPr>
              <a:t>Invest a little on an ongoing basis</a:t>
            </a:r>
          </a:p>
        </p:txBody>
      </p:sp>
      <p:sp>
        <p:nvSpPr>
          <p:cNvPr id="60" name="Arrow: Right 59">
            <a:extLst>
              <a:ext uri="{FF2B5EF4-FFF2-40B4-BE49-F238E27FC236}">
                <a16:creationId xmlns:a16="http://schemas.microsoft.com/office/drawing/2014/main" id="{FE5CE5AE-39DB-4B88-6C52-9D3EE5402149}"/>
              </a:ext>
            </a:extLst>
          </p:cNvPr>
          <p:cNvSpPr/>
          <p:nvPr/>
        </p:nvSpPr>
        <p:spPr>
          <a:xfrm flipH="1">
            <a:off x="2465069" y="5677177"/>
            <a:ext cx="2502909" cy="400190"/>
          </a:xfrm>
          <a:prstGeom prst="rightArrow">
            <a:avLst>
              <a:gd name="adj1" fmla="val 50000"/>
              <a:gd name="adj2" fmla="val 89986"/>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Century Gothic" panose="020B0502020202020204" pitchFamily="34" charset="0"/>
              </a:rPr>
              <a:t>Less urgency</a:t>
            </a:r>
            <a:endParaRPr lang="en-GB" sz="1100" b="1" dirty="0">
              <a:latin typeface="Century Gothic" panose="020B0502020202020204" pitchFamily="34" charset="0"/>
            </a:endParaRPr>
          </a:p>
        </p:txBody>
      </p:sp>
      <p:sp>
        <p:nvSpPr>
          <p:cNvPr id="61" name="Arrow: Right 60">
            <a:extLst>
              <a:ext uri="{FF2B5EF4-FFF2-40B4-BE49-F238E27FC236}">
                <a16:creationId xmlns:a16="http://schemas.microsoft.com/office/drawing/2014/main" id="{A2122688-3AAC-D0BD-EFF2-1FF2B3AD2292}"/>
              </a:ext>
            </a:extLst>
          </p:cNvPr>
          <p:cNvSpPr/>
          <p:nvPr/>
        </p:nvSpPr>
        <p:spPr>
          <a:xfrm rot="16200000">
            <a:off x="1091654" y="3143344"/>
            <a:ext cx="1115721" cy="400190"/>
          </a:xfrm>
          <a:prstGeom prst="rightArrow">
            <a:avLst>
              <a:gd name="adj1" fmla="val 50000"/>
              <a:gd name="adj2" fmla="val 89986"/>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latin typeface="Century Gothic" panose="020B0502020202020204" pitchFamily="34" charset="0"/>
              </a:rPr>
              <a:t>Ambition</a:t>
            </a:r>
          </a:p>
        </p:txBody>
      </p:sp>
      <p:sp>
        <p:nvSpPr>
          <p:cNvPr id="62" name="Rectangle 61">
            <a:extLst>
              <a:ext uri="{FF2B5EF4-FFF2-40B4-BE49-F238E27FC236}">
                <a16:creationId xmlns:a16="http://schemas.microsoft.com/office/drawing/2014/main" id="{C8C62E4F-BB5A-6B78-EBC8-472D67AFA91D}"/>
              </a:ext>
            </a:extLst>
          </p:cNvPr>
          <p:cNvSpPr/>
          <p:nvPr/>
        </p:nvSpPr>
        <p:spPr>
          <a:xfrm rot="16200000">
            <a:off x="897393" y="1802625"/>
            <a:ext cx="1504243" cy="461665"/>
          </a:xfrm>
          <a:prstGeom prst="rect">
            <a:avLst/>
          </a:prstGeom>
          <a:solidFill>
            <a:srgbClr val="59B3A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1200" dirty="0">
                <a:solidFill>
                  <a:schemeClr val="bg1"/>
                </a:solidFill>
                <a:latin typeface="Century Gothic" panose="020B0502020202020204" pitchFamily="34" charset="0"/>
              </a:rPr>
              <a:t>Should be slightly more ambitious</a:t>
            </a:r>
          </a:p>
        </p:txBody>
      </p:sp>
      <p:sp>
        <p:nvSpPr>
          <p:cNvPr id="63" name="Rectangle 62">
            <a:extLst>
              <a:ext uri="{FF2B5EF4-FFF2-40B4-BE49-F238E27FC236}">
                <a16:creationId xmlns:a16="http://schemas.microsoft.com/office/drawing/2014/main" id="{5897D2D9-6D37-83C1-A0CD-84FD88283F75}"/>
              </a:ext>
            </a:extLst>
          </p:cNvPr>
          <p:cNvSpPr/>
          <p:nvPr/>
        </p:nvSpPr>
        <p:spPr>
          <a:xfrm rot="16200000">
            <a:off x="897393" y="4422589"/>
            <a:ext cx="1504243" cy="461665"/>
          </a:xfrm>
          <a:prstGeom prst="rect">
            <a:avLst/>
          </a:prstGeom>
          <a:solidFill>
            <a:srgbClr val="59B3A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1200" dirty="0">
                <a:solidFill>
                  <a:schemeClr val="bg1"/>
                </a:solidFill>
                <a:latin typeface="Century Gothic" panose="020B0502020202020204" pitchFamily="34" charset="0"/>
              </a:rPr>
              <a:t>About the right level of ambition</a:t>
            </a:r>
          </a:p>
        </p:txBody>
      </p:sp>
      <p:cxnSp>
        <p:nvCxnSpPr>
          <p:cNvPr id="21" name="Straight Connector 20">
            <a:extLst>
              <a:ext uri="{FF2B5EF4-FFF2-40B4-BE49-F238E27FC236}">
                <a16:creationId xmlns:a16="http://schemas.microsoft.com/office/drawing/2014/main" id="{6BF22B80-1C6F-CADF-5874-7856C7AAF02C}"/>
              </a:ext>
            </a:extLst>
          </p:cNvPr>
          <p:cNvCxnSpPr>
            <a:cxnSpLocks/>
          </p:cNvCxnSpPr>
          <p:nvPr/>
        </p:nvCxnSpPr>
        <p:spPr>
          <a:xfrm flipV="1">
            <a:off x="5720100" y="5672704"/>
            <a:ext cx="0" cy="7364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ABDBC93-36C1-3FD0-AD7C-0C8F91D901F4}"/>
              </a:ext>
            </a:extLst>
          </p:cNvPr>
          <p:cNvCxnSpPr>
            <a:cxnSpLocks/>
          </p:cNvCxnSpPr>
          <p:nvPr/>
        </p:nvCxnSpPr>
        <p:spPr>
          <a:xfrm>
            <a:off x="1720327" y="5373152"/>
            <a:ext cx="253253"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41A93DE-B984-1663-45C0-07F9C8A070C1}"/>
              </a:ext>
            </a:extLst>
          </p:cNvPr>
          <p:cNvCxnSpPr>
            <a:cxnSpLocks/>
          </p:cNvCxnSpPr>
          <p:nvPr/>
        </p:nvCxnSpPr>
        <p:spPr>
          <a:xfrm>
            <a:off x="1731757" y="1300360"/>
            <a:ext cx="253253"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6" name="Slide Number Placeholder 3">
            <a:extLst>
              <a:ext uri="{FF2B5EF4-FFF2-40B4-BE49-F238E27FC236}">
                <a16:creationId xmlns:a16="http://schemas.microsoft.com/office/drawing/2014/main" id="{105ECFCE-2DC7-4DB9-9EC0-CB825542816A}"/>
              </a:ext>
            </a:extLst>
          </p:cNvPr>
          <p:cNvSpPr txBox="1">
            <a:spLocks/>
          </p:cNvSpPr>
          <p:nvPr/>
        </p:nvSpPr>
        <p:spPr>
          <a:xfrm>
            <a:off x="11280100" y="6756"/>
            <a:ext cx="794631" cy="41143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17C9725-CDDF-4E1F-A5C1-71F9C95A39C6}" type="slidenum">
              <a:rPr lang="en-GB" b="1" smtClean="0">
                <a:solidFill>
                  <a:prstClr val="white"/>
                </a:solidFill>
                <a:latin typeface="Century Gothic" panose="020B0502020202020204" pitchFamily="34" charset="0"/>
              </a:rPr>
              <a:pPr/>
              <a:t>35</a:t>
            </a:fld>
            <a:endParaRPr lang="en-GB" b="1" dirty="0">
              <a:solidFill>
                <a:prstClr val="white"/>
              </a:solidFill>
              <a:latin typeface="Century Gothic" panose="020B0502020202020204" pitchFamily="34" charset="0"/>
            </a:endParaRPr>
          </a:p>
        </p:txBody>
      </p:sp>
      <p:sp>
        <p:nvSpPr>
          <p:cNvPr id="2" name="Oval 1">
            <a:extLst>
              <a:ext uri="{FF2B5EF4-FFF2-40B4-BE49-F238E27FC236}">
                <a16:creationId xmlns:a16="http://schemas.microsoft.com/office/drawing/2014/main" id="{16108940-E87C-6C9A-2847-89B0F8780675}"/>
              </a:ext>
            </a:extLst>
          </p:cNvPr>
          <p:cNvSpPr/>
          <p:nvPr/>
        </p:nvSpPr>
        <p:spPr>
          <a:xfrm>
            <a:off x="7775014" y="1733845"/>
            <a:ext cx="288000" cy="288000"/>
          </a:xfrm>
          <a:prstGeom prst="ellipse">
            <a:avLst/>
          </a:prstGeom>
          <a:solidFill>
            <a:srgbClr val="4484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Century Gothic" panose="020B0502020202020204" pitchFamily="34" charset="0"/>
              </a:rPr>
              <a:t>P</a:t>
            </a:r>
          </a:p>
        </p:txBody>
      </p:sp>
      <p:sp>
        <p:nvSpPr>
          <p:cNvPr id="6" name="Oval 5">
            <a:extLst>
              <a:ext uri="{FF2B5EF4-FFF2-40B4-BE49-F238E27FC236}">
                <a16:creationId xmlns:a16="http://schemas.microsoft.com/office/drawing/2014/main" id="{37AEF8FF-52F2-475C-F4FD-F5466028F436}"/>
              </a:ext>
            </a:extLst>
          </p:cNvPr>
          <p:cNvSpPr/>
          <p:nvPr/>
        </p:nvSpPr>
        <p:spPr>
          <a:xfrm>
            <a:off x="7526107" y="1482333"/>
            <a:ext cx="288000" cy="288000"/>
          </a:xfrm>
          <a:prstGeom prst="ellipse">
            <a:avLst/>
          </a:prstGeom>
          <a:solidFill>
            <a:srgbClr val="FDA8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Century Gothic" panose="020B0502020202020204" pitchFamily="34" charset="0"/>
              </a:rPr>
              <a:t>O</a:t>
            </a:r>
          </a:p>
        </p:txBody>
      </p:sp>
      <p:sp>
        <p:nvSpPr>
          <p:cNvPr id="8" name="Oval 7">
            <a:extLst>
              <a:ext uri="{FF2B5EF4-FFF2-40B4-BE49-F238E27FC236}">
                <a16:creationId xmlns:a16="http://schemas.microsoft.com/office/drawing/2014/main" id="{45011262-168B-7CEB-663B-01253CCFE0EA}"/>
              </a:ext>
            </a:extLst>
          </p:cNvPr>
          <p:cNvSpPr/>
          <p:nvPr/>
        </p:nvSpPr>
        <p:spPr>
          <a:xfrm>
            <a:off x="7356340" y="1972442"/>
            <a:ext cx="288000" cy="288000"/>
          </a:xfrm>
          <a:prstGeom prst="ellipse">
            <a:avLst/>
          </a:prstGeom>
          <a:solidFill>
            <a:srgbClr val="FDA8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Century Gothic" panose="020B0502020202020204" pitchFamily="34" charset="0"/>
              </a:rPr>
              <a:t>I</a:t>
            </a:r>
          </a:p>
        </p:txBody>
      </p:sp>
      <p:sp>
        <p:nvSpPr>
          <p:cNvPr id="10" name="Oval 9">
            <a:extLst>
              <a:ext uri="{FF2B5EF4-FFF2-40B4-BE49-F238E27FC236}">
                <a16:creationId xmlns:a16="http://schemas.microsoft.com/office/drawing/2014/main" id="{5F1A1B27-DC3A-8D75-2841-8147F9E5C7F0}"/>
              </a:ext>
            </a:extLst>
          </p:cNvPr>
          <p:cNvSpPr/>
          <p:nvPr/>
        </p:nvSpPr>
        <p:spPr>
          <a:xfrm>
            <a:off x="6673641" y="2281812"/>
            <a:ext cx="288000" cy="288000"/>
          </a:xfrm>
          <a:prstGeom prst="ellipse">
            <a:avLst/>
          </a:prstGeom>
          <a:solidFill>
            <a:srgbClr val="FDA8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Century Gothic" panose="020B0502020202020204" pitchFamily="34" charset="0"/>
              </a:rPr>
              <a:t>R</a:t>
            </a:r>
          </a:p>
        </p:txBody>
      </p:sp>
      <p:sp>
        <p:nvSpPr>
          <p:cNvPr id="12" name="Oval 11">
            <a:extLst>
              <a:ext uri="{FF2B5EF4-FFF2-40B4-BE49-F238E27FC236}">
                <a16:creationId xmlns:a16="http://schemas.microsoft.com/office/drawing/2014/main" id="{3C99C364-44B0-63A1-6FE2-56F039738484}"/>
              </a:ext>
            </a:extLst>
          </p:cNvPr>
          <p:cNvSpPr/>
          <p:nvPr/>
        </p:nvSpPr>
        <p:spPr>
          <a:xfrm>
            <a:off x="6818962" y="2453431"/>
            <a:ext cx="288000" cy="288000"/>
          </a:xfrm>
          <a:prstGeom prst="ellipse">
            <a:avLst/>
          </a:prstGeom>
          <a:solidFill>
            <a:srgbClr val="4BA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Century Gothic" panose="020B0502020202020204" pitchFamily="34" charset="0"/>
              </a:rPr>
              <a:t>C</a:t>
            </a:r>
          </a:p>
        </p:txBody>
      </p:sp>
      <p:sp>
        <p:nvSpPr>
          <p:cNvPr id="14" name="Oval 13">
            <a:extLst>
              <a:ext uri="{FF2B5EF4-FFF2-40B4-BE49-F238E27FC236}">
                <a16:creationId xmlns:a16="http://schemas.microsoft.com/office/drawing/2014/main" id="{85639E9A-47E2-2860-E839-44FC40D5D0F8}"/>
              </a:ext>
            </a:extLst>
          </p:cNvPr>
          <p:cNvSpPr/>
          <p:nvPr/>
        </p:nvSpPr>
        <p:spPr>
          <a:xfrm>
            <a:off x="6771338" y="2875792"/>
            <a:ext cx="288000" cy="288000"/>
          </a:xfrm>
          <a:prstGeom prst="ellipse">
            <a:avLst/>
          </a:prstGeom>
          <a:solidFill>
            <a:srgbClr val="4BA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Century Gothic" panose="020B0502020202020204" pitchFamily="34" charset="0"/>
              </a:rPr>
              <a:t>T</a:t>
            </a:r>
          </a:p>
        </p:txBody>
      </p:sp>
      <p:sp>
        <p:nvSpPr>
          <p:cNvPr id="19" name="Oval 18">
            <a:extLst>
              <a:ext uri="{FF2B5EF4-FFF2-40B4-BE49-F238E27FC236}">
                <a16:creationId xmlns:a16="http://schemas.microsoft.com/office/drawing/2014/main" id="{261471B8-9DF2-8D02-0369-DDDC1EF30953}"/>
              </a:ext>
            </a:extLst>
          </p:cNvPr>
          <p:cNvSpPr/>
          <p:nvPr/>
        </p:nvSpPr>
        <p:spPr>
          <a:xfrm>
            <a:off x="6777798" y="3311169"/>
            <a:ext cx="288000" cy="288000"/>
          </a:xfrm>
          <a:prstGeom prst="ellipse">
            <a:avLst/>
          </a:prstGeom>
          <a:solidFill>
            <a:srgbClr val="4484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Century Gothic" panose="020B0502020202020204" pitchFamily="34" charset="0"/>
              </a:rPr>
              <a:t>W</a:t>
            </a:r>
          </a:p>
        </p:txBody>
      </p:sp>
      <p:sp>
        <p:nvSpPr>
          <p:cNvPr id="24" name="Oval 23">
            <a:extLst>
              <a:ext uri="{FF2B5EF4-FFF2-40B4-BE49-F238E27FC236}">
                <a16:creationId xmlns:a16="http://schemas.microsoft.com/office/drawing/2014/main" id="{7E712E3C-4722-FCE2-D132-E89F2CBC7121}"/>
              </a:ext>
            </a:extLst>
          </p:cNvPr>
          <p:cNvSpPr/>
          <p:nvPr/>
        </p:nvSpPr>
        <p:spPr>
          <a:xfrm>
            <a:off x="5726138" y="3825158"/>
            <a:ext cx="288000" cy="288000"/>
          </a:xfrm>
          <a:prstGeom prst="ellipse">
            <a:avLst/>
          </a:prstGeom>
          <a:solidFill>
            <a:srgbClr val="4484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Century Gothic" panose="020B0502020202020204" pitchFamily="34" charset="0"/>
              </a:rPr>
              <a:t>S</a:t>
            </a:r>
          </a:p>
        </p:txBody>
      </p:sp>
      <p:sp>
        <p:nvSpPr>
          <p:cNvPr id="26" name="Oval 25">
            <a:extLst>
              <a:ext uri="{FF2B5EF4-FFF2-40B4-BE49-F238E27FC236}">
                <a16:creationId xmlns:a16="http://schemas.microsoft.com/office/drawing/2014/main" id="{9EC4D1E6-0CBC-30B2-9436-DA73A3DF8E9A}"/>
              </a:ext>
            </a:extLst>
          </p:cNvPr>
          <p:cNvSpPr/>
          <p:nvPr/>
        </p:nvSpPr>
        <p:spPr>
          <a:xfrm>
            <a:off x="5328914" y="3916234"/>
            <a:ext cx="288000" cy="288000"/>
          </a:xfrm>
          <a:prstGeom prst="ellipse">
            <a:avLst/>
          </a:prstGeom>
          <a:solidFill>
            <a:srgbClr val="4BA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Century Gothic" panose="020B0502020202020204" pitchFamily="34" charset="0"/>
              </a:rPr>
              <a:t>L</a:t>
            </a:r>
          </a:p>
        </p:txBody>
      </p:sp>
      <p:sp>
        <p:nvSpPr>
          <p:cNvPr id="27" name="Isosceles Triangle 26">
            <a:extLst>
              <a:ext uri="{FF2B5EF4-FFF2-40B4-BE49-F238E27FC236}">
                <a16:creationId xmlns:a16="http://schemas.microsoft.com/office/drawing/2014/main" id="{B3922DFC-16AC-7AFB-A6E9-0A9182AF5134}"/>
              </a:ext>
            </a:extLst>
          </p:cNvPr>
          <p:cNvSpPr/>
          <p:nvPr/>
        </p:nvSpPr>
        <p:spPr>
          <a:xfrm rot="16516707">
            <a:off x="5466612" y="3803111"/>
            <a:ext cx="213360" cy="182880"/>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56146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4" name="Chart 73">
            <a:extLst>
              <a:ext uri="{FF2B5EF4-FFF2-40B4-BE49-F238E27FC236}">
                <a16:creationId xmlns:a16="http://schemas.microsoft.com/office/drawing/2014/main" id="{11D282D9-8273-02BE-4EB0-A46DB0A94341}"/>
              </a:ext>
            </a:extLst>
          </p:cNvPr>
          <p:cNvGraphicFramePr>
            <a:graphicFrameLocks/>
          </p:cNvGraphicFramePr>
          <p:nvPr>
            <p:extLst>
              <p:ext uri="{D42A27DB-BD31-4B8C-83A1-F6EECF244321}">
                <p14:modId xmlns:p14="http://schemas.microsoft.com/office/powerpoint/2010/main" val="2195282145"/>
              </p:ext>
            </p:extLst>
          </p:nvPr>
        </p:nvGraphicFramePr>
        <p:xfrm>
          <a:off x="1580093" y="1099731"/>
          <a:ext cx="8820000" cy="486000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 Placeholder 2">
            <a:extLst>
              <a:ext uri="{FF2B5EF4-FFF2-40B4-BE49-F238E27FC236}">
                <a16:creationId xmlns:a16="http://schemas.microsoft.com/office/drawing/2014/main" id="{D9B412DD-0E52-47C5-A224-BE712B9A3A3C}"/>
              </a:ext>
            </a:extLst>
          </p:cNvPr>
          <p:cNvSpPr>
            <a:spLocks noGrp="1"/>
          </p:cNvSpPr>
          <p:nvPr>
            <p:ph type="body" sz="quarter" idx="13"/>
          </p:nvPr>
        </p:nvSpPr>
        <p:spPr/>
        <p:txBody>
          <a:bodyPr/>
          <a:lstStyle/>
          <a:p>
            <a:r>
              <a:rPr lang="en-GB" dirty="0"/>
              <a:t>Urgency x Ambition – A stretch to afford or cannot afford bill</a:t>
            </a:r>
          </a:p>
        </p:txBody>
      </p:sp>
      <p:sp>
        <p:nvSpPr>
          <p:cNvPr id="4" name="Text Placeholder 3">
            <a:extLst>
              <a:ext uri="{FF2B5EF4-FFF2-40B4-BE49-F238E27FC236}">
                <a16:creationId xmlns:a16="http://schemas.microsoft.com/office/drawing/2014/main" id="{AD1EFD9D-E2C6-433C-9646-E564FDCEBCDA}"/>
              </a:ext>
            </a:extLst>
          </p:cNvPr>
          <p:cNvSpPr>
            <a:spLocks noGrp="1"/>
          </p:cNvSpPr>
          <p:nvPr>
            <p:ph type="body" sz="quarter" idx="14"/>
          </p:nvPr>
        </p:nvSpPr>
        <p:spPr>
          <a:xfrm>
            <a:off x="492" y="495295"/>
            <a:ext cx="12192000" cy="505853"/>
          </a:xfrm>
        </p:spPr>
        <p:txBody>
          <a:bodyPr/>
          <a:lstStyle/>
          <a:p>
            <a:r>
              <a:rPr lang="en-GB" dirty="0"/>
              <a:t>No significant differences between those struggling to afford compared to all household customers – bill affordability does not seem a critical factor in determining outlook on urgency and ambition of the 9 outcomes.</a:t>
            </a:r>
          </a:p>
        </p:txBody>
      </p:sp>
      <p:pic>
        <p:nvPicPr>
          <p:cNvPr id="15" name="Picture 14">
            <a:extLst>
              <a:ext uri="{FF2B5EF4-FFF2-40B4-BE49-F238E27FC236}">
                <a16:creationId xmlns:a16="http://schemas.microsoft.com/office/drawing/2014/main" id="{55C141D4-5544-BE35-0E47-F84E800927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622" y="6458880"/>
            <a:ext cx="1121629" cy="274231"/>
          </a:xfrm>
          <a:prstGeom prst="rect">
            <a:avLst/>
          </a:prstGeom>
        </p:spPr>
      </p:pic>
      <p:sp>
        <p:nvSpPr>
          <p:cNvPr id="17" name="TextBox 16">
            <a:extLst>
              <a:ext uri="{FF2B5EF4-FFF2-40B4-BE49-F238E27FC236}">
                <a16:creationId xmlns:a16="http://schemas.microsoft.com/office/drawing/2014/main" id="{22A96B4E-40D2-B67C-733D-AE7F31EB6340}"/>
              </a:ext>
            </a:extLst>
          </p:cNvPr>
          <p:cNvSpPr txBox="1"/>
          <p:nvPr/>
        </p:nvSpPr>
        <p:spPr>
          <a:xfrm>
            <a:off x="1318015" y="6248986"/>
            <a:ext cx="9696734" cy="600164"/>
          </a:xfrm>
          <a:prstGeom prst="rect">
            <a:avLst/>
          </a:prstGeom>
          <a:noFill/>
        </p:spPr>
        <p:txBody>
          <a:bodyPr wrap="square" rtlCol="0">
            <a:spAutoFit/>
          </a:bodyPr>
          <a:lstStyle/>
          <a:p>
            <a:pPr defTabSz="914400">
              <a:defRPr/>
            </a:pPr>
            <a:r>
              <a:rPr kumimoji="0" lang="en-GB" sz="11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X-AXIS: Q17. </a:t>
            </a:r>
            <a:r>
              <a:rPr kumimoji="0" lang="en-GB" sz="11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If you were Welsh Water, when (if at all) would you invest money on this objective? Remember they cannot do everything at once? </a:t>
            </a:r>
            <a:r>
              <a:rPr kumimoji="0" lang="en-GB" sz="11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Y-AXIS: Q18: </a:t>
            </a:r>
            <a:r>
              <a:rPr kumimoji="0" lang="en-GB" sz="110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What best describes your view of this long-term ambition? Remember being more ambitious will cost bill payers more, and being less ambitious will cost bill payers less. </a:t>
            </a:r>
            <a:r>
              <a:rPr kumimoji="0" lang="en-GB" sz="11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Base</a:t>
            </a:r>
            <a:r>
              <a:rPr kumimoji="0" lang="en-GB" sz="110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a:t>
            </a:r>
            <a:r>
              <a:rPr kumimoji="0" lang="en-GB" sz="11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stretch to afford or cannot afford bill (362)</a:t>
            </a:r>
          </a:p>
        </p:txBody>
      </p:sp>
      <p:sp>
        <p:nvSpPr>
          <p:cNvPr id="58" name="Arrow: Right 57">
            <a:extLst>
              <a:ext uri="{FF2B5EF4-FFF2-40B4-BE49-F238E27FC236}">
                <a16:creationId xmlns:a16="http://schemas.microsoft.com/office/drawing/2014/main" id="{03355082-9E4A-C4AE-48FE-FA327B733FF0}"/>
              </a:ext>
            </a:extLst>
          </p:cNvPr>
          <p:cNvSpPr/>
          <p:nvPr/>
        </p:nvSpPr>
        <p:spPr>
          <a:xfrm>
            <a:off x="6438891" y="5673848"/>
            <a:ext cx="3751865" cy="400190"/>
          </a:xfrm>
          <a:prstGeom prst="rightArrow">
            <a:avLst>
              <a:gd name="adj1" fmla="val 50000"/>
              <a:gd name="adj2" fmla="val 89986"/>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Century Gothic" panose="020B0502020202020204" pitchFamily="34" charset="0"/>
              </a:rPr>
              <a:t>More urgency</a:t>
            </a:r>
            <a:endParaRPr lang="en-GB" sz="1100" b="1" dirty="0">
              <a:latin typeface="Century Gothic" panose="020B0502020202020204" pitchFamily="34" charset="0"/>
            </a:endParaRPr>
          </a:p>
        </p:txBody>
      </p:sp>
      <p:sp>
        <p:nvSpPr>
          <p:cNvPr id="59" name="Rectangle 58">
            <a:extLst>
              <a:ext uri="{FF2B5EF4-FFF2-40B4-BE49-F238E27FC236}">
                <a16:creationId xmlns:a16="http://schemas.microsoft.com/office/drawing/2014/main" id="{8C09E225-C4C7-5C40-EC3A-61EBB360821E}"/>
              </a:ext>
            </a:extLst>
          </p:cNvPr>
          <p:cNvSpPr/>
          <p:nvPr/>
        </p:nvSpPr>
        <p:spPr>
          <a:xfrm>
            <a:off x="4967979" y="5643110"/>
            <a:ext cx="1504243" cy="461665"/>
          </a:xfrm>
          <a:prstGeom prst="rect">
            <a:avLst/>
          </a:prstGeom>
          <a:solidFill>
            <a:srgbClr val="59B3A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1200" dirty="0">
                <a:solidFill>
                  <a:schemeClr val="bg1"/>
                </a:solidFill>
                <a:latin typeface="Century Gothic" panose="020B0502020202020204" pitchFamily="34" charset="0"/>
              </a:rPr>
              <a:t>Invest a little on an ongoing basis</a:t>
            </a:r>
          </a:p>
        </p:txBody>
      </p:sp>
      <p:sp>
        <p:nvSpPr>
          <p:cNvPr id="60" name="Arrow: Right 59">
            <a:extLst>
              <a:ext uri="{FF2B5EF4-FFF2-40B4-BE49-F238E27FC236}">
                <a16:creationId xmlns:a16="http://schemas.microsoft.com/office/drawing/2014/main" id="{FE5CE5AE-39DB-4B88-6C52-9D3EE5402149}"/>
              </a:ext>
            </a:extLst>
          </p:cNvPr>
          <p:cNvSpPr/>
          <p:nvPr/>
        </p:nvSpPr>
        <p:spPr>
          <a:xfrm flipH="1">
            <a:off x="2465069" y="5677177"/>
            <a:ext cx="2502909" cy="400190"/>
          </a:xfrm>
          <a:prstGeom prst="rightArrow">
            <a:avLst>
              <a:gd name="adj1" fmla="val 50000"/>
              <a:gd name="adj2" fmla="val 89986"/>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Century Gothic" panose="020B0502020202020204" pitchFamily="34" charset="0"/>
              </a:rPr>
              <a:t>Less urgency</a:t>
            </a:r>
            <a:endParaRPr lang="en-GB" sz="1100" b="1" dirty="0">
              <a:latin typeface="Century Gothic" panose="020B0502020202020204" pitchFamily="34" charset="0"/>
            </a:endParaRPr>
          </a:p>
        </p:txBody>
      </p:sp>
      <p:sp>
        <p:nvSpPr>
          <p:cNvPr id="61" name="Arrow: Right 60">
            <a:extLst>
              <a:ext uri="{FF2B5EF4-FFF2-40B4-BE49-F238E27FC236}">
                <a16:creationId xmlns:a16="http://schemas.microsoft.com/office/drawing/2014/main" id="{A2122688-3AAC-D0BD-EFF2-1FF2B3AD2292}"/>
              </a:ext>
            </a:extLst>
          </p:cNvPr>
          <p:cNvSpPr/>
          <p:nvPr/>
        </p:nvSpPr>
        <p:spPr>
          <a:xfrm rot="16200000">
            <a:off x="1091654" y="3143344"/>
            <a:ext cx="1115721" cy="400190"/>
          </a:xfrm>
          <a:prstGeom prst="rightArrow">
            <a:avLst>
              <a:gd name="adj1" fmla="val 50000"/>
              <a:gd name="adj2" fmla="val 89986"/>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latin typeface="Century Gothic" panose="020B0502020202020204" pitchFamily="34" charset="0"/>
              </a:rPr>
              <a:t>Ambition</a:t>
            </a:r>
          </a:p>
        </p:txBody>
      </p:sp>
      <p:sp>
        <p:nvSpPr>
          <p:cNvPr id="62" name="Rectangle 61">
            <a:extLst>
              <a:ext uri="{FF2B5EF4-FFF2-40B4-BE49-F238E27FC236}">
                <a16:creationId xmlns:a16="http://schemas.microsoft.com/office/drawing/2014/main" id="{C8C62E4F-BB5A-6B78-EBC8-472D67AFA91D}"/>
              </a:ext>
            </a:extLst>
          </p:cNvPr>
          <p:cNvSpPr/>
          <p:nvPr/>
        </p:nvSpPr>
        <p:spPr>
          <a:xfrm rot="16200000">
            <a:off x="897393" y="1802625"/>
            <a:ext cx="1504243" cy="461665"/>
          </a:xfrm>
          <a:prstGeom prst="rect">
            <a:avLst/>
          </a:prstGeom>
          <a:solidFill>
            <a:srgbClr val="59B3A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1200" dirty="0">
                <a:solidFill>
                  <a:schemeClr val="bg1"/>
                </a:solidFill>
                <a:latin typeface="Century Gothic" panose="020B0502020202020204" pitchFamily="34" charset="0"/>
              </a:rPr>
              <a:t>Should be slightly more ambitious</a:t>
            </a:r>
          </a:p>
        </p:txBody>
      </p:sp>
      <p:sp>
        <p:nvSpPr>
          <p:cNvPr id="63" name="Rectangle 62">
            <a:extLst>
              <a:ext uri="{FF2B5EF4-FFF2-40B4-BE49-F238E27FC236}">
                <a16:creationId xmlns:a16="http://schemas.microsoft.com/office/drawing/2014/main" id="{5897D2D9-6D37-83C1-A0CD-84FD88283F75}"/>
              </a:ext>
            </a:extLst>
          </p:cNvPr>
          <p:cNvSpPr/>
          <p:nvPr/>
        </p:nvSpPr>
        <p:spPr>
          <a:xfrm rot="16200000">
            <a:off x="897393" y="4422589"/>
            <a:ext cx="1504243" cy="461665"/>
          </a:xfrm>
          <a:prstGeom prst="rect">
            <a:avLst/>
          </a:prstGeom>
          <a:solidFill>
            <a:srgbClr val="59B3A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1200" dirty="0">
                <a:solidFill>
                  <a:schemeClr val="bg1"/>
                </a:solidFill>
                <a:latin typeface="Century Gothic" panose="020B0502020202020204" pitchFamily="34" charset="0"/>
              </a:rPr>
              <a:t>About the right level of ambition</a:t>
            </a:r>
          </a:p>
        </p:txBody>
      </p:sp>
      <p:cxnSp>
        <p:nvCxnSpPr>
          <p:cNvPr id="21" name="Straight Connector 20">
            <a:extLst>
              <a:ext uri="{FF2B5EF4-FFF2-40B4-BE49-F238E27FC236}">
                <a16:creationId xmlns:a16="http://schemas.microsoft.com/office/drawing/2014/main" id="{6BF22B80-1C6F-CADF-5874-7856C7AAF02C}"/>
              </a:ext>
            </a:extLst>
          </p:cNvPr>
          <p:cNvCxnSpPr>
            <a:cxnSpLocks/>
          </p:cNvCxnSpPr>
          <p:nvPr/>
        </p:nvCxnSpPr>
        <p:spPr>
          <a:xfrm flipV="1">
            <a:off x="5720100" y="5672704"/>
            <a:ext cx="0" cy="7364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ABDBC93-36C1-3FD0-AD7C-0C8F91D901F4}"/>
              </a:ext>
            </a:extLst>
          </p:cNvPr>
          <p:cNvCxnSpPr>
            <a:cxnSpLocks/>
          </p:cNvCxnSpPr>
          <p:nvPr/>
        </p:nvCxnSpPr>
        <p:spPr>
          <a:xfrm>
            <a:off x="1720327" y="5373152"/>
            <a:ext cx="253253"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41A93DE-B984-1663-45C0-07F9C8A070C1}"/>
              </a:ext>
            </a:extLst>
          </p:cNvPr>
          <p:cNvCxnSpPr>
            <a:cxnSpLocks/>
          </p:cNvCxnSpPr>
          <p:nvPr/>
        </p:nvCxnSpPr>
        <p:spPr>
          <a:xfrm>
            <a:off x="1731757" y="1300360"/>
            <a:ext cx="253253"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6" name="Slide Number Placeholder 3">
            <a:extLst>
              <a:ext uri="{FF2B5EF4-FFF2-40B4-BE49-F238E27FC236}">
                <a16:creationId xmlns:a16="http://schemas.microsoft.com/office/drawing/2014/main" id="{105ECFCE-2DC7-4DB9-9EC0-CB825542816A}"/>
              </a:ext>
            </a:extLst>
          </p:cNvPr>
          <p:cNvSpPr txBox="1">
            <a:spLocks/>
          </p:cNvSpPr>
          <p:nvPr/>
        </p:nvSpPr>
        <p:spPr>
          <a:xfrm>
            <a:off x="11280100" y="6756"/>
            <a:ext cx="794631" cy="41143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17C9725-CDDF-4E1F-A5C1-71F9C95A39C6}" type="slidenum">
              <a:rPr lang="en-GB" b="1" smtClean="0">
                <a:solidFill>
                  <a:prstClr val="white"/>
                </a:solidFill>
                <a:latin typeface="Century Gothic" panose="020B0502020202020204" pitchFamily="34" charset="0"/>
              </a:rPr>
              <a:pPr/>
              <a:t>36</a:t>
            </a:fld>
            <a:endParaRPr lang="en-GB" b="1" dirty="0">
              <a:solidFill>
                <a:prstClr val="white"/>
              </a:solidFill>
              <a:latin typeface="Century Gothic" panose="020B0502020202020204" pitchFamily="34" charset="0"/>
            </a:endParaRPr>
          </a:p>
        </p:txBody>
      </p:sp>
      <p:sp>
        <p:nvSpPr>
          <p:cNvPr id="5" name="Oval 4">
            <a:extLst>
              <a:ext uri="{FF2B5EF4-FFF2-40B4-BE49-F238E27FC236}">
                <a16:creationId xmlns:a16="http://schemas.microsoft.com/office/drawing/2014/main" id="{1E7C2CFD-1F07-7D6A-E90B-7B7A40D12683}"/>
              </a:ext>
            </a:extLst>
          </p:cNvPr>
          <p:cNvSpPr/>
          <p:nvPr/>
        </p:nvSpPr>
        <p:spPr>
          <a:xfrm>
            <a:off x="7671900" y="1501421"/>
            <a:ext cx="288000" cy="288000"/>
          </a:xfrm>
          <a:prstGeom prst="ellipse">
            <a:avLst/>
          </a:prstGeom>
          <a:solidFill>
            <a:srgbClr val="4484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Century Gothic" panose="020B0502020202020204" pitchFamily="34" charset="0"/>
              </a:rPr>
              <a:t>P</a:t>
            </a:r>
          </a:p>
        </p:txBody>
      </p:sp>
      <p:sp>
        <p:nvSpPr>
          <p:cNvPr id="7" name="Oval 6">
            <a:extLst>
              <a:ext uri="{FF2B5EF4-FFF2-40B4-BE49-F238E27FC236}">
                <a16:creationId xmlns:a16="http://schemas.microsoft.com/office/drawing/2014/main" id="{484A546E-E78F-3E1D-5844-507E3A6F118E}"/>
              </a:ext>
            </a:extLst>
          </p:cNvPr>
          <p:cNvSpPr/>
          <p:nvPr/>
        </p:nvSpPr>
        <p:spPr>
          <a:xfrm>
            <a:off x="7075295" y="1598785"/>
            <a:ext cx="288000" cy="288000"/>
          </a:xfrm>
          <a:prstGeom prst="ellipse">
            <a:avLst/>
          </a:prstGeom>
          <a:solidFill>
            <a:srgbClr val="FDA8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Century Gothic" panose="020B0502020202020204" pitchFamily="34" charset="0"/>
              </a:rPr>
              <a:t>O</a:t>
            </a:r>
          </a:p>
        </p:txBody>
      </p:sp>
      <p:sp>
        <p:nvSpPr>
          <p:cNvPr id="9" name="Oval 8">
            <a:extLst>
              <a:ext uri="{FF2B5EF4-FFF2-40B4-BE49-F238E27FC236}">
                <a16:creationId xmlns:a16="http://schemas.microsoft.com/office/drawing/2014/main" id="{15952CA3-8D5A-2D4B-5E31-129D7493531C}"/>
              </a:ext>
            </a:extLst>
          </p:cNvPr>
          <p:cNvSpPr/>
          <p:nvPr/>
        </p:nvSpPr>
        <p:spPr>
          <a:xfrm>
            <a:off x="7184151" y="2088691"/>
            <a:ext cx="288000" cy="288000"/>
          </a:xfrm>
          <a:prstGeom prst="ellipse">
            <a:avLst/>
          </a:prstGeom>
          <a:solidFill>
            <a:srgbClr val="FDA8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Century Gothic" panose="020B0502020202020204" pitchFamily="34" charset="0"/>
              </a:rPr>
              <a:t>I</a:t>
            </a:r>
          </a:p>
        </p:txBody>
      </p:sp>
      <p:sp>
        <p:nvSpPr>
          <p:cNvPr id="11" name="Oval 10">
            <a:extLst>
              <a:ext uri="{FF2B5EF4-FFF2-40B4-BE49-F238E27FC236}">
                <a16:creationId xmlns:a16="http://schemas.microsoft.com/office/drawing/2014/main" id="{98739F7F-CCC5-31B3-2E37-5CF67AF310DC}"/>
              </a:ext>
            </a:extLst>
          </p:cNvPr>
          <p:cNvSpPr/>
          <p:nvPr/>
        </p:nvSpPr>
        <p:spPr>
          <a:xfrm>
            <a:off x="6809081" y="2384675"/>
            <a:ext cx="288000" cy="288000"/>
          </a:xfrm>
          <a:prstGeom prst="ellipse">
            <a:avLst/>
          </a:prstGeom>
          <a:solidFill>
            <a:srgbClr val="FDA8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Century Gothic" panose="020B0502020202020204" pitchFamily="34" charset="0"/>
              </a:rPr>
              <a:t>R</a:t>
            </a:r>
          </a:p>
        </p:txBody>
      </p:sp>
      <p:sp>
        <p:nvSpPr>
          <p:cNvPr id="13" name="Oval 12">
            <a:extLst>
              <a:ext uri="{FF2B5EF4-FFF2-40B4-BE49-F238E27FC236}">
                <a16:creationId xmlns:a16="http://schemas.microsoft.com/office/drawing/2014/main" id="{C4645595-7F44-A949-5F2E-0489D26CA364}"/>
              </a:ext>
            </a:extLst>
          </p:cNvPr>
          <p:cNvSpPr/>
          <p:nvPr/>
        </p:nvSpPr>
        <p:spPr>
          <a:xfrm>
            <a:off x="6912767" y="2543199"/>
            <a:ext cx="288000" cy="288000"/>
          </a:xfrm>
          <a:prstGeom prst="ellipse">
            <a:avLst/>
          </a:prstGeom>
          <a:solidFill>
            <a:srgbClr val="4BA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Century Gothic" panose="020B0502020202020204" pitchFamily="34" charset="0"/>
              </a:rPr>
              <a:t>C</a:t>
            </a:r>
          </a:p>
        </p:txBody>
      </p:sp>
      <p:sp>
        <p:nvSpPr>
          <p:cNvPr id="18" name="Oval 17">
            <a:extLst>
              <a:ext uri="{FF2B5EF4-FFF2-40B4-BE49-F238E27FC236}">
                <a16:creationId xmlns:a16="http://schemas.microsoft.com/office/drawing/2014/main" id="{2A1F5CBB-8DAF-D367-C956-E97CD80D6914}"/>
              </a:ext>
            </a:extLst>
          </p:cNvPr>
          <p:cNvSpPr/>
          <p:nvPr/>
        </p:nvSpPr>
        <p:spPr>
          <a:xfrm>
            <a:off x="6665081" y="3039185"/>
            <a:ext cx="288000" cy="288000"/>
          </a:xfrm>
          <a:prstGeom prst="ellipse">
            <a:avLst/>
          </a:prstGeom>
          <a:solidFill>
            <a:srgbClr val="4BA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Century Gothic" panose="020B0502020202020204" pitchFamily="34" charset="0"/>
              </a:rPr>
              <a:t>T</a:t>
            </a:r>
          </a:p>
        </p:txBody>
      </p:sp>
      <p:sp>
        <p:nvSpPr>
          <p:cNvPr id="20" name="Oval 19">
            <a:extLst>
              <a:ext uri="{FF2B5EF4-FFF2-40B4-BE49-F238E27FC236}">
                <a16:creationId xmlns:a16="http://schemas.microsoft.com/office/drawing/2014/main" id="{CA233945-AC65-2018-03A5-E0A99C223B9A}"/>
              </a:ext>
            </a:extLst>
          </p:cNvPr>
          <p:cNvSpPr/>
          <p:nvPr/>
        </p:nvSpPr>
        <p:spPr>
          <a:xfrm>
            <a:off x="6953081" y="3406022"/>
            <a:ext cx="288000" cy="288000"/>
          </a:xfrm>
          <a:prstGeom prst="ellipse">
            <a:avLst/>
          </a:prstGeom>
          <a:solidFill>
            <a:srgbClr val="4484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Century Gothic" panose="020B0502020202020204" pitchFamily="34" charset="0"/>
              </a:rPr>
              <a:t>W</a:t>
            </a:r>
          </a:p>
        </p:txBody>
      </p:sp>
      <p:sp>
        <p:nvSpPr>
          <p:cNvPr id="25" name="Oval 24">
            <a:extLst>
              <a:ext uri="{FF2B5EF4-FFF2-40B4-BE49-F238E27FC236}">
                <a16:creationId xmlns:a16="http://schemas.microsoft.com/office/drawing/2014/main" id="{07E42A74-8348-AABD-5A10-F9ED4A5E59A5}"/>
              </a:ext>
            </a:extLst>
          </p:cNvPr>
          <p:cNvSpPr/>
          <p:nvPr/>
        </p:nvSpPr>
        <p:spPr>
          <a:xfrm>
            <a:off x="5432100" y="4097239"/>
            <a:ext cx="288000" cy="288000"/>
          </a:xfrm>
          <a:prstGeom prst="ellipse">
            <a:avLst/>
          </a:prstGeom>
          <a:solidFill>
            <a:srgbClr val="4484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Century Gothic" panose="020B0502020202020204" pitchFamily="34" charset="0"/>
              </a:rPr>
              <a:t>S</a:t>
            </a:r>
          </a:p>
        </p:txBody>
      </p:sp>
      <p:sp>
        <p:nvSpPr>
          <p:cNvPr id="28" name="Oval 27">
            <a:extLst>
              <a:ext uri="{FF2B5EF4-FFF2-40B4-BE49-F238E27FC236}">
                <a16:creationId xmlns:a16="http://schemas.microsoft.com/office/drawing/2014/main" id="{FE68226B-F729-C616-74C2-F5B3A504B10A}"/>
              </a:ext>
            </a:extLst>
          </p:cNvPr>
          <p:cNvSpPr/>
          <p:nvPr/>
        </p:nvSpPr>
        <p:spPr>
          <a:xfrm>
            <a:off x="5222763" y="4154393"/>
            <a:ext cx="288000" cy="288000"/>
          </a:xfrm>
          <a:prstGeom prst="ellipse">
            <a:avLst/>
          </a:prstGeom>
          <a:solidFill>
            <a:srgbClr val="4BA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Century Gothic" panose="020B0502020202020204" pitchFamily="34" charset="0"/>
              </a:rPr>
              <a:t>L</a:t>
            </a:r>
          </a:p>
        </p:txBody>
      </p:sp>
    </p:spTree>
    <p:extLst>
      <p:ext uri="{BB962C8B-B14F-4D97-AF65-F5344CB8AC3E}">
        <p14:creationId xmlns:p14="http://schemas.microsoft.com/office/powerpoint/2010/main" val="23782743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74" name="Chart 73">
            <a:extLst>
              <a:ext uri="{FF2B5EF4-FFF2-40B4-BE49-F238E27FC236}">
                <a16:creationId xmlns:a16="http://schemas.microsoft.com/office/drawing/2014/main" id="{11D282D9-8273-02BE-4EB0-A46DB0A94341}"/>
              </a:ext>
            </a:extLst>
          </p:cNvPr>
          <p:cNvGraphicFramePr>
            <a:graphicFrameLocks/>
          </p:cNvGraphicFramePr>
          <p:nvPr>
            <p:extLst>
              <p:ext uri="{D42A27DB-BD31-4B8C-83A1-F6EECF244321}">
                <p14:modId xmlns:p14="http://schemas.microsoft.com/office/powerpoint/2010/main" val="2783728616"/>
              </p:ext>
            </p:extLst>
          </p:nvPr>
        </p:nvGraphicFramePr>
        <p:xfrm>
          <a:off x="1580093" y="1099731"/>
          <a:ext cx="8820000" cy="486000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 Placeholder 2">
            <a:extLst>
              <a:ext uri="{FF2B5EF4-FFF2-40B4-BE49-F238E27FC236}">
                <a16:creationId xmlns:a16="http://schemas.microsoft.com/office/drawing/2014/main" id="{D9B412DD-0E52-47C5-A224-BE712B9A3A3C}"/>
              </a:ext>
            </a:extLst>
          </p:cNvPr>
          <p:cNvSpPr>
            <a:spLocks noGrp="1"/>
          </p:cNvSpPr>
          <p:nvPr>
            <p:ph type="body" sz="quarter" idx="13"/>
          </p:nvPr>
        </p:nvSpPr>
        <p:spPr/>
        <p:txBody>
          <a:bodyPr/>
          <a:lstStyle/>
          <a:p>
            <a:r>
              <a:rPr lang="en-GB" dirty="0"/>
              <a:t>Urgency x Ambition – Younger customers (18-29)</a:t>
            </a:r>
          </a:p>
        </p:txBody>
      </p:sp>
      <p:sp>
        <p:nvSpPr>
          <p:cNvPr id="4" name="Text Placeholder 3">
            <a:extLst>
              <a:ext uri="{FF2B5EF4-FFF2-40B4-BE49-F238E27FC236}">
                <a16:creationId xmlns:a16="http://schemas.microsoft.com/office/drawing/2014/main" id="{AD1EFD9D-E2C6-433C-9646-E564FDCEBCDA}"/>
              </a:ext>
            </a:extLst>
          </p:cNvPr>
          <p:cNvSpPr>
            <a:spLocks noGrp="1"/>
          </p:cNvSpPr>
          <p:nvPr>
            <p:ph type="body" sz="quarter" idx="14"/>
          </p:nvPr>
        </p:nvSpPr>
        <p:spPr>
          <a:xfrm>
            <a:off x="492" y="495295"/>
            <a:ext cx="12192000" cy="505853"/>
          </a:xfrm>
        </p:spPr>
        <p:txBody>
          <a:bodyPr/>
          <a:lstStyle/>
          <a:p>
            <a:r>
              <a:rPr lang="en-GB" dirty="0"/>
              <a:t>The youngest age group are less discriminating on different objectives. For them leaks is much less pressing than for other groups, while addressing sewer flooding inside properties most urgent. Lead is also more urgent than on average.</a:t>
            </a:r>
          </a:p>
        </p:txBody>
      </p:sp>
      <p:pic>
        <p:nvPicPr>
          <p:cNvPr id="15" name="Picture 14">
            <a:extLst>
              <a:ext uri="{FF2B5EF4-FFF2-40B4-BE49-F238E27FC236}">
                <a16:creationId xmlns:a16="http://schemas.microsoft.com/office/drawing/2014/main" id="{55C141D4-5544-BE35-0E47-F84E800927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622" y="6458880"/>
            <a:ext cx="1121629" cy="274231"/>
          </a:xfrm>
          <a:prstGeom prst="rect">
            <a:avLst/>
          </a:prstGeom>
        </p:spPr>
      </p:pic>
      <p:sp>
        <p:nvSpPr>
          <p:cNvPr id="17" name="TextBox 16">
            <a:extLst>
              <a:ext uri="{FF2B5EF4-FFF2-40B4-BE49-F238E27FC236}">
                <a16:creationId xmlns:a16="http://schemas.microsoft.com/office/drawing/2014/main" id="{22A96B4E-40D2-B67C-733D-AE7F31EB6340}"/>
              </a:ext>
            </a:extLst>
          </p:cNvPr>
          <p:cNvSpPr txBox="1"/>
          <p:nvPr/>
        </p:nvSpPr>
        <p:spPr>
          <a:xfrm>
            <a:off x="1318015" y="6248986"/>
            <a:ext cx="9696734" cy="600164"/>
          </a:xfrm>
          <a:prstGeom prst="rect">
            <a:avLst/>
          </a:prstGeom>
          <a:noFill/>
        </p:spPr>
        <p:txBody>
          <a:bodyPr wrap="square" rtlCol="0">
            <a:spAutoFit/>
          </a:bodyPr>
          <a:lstStyle/>
          <a:p>
            <a:pPr defTabSz="914400">
              <a:defRPr/>
            </a:pPr>
            <a:r>
              <a:rPr kumimoji="0" lang="en-GB" sz="11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X-AXIS: Q17. </a:t>
            </a:r>
            <a:r>
              <a:rPr kumimoji="0" lang="en-GB" sz="11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If you were Welsh Water, when (if at all) would you invest money on this objective? Remember they cannot do everything at once? </a:t>
            </a:r>
            <a:r>
              <a:rPr kumimoji="0" lang="en-GB" sz="11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Y-AXIS: Q18: </a:t>
            </a:r>
            <a:r>
              <a:rPr kumimoji="0" lang="en-GB" sz="110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What best describes your view of this long-term ambition? Remember being more ambitious will cost bill payers more, and being less ambitious will cost bill payers less. </a:t>
            </a:r>
            <a:r>
              <a:rPr kumimoji="0" lang="en-GB" sz="11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Base</a:t>
            </a:r>
            <a:r>
              <a:rPr kumimoji="0" lang="en-GB" sz="110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HH customers aged 18-29 </a:t>
            </a:r>
            <a:r>
              <a:rPr kumimoji="0" lang="en-GB" sz="11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(94*) CAUTION LOW BASE. </a:t>
            </a:r>
          </a:p>
        </p:txBody>
      </p:sp>
      <p:sp>
        <p:nvSpPr>
          <p:cNvPr id="58" name="Arrow: Right 57">
            <a:extLst>
              <a:ext uri="{FF2B5EF4-FFF2-40B4-BE49-F238E27FC236}">
                <a16:creationId xmlns:a16="http://schemas.microsoft.com/office/drawing/2014/main" id="{03355082-9E4A-C4AE-48FE-FA327B733FF0}"/>
              </a:ext>
            </a:extLst>
          </p:cNvPr>
          <p:cNvSpPr/>
          <p:nvPr/>
        </p:nvSpPr>
        <p:spPr>
          <a:xfrm>
            <a:off x="6438891" y="5673848"/>
            <a:ext cx="3751865" cy="400190"/>
          </a:xfrm>
          <a:prstGeom prst="rightArrow">
            <a:avLst>
              <a:gd name="adj1" fmla="val 50000"/>
              <a:gd name="adj2" fmla="val 89986"/>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Century Gothic" panose="020B0502020202020204" pitchFamily="34" charset="0"/>
              </a:rPr>
              <a:t>More urgency</a:t>
            </a:r>
            <a:endParaRPr lang="en-GB" sz="1100" b="1" dirty="0">
              <a:latin typeface="Century Gothic" panose="020B0502020202020204" pitchFamily="34" charset="0"/>
            </a:endParaRPr>
          </a:p>
        </p:txBody>
      </p:sp>
      <p:sp>
        <p:nvSpPr>
          <p:cNvPr id="59" name="Rectangle 58">
            <a:extLst>
              <a:ext uri="{FF2B5EF4-FFF2-40B4-BE49-F238E27FC236}">
                <a16:creationId xmlns:a16="http://schemas.microsoft.com/office/drawing/2014/main" id="{8C09E225-C4C7-5C40-EC3A-61EBB360821E}"/>
              </a:ext>
            </a:extLst>
          </p:cNvPr>
          <p:cNvSpPr/>
          <p:nvPr/>
        </p:nvSpPr>
        <p:spPr>
          <a:xfrm>
            <a:off x="4967979" y="5643110"/>
            <a:ext cx="1504243" cy="461665"/>
          </a:xfrm>
          <a:prstGeom prst="rect">
            <a:avLst/>
          </a:prstGeom>
          <a:solidFill>
            <a:srgbClr val="59B3A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1200" dirty="0">
                <a:solidFill>
                  <a:schemeClr val="bg1"/>
                </a:solidFill>
                <a:latin typeface="Century Gothic" panose="020B0502020202020204" pitchFamily="34" charset="0"/>
              </a:rPr>
              <a:t>Invest a little on an ongoing basis</a:t>
            </a:r>
          </a:p>
        </p:txBody>
      </p:sp>
      <p:sp>
        <p:nvSpPr>
          <p:cNvPr id="60" name="Arrow: Right 59">
            <a:extLst>
              <a:ext uri="{FF2B5EF4-FFF2-40B4-BE49-F238E27FC236}">
                <a16:creationId xmlns:a16="http://schemas.microsoft.com/office/drawing/2014/main" id="{FE5CE5AE-39DB-4B88-6C52-9D3EE5402149}"/>
              </a:ext>
            </a:extLst>
          </p:cNvPr>
          <p:cNvSpPr/>
          <p:nvPr/>
        </p:nvSpPr>
        <p:spPr>
          <a:xfrm flipH="1">
            <a:off x="2465069" y="5677177"/>
            <a:ext cx="2502909" cy="400190"/>
          </a:xfrm>
          <a:prstGeom prst="rightArrow">
            <a:avLst>
              <a:gd name="adj1" fmla="val 50000"/>
              <a:gd name="adj2" fmla="val 89986"/>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Century Gothic" panose="020B0502020202020204" pitchFamily="34" charset="0"/>
              </a:rPr>
              <a:t>Less urgency</a:t>
            </a:r>
            <a:endParaRPr lang="en-GB" sz="1100" b="1" dirty="0">
              <a:latin typeface="Century Gothic" panose="020B0502020202020204" pitchFamily="34" charset="0"/>
            </a:endParaRPr>
          </a:p>
        </p:txBody>
      </p:sp>
      <p:sp>
        <p:nvSpPr>
          <p:cNvPr id="61" name="Arrow: Right 60">
            <a:extLst>
              <a:ext uri="{FF2B5EF4-FFF2-40B4-BE49-F238E27FC236}">
                <a16:creationId xmlns:a16="http://schemas.microsoft.com/office/drawing/2014/main" id="{A2122688-3AAC-D0BD-EFF2-1FF2B3AD2292}"/>
              </a:ext>
            </a:extLst>
          </p:cNvPr>
          <p:cNvSpPr/>
          <p:nvPr/>
        </p:nvSpPr>
        <p:spPr>
          <a:xfrm rot="16200000">
            <a:off x="1091654" y="3143344"/>
            <a:ext cx="1115721" cy="400190"/>
          </a:xfrm>
          <a:prstGeom prst="rightArrow">
            <a:avLst>
              <a:gd name="adj1" fmla="val 50000"/>
              <a:gd name="adj2" fmla="val 89986"/>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latin typeface="Century Gothic" panose="020B0502020202020204" pitchFamily="34" charset="0"/>
              </a:rPr>
              <a:t>Ambition</a:t>
            </a:r>
          </a:p>
        </p:txBody>
      </p:sp>
      <p:sp>
        <p:nvSpPr>
          <p:cNvPr id="62" name="Rectangle 61">
            <a:extLst>
              <a:ext uri="{FF2B5EF4-FFF2-40B4-BE49-F238E27FC236}">
                <a16:creationId xmlns:a16="http://schemas.microsoft.com/office/drawing/2014/main" id="{C8C62E4F-BB5A-6B78-EBC8-472D67AFA91D}"/>
              </a:ext>
            </a:extLst>
          </p:cNvPr>
          <p:cNvSpPr/>
          <p:nvPr/>
        </p:nvSpPr>
        <p:spPr>
          <a:xfrm rot="16200000">
            <a:off x="897393" y="1802625"/>
            <a:ext cx="1504243" cy="461665"/>
          </a:xfrm>
          <a:prstGeom prst="rect">
            <a:avLst/>
          </a:prstGeom>
          <a:solidFill>
            <a:srgbClr val="59B3A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1200" dirty="0">
                <a:solidFill>
                  <a:schemeClr val="bg1"/>
                </a:solidFill>
                <a:latin typeface="Century Gothic" panose="020B0502020202020204" pitchFamily="34" charset="0"/>
              </a:rPr>
              <a:t>Should be slightly more ambitious</a:t>
            </a:r>
          </a:p>
        </p:txBody>
      </p:sp>
      <p:sp>
        <p:nvSpPr>
          <p:cNvPr id="63" name="Rectangle 62">
            <a:extLst>
              <a:ext uri="{FF2B5EF4-FFF2-40B4-BE49-F238E27FC236}">
                <a16:creationId xmlns:a16="http://schemas.microsoft.com/office/drawing/2014/main" id="{5897D2D9-6D37-83C1-A0CD-84FD88283F75}"/>
              </a:ext>
            </a:extLst>
          </p:cNvPr>
          <p:cNvSpPr/>
          <p:nvPr/>
        </p:nvSpPr>
        <p:spPr>
          <a:xfrm rot="16200000">
            <a:off x="897393" y="4422589"/>
            <a:ext cx="1504243" cy="461665"/>
          </a:xfrm>
          <a:prstGeom prst="rect">
            <a:avLst/>
          </a:prstGeom>
          <a:solidFill>
            <a:srgbClr val="59B3A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1200" dirty="0">
                <a:solidFill>
                  <a:schemeClr val="bg1"/>
                </a:solidFill>
                <a:latin typeface="Century Gothic" panose="020B0502020202020204" pitchFamily="34" charset="0"/>
              </a:rPr>
              <a:t>About the right level of ambition</a:t>
            </a:r>
          </a:p>
        </p:txBody>
      </p:sp>
      <p:cxnSp>
        <p:nvCxnSpPr>
          <p:cNvPr id="21" name="Straight Connector 20">
            <a:extLst>
              <a:ext uri="{FF2B5EF4-FFF2-40B4-BE49-F238E27FC236}">
                <a16:creationId xmlns:a16="http://schemas.microsoft.com/office/drawing/2014/main" id="{6BF22B80-1C6F-CADF-5874-7856C7AAF02C}"/>
              </a:ext>
            </a:extLst>
          </p:cNvPr>
          <p:cNvCxnSpPr>
            <a:cxnSpLocks/>
          </p:cNvCxnSpPr>
          <p:nvPr/>
        </p:nvCxnSpPr>
        <p:spPr>
          <a:xfrm flipV="1">
            <a:off x="5720100" y="5672704"/>
            <a:ext cx="0" cy="7364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ABDBC93-36C1-3FD0-AD7C-0C8F91D901F4}"/>
              </a:ext>
            </a:extLst>
          </p:cNvPr>
          <p:cNvCxnSpPr>
            <a:cxnSpLocks/>
          </p:cNvCxnSpPr>
          <p:nvPr/>
        </p:nvCxnSpPr>
        <p:spPr>
          <a:xfrm>
            <a:off x="1720327" y="5373152"/>
            <a:ext cx="253253"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41A93DE-B984-1663-45C0-07F9C8A070C1}"/>
              </a:ext>
            </a:extLst>
          </p:cNvPr>
          <p:cNvCxnSpPr>
            <a:cxnSpLocks/>
          </p:cNvCxnSpPr>
          <p:nvPr/>
        </p:nvCxnSpPr>
        <p:spPr>
          <a:xfrm>
            <a:off x="1731757" y="1300360"/>
            <a:ext cx="253253"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6" name="Slide Number Placeholder 3">
            <a:extLst>
              <a:ext uri="{FF2B5EF4-FFF2-40B4-BE49-F238E27FC236}">
                <a16:creationId xmlns:a16="http://schemas.microsoft.com/office/drawing/2014/main" id="{105ECFCE-2DC7-4DB9-9EC0-CB825542816A}"/>
              </a:ext>
            </a:extLst>
          </p:cNvPr>
          <p:cNvSpPr txBox="1">
            <a:spLocks/>
          </p:cNvSpPr>
          <p:nvPr/>
        </p:nvSpPr>
        <p:spPr>
          <a:xfrm>
            <a:off x="11280100" y="6756"/>
            <a:ext cx="794631" cy="41143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17C9725-CDDF-4E1F-A5C1-71F9C95A39C6}" type="slidenum">
              <a:rPr lang="en-GB" b="1" smtClean="0">
                <a:solidFill>
                  <a:prstClr val="white"/>
                </a:solidFill>
                <a:latin typeface="Century Gothic" panose="020B0502020202020204" pitchFamily="34" charset="0"/>
              </a:rPr>
              <a:pPr/>
              <a:t>37</a:t>
            </a:fld>
            <a:endParaRPr lang="en-GB" b="1" dirty="0">
              <a:solidFill>
                <a:prstClr val="white"/>
              </a:solidFill>
              <a:latin typeface="Century Gothic" panose="020B0502020202020204" pitchFamily="34" charset="0"/>
            </a:endParaRPr>
          </a:p>
        </p:txBody>
      </p:sp>
      <p:sp>
        <p:nvSpPr>
          <p:cNvPr id="2" name="Oval 1">
            <a:extLst>
              <a:ext uri="{FF2B5EF4-FFF2-40B4-BE49-F238E27FC236}">
                <a16:creationId xmlns:a16="http://schemas.microsoft.com/office/drawing/2014/main" id="{4B6A8202-0475-5E6E-7399-8532CFBC0839}"/>
              </a:ext>
            </a:extLst>
          </p:cNvPr>
          <p:cNvSpPr/>
          <p:nvPr/>
        </p:nvSpPr>
        <p:spPr>
          <a:xfrm>
            <a:off x="6889261" y="2807869"/>
            <a:ext cx="288000" cy="288000"/>
          </a:xfrm>
          <a:prstGeom prst="ellipse">
            <a:avLst/>
          </a:prstGeom>
          <a:solidFill>
            <a:srgbClr val="4484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Century Gothic" panose="020B0502020202020204" pitchFamily="34" charset="0"/>
              </a:rPr>
              <a:t>P</a:t>
            </a:r>
          </a:p>
        </p:txBody>
      </p:sp>
      <p:sp>
        <p:nvSpPr>
          <p:cNvPr id="6" name="Oval 5">
            <a:extLst>
              <a:ext uri="{FF2B5EF4-FFF2-40B4-BE49-F238E27FC236}">
                <a16:creationId xmlns:a16="http://schemas.microsoft.com/office/drawing/2014/main" id="{4983A772-C8BB-01C0-2DB6-5050EBC71ECB}"/>
              </a:ext>
            </a:extLst>
          </p:cNvPr>
          <p:cNvSpPr/>
          <p:nvPr/>
        </p:nvSpPr>
        <p:spPr>
          <a:xfrm>
            <a:off x="6854413" y="2514918"/>
            <a:ext cx="288000" cy="288000"/>
          </a:xfrm>
          <a:prstGeom prst="ellipse">
            <a:avLst/>
          </a:prstGeom>
          <a:solidFill>
            <a:srgbClr val="FDA8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Century Gothic" panose="020B0502020202020204" pitchFamily="34" charset="0"/>
              </a:rPr>
              <a:t>O</a:t>
            </a:r>
          </a:p>
        </p:txBody>
      </p:sp>
      <p:sp>
        <p:nvSpPr>
          <p:cNvPr id="8" name="Oval 7">
            <a:extLst>
              <a:ext uri="{FF2B5EF4-FFF2-40B4-BE49-F238E27FC236}">
                <a16:creationId xmlns:a16="http://schemas.microsoft.com/office/drawing/2014/main" id="{69C28677-5E96-18EA-A652-14CA9D9D1291}"/>
              </a:ext>
            </a:extLst>
          </p:cNvPr>
          <p:cNvSpPr/>
          <p:nvPr/>
        </p:nvSpPr>
        <p:spPr>
          <a:xfrm>
            <a:off x="8026823" y="2694576"/>
            <a:ext cx="288000" cy="288000"/>
          </a:xfrm>
          <a:prstGeom prst="ellipse">
            <a:avLst/>
          </a:prstGeom>
          <a:solidFill>
            <a:srgbClr val="FDA8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Century Gothic" panose="020B0502020202020204" pitchFamily="34" charset="0"/>
              </a:rPr>
              <a:t>I</a:t>
            </a:r>
          </a:p>
        </p:txBody>
      </p:sp>
      <p:sp>
        <p:nvSpPr>
          <p:cNvPr id="10" name="Oval 9">
            <a:extLst>
              <a:ext uri="{FF2B5EF4-FFF2-40B4-BE49-F238E27FC236}">
                <a16:creationId xmlns:a16="http://schemas.microsoft.com/office/drawing/2014/main" id="{65135533-95BB-5340-E7C8-305424D656D0}"/>
              </a:ext>
            </a:extLst>
          </p:cNvPr>
          <p:cNvSpPr/>
          <p:nvPr/>
        </p:nvSpPr>
        <p:spPr>
          <a:xfrm>
            <a:off x="6126621" y="3007860"/>
            <a:ext cx="288000" cy="288000"/>
          </a:xfrm>
          <a:prstGeom prst="ellipse">
            <a:avLst/>
          </a:prstGeom>
          <a:solidFill>
            <a:srgbClr val="FDA8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Century Gothic" panose="020B0502020202020204" pitchFamily="34" charset="0"/>
              </a:rPr>
              <a:t>R</a:t>
            </a:r>
          </a:p>
        </p:txBody>
      </p:sp>
      <p:sp>
        <p:nvSpPr>
          <p:cNvPr id="12" name="Oval 11">
            <a:extLst>
              <a:ext uri="{FF2B5EF4-FFF2-40B4-BE49-F238E27FC236}">
                <a16:creationId xmlns:a16="http://schemas.microsoft.com/office/drawing/2014/main" id="{58B2B410-52AB-5B2D-44D3-28D837B3B573}"/>
              </a:ext>
            </a:extLst>
          </p:cNvPr>
          <p:cNvSpPr/>
          <p:nvPr/>
        </p:nvSpPr>
        <p:spPr>
          <a:xfrm>
            <a:off x="6438891" y="2617009"/>
            <a:ext cx="288000" cy="288000"/>
          </a:xfrm>
          <a:prstGeom prst="ellipse">
            <a:avLst/>
          </a:prstGeom>
          <a:solidFill>
            <a:srgbClr val="4BA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Century Gothic" panose="020B0502020202020204" pitchFamily="34" charset="0"/>
              </a:rPr>
              <a:t>C</a:t>
            </a:r>
          </a:p>
        </p:txBody>
      </p:sp>
      <p:sp>
        <p:nvSpPr>
          <p:cNvPr id="14" name="Oval 13">
            <a:extLst>
              <a:ext uri="{FF2B5EF4-FFF2-40B4-BE49-F238E27FC236}">
                <a16:creationId xmlns:a16="http://schemas.microsoft.com/office/drawing/2014/main" id="{3BC2596D-4B1F-9BC7-0827-047D6CD44EF2}"/>
              </a:ext>
            </a:extLst>
          </p:cNvPr>
          <p:cNvSpPr/>
          <p:nvPr/>
        </p:nvSpPr>
        <p:spPr>
          <a:xfrm>
            <a:off x="6432032" y="2977123"/>
            <a:ext cx="288000" cy="288000"/>
          </a:xfrm>
          <a:prstGeom prst="ellipse">
            <a:avLst/>
          </a:prstGeom>
          <a:solidFill>
            <a:srgbClr val="4BA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Century Gothic" panose="020B0502020202020204" pitchFamily="34" charset="0"/>
              </a:rPr>
              <a:t>T</a:t>
            </a:r>
          </a:p>
        </p:txBody>
      </p:sp>
      <p:sp>
        <p:nvSpPr>
          <p:cNvPr id="19" name="Oval 18">
            <a:extLst>
              <a:ext uri="{FF2B5EF4-FFF2-40B4-BE49-F238E27FC236}">
                <a16:creationId xmlns:a16="http://schemas.microsoft.com/office/drawing/2014/main" id="{F8BA87B2-D39D-C492-3FA9-B0D52930ECB2}"/>
              </a:ext>
            </a:extLst>
          </p:cNvPr>
          <p:cNvSpPr/>
          <p:nvPr/>
        </p:nvSpPr>
        <p:spPr>
          <a:xfrm>
            <a:off x="7008966" y="3226956"/>
            <a:ext cx="288000" cy="288000"/>
          </a:xfrm>
          <a:prstGeom prst="ellipse">
            <a:avLst/>
          </a:prstGeom>
          <a:solidFill>
            <a:srgbClr val="4484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Century Gothic" panose="020B0502020202020204" pitchFamily="34" charset="0"/>
              </a:rPr>
              <a:t>W</a:t>
            </a:r>
          </a:p>
        </p:txBody>
      </p:sp>
      <p:sp>
        <p:nvSpPr>
          <p:cNvPr id="24" name="Oval 23">
            <a:extLst>
              <a:ext uri="{FF2B5EF4-FFF2-40B4-BE49-F238E27FC236}">
                <a16:creationId xmlns:a16="http://schemas.microsoft.com/office/drawing/2014/main" id="{02BA6DA6-74D8-5A4D-D924-9A5DF730D50A}"/>
              </a:ext>
            </a:extLst>
          </p:cNvPr>
          <p:cNvSpPr/>
          <p:nvPr/>
        </p:nvSpPr>
        <p:spPr>
          <a:xfrm>
            <a:off x="5720100" y="4006381"/>
            <a:ext cx="288000" cy="288000"/>
          </a:xfrm>
          <a:prstGeom prst="ellipse">
            <a:avLst/>
          </a:prstGeom>
          <a:solidFill>
            <a:srgbClr val="4484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Century Gothic" panose="020B0502020202020204" pitchFamily="34" charset="0"/>
              </a:rPr>
              <a:t>S</a:t>
            </a:r>
          </a:p>
        </p:txBody>
      </p:sp>
      <p:sp>
        <p:nvSpPr>
          <p:cNvPr id="26" name="Oval 25">
            <a:extLst>
              <a:ext uri="{FF2B5EF4-FFF2-40B4-BE49-F238E27FC236}">
                <a16:creationId xmlns:a16="http://schemas.microsoft.com/office/drawing/2014/main" id="{A2931390-72A5-9D9C-7285-4913B876A6A9}"/>
              </a:ext>
            </a:extLst>
          </p:cNvPr>
          <p:cNvSpPr/>
          <p:nvPr/>
        </p:nvSpPr>
        <p:spPr>
          <a:xfrm>
            <a:off x="5720100" y="3744745"/>
            <a:ext cx="288000" cy="288000"/>
          </a:xfrm>
          <a:prstGeom prst="ellipse">
            <a:avLst/>
          </a:prstGeom>
          <a:solidFill>
            <a:srgbClr val="4BA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Century Gothic" panose="020B0502020202020204" pitchFamily="34" charset="0"/>
              </a:rPr>
              <a:t>L</a:t>
            </a:r>
          </a:p>
        </p:txBody>
      </p:sp>
      <p:sp>
        <p:nvSpPr>
          <p:cNvPr id="27" name="Isosceles Triangle 26">
            <a:extLst>
              <a:ext uri="{FF2B5EF4-FFF2-40B4-BE49-F238E27FC236}">
                <a16:creationId xmlns:a16="http://schemas.microsoft.com/office/drawing/2014/main" id="{574727A8-68C6-A67E-49CC-C2880355F57C}"/>
              </a:ext>
            </a:extLst>
          </p:cNvPr>
          <p:cNvSpPr/>
          <p:nvPr/>
        </p:nvSpPr>
        <p:spPr>
          <a:xfrm rot="17474949">
            <a:off x="5896054" y="3642968"/>
            <a:ext cx="213360" cy="182880"/>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Isosceles Triangle 28">
            <a:extLst>
              <a:ext uri="{FF2B5EF4-FFF2-40B4-BE49-F238E27FC236}">
                <a16:creationId xmlns:a16="http://schemas.microsoft.com/office/drawing/2014/main" id="{7C9116FD-D9AF-74D0-3768-4F86D91AD74D}"/>
              </a:ext>
            </a:extLst>
          </p:cNvPr>
          <p:cNvSpPr/>
          <p:nvPr/>
        </p:nvSpPr>
        <p:spPr>
          <a:xfrm rot="5991355">
            <a:off x="6033562" y="3234176"/>
            <a:ext cx="213360" cy="182880"/>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Isosceles Triangle 29">
            <a:extLst>
              <a:ext uri="{FF2B5EF4-FFF2-40B4-BE49-F238E27FC236}">
                <a16:creationId xmlns:a16="http://schemas.microsoft.com/office/drawing/2014/main" id="{85FAC613-9CB7-30DF-422A-1E7061D6E99A}"/>
              </a:ext>
            </a:extLst>
          </p:cNvPr>
          <p:cNvSpPr/>
          <p:nvPr/>
        </p:nvSpPr>
        <p:spPr>
          <a:xfrm rot="1736807">
            <a:off x="8226616" y="2916420"/>
            <a:ext cx="213360" cy="182880"/>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Isosceles Triangle 30">
            <a:extLst>
              <a:ext uri="{FF2B5EF4-FFF2-40B4-BE49-F238E27FC236}">
                <a16:creationId xmlns:a16="http://schemas.microsoft.com/office/drawing/2014/main" id="{C21C52A9-8219-CF85-1AF2-B9C2C1A36451}"/>
              </a:ext>
            </a:extLst>
          </p:cNvPr>
          <p:cNvSpPr/>
          <p:nvPr/>
        </p:nvSpPr>
        <p:spPr>
          <a:xfrm rot="5991355">
            <a:off x="6773396" y="2723091"/>
            <a:ext cx="213360" cy="182880"/>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Isosceles Triangle 31">
            <a:extLst>
              <a:ext uri="{FF2B5EF4-FFF2-40B4-BE49-F238E27FC236}">
                <a16:creationId xmlns:a16="http://schemas.microsoft.com/office/drawing/2014/main" id="{083A00F6-3E58-9223-1193-151AA75038EC}"/>
              </a:ext>
            </a:extLst>
          </p:cNvPr>
          <p:cNvSpPr/>
          <p:nvPr/>
        </p:nvSpPr>
        <p:spPr>
          <a:xfrm rot="5991355">
            <a:off x="6787361" y="3017288"/>
            <a:ext cx="213360" cy="182880"/>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6750945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74" name="Chart 73">
            <a:extLst>
              <a:ext uri="{FF2B5EF4-FFF2-40B4-BE49-F238E27FC236}">
                <a16:creationId xmlns:a16="http://schemas.microsoft.com/office/drawing/2014/main" id="{11D282D9-8273-02BE-4EB0-A46DB0A94341}"/>
              </a:ext>
            </a:extLst>
          </p:cNvPr>
          <p:cNvGraphicFramePr>
            <a:graphicFrameLocks/>
          </p:cNvGraphicFramePr>
          <p:nvPr>
            <p:extLst>
              <p:ext uri="{D42A27DB-BD31-4B8C-83A1-F6EECF244321}">
                <p14:modId xmlns:p14="http://schemas.microsoft.com/office/powerpoint/2010/main" val="3936361286"/>
              </p:ext>
            </p:extLst>
          </p:nvPr>
        </p:nvGraphicFramePr>
        <p:xfrm>
          <a:off x="1580093" y="964148"/>
          <a:ext cx="8820000" cy="5143064"/>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 Placeholder 2">
            <a:extLst>
              <a:ext uri="{FF2B5EF4-FFF2-40B4-BE49-F238E27FC236}">
                <a16:creationId xmlns:a16="http://schemas.microsoft.com/office/drawing/2014/main" id="{D9B412DD-0E52-47C5-A224-BE712B9A3A3C}"/>
              </a:ext>
            </a:extLst>
          </p:cNvPr>
          <p:cNvSpPr>
            <a:spLocks noGrp="1"/>
          </p:cNvSpPr>
          <p:nvPr>
            <p:ph type="body" sz="quarter" idx="13"/>
          </p:nvPr>
        </p:nvSpPr>
        <p:spPr/>
        <p:txBody>
          <a:bodyPr/>
          <a:lstStyle/>
          <a:p>
            <a:r>
              <a:rPr lang="en-GB" dirty="0"/>
              <a:t>Urgency x Ambition – Older customers (60+)</a:t>
            </a:r>
          </a:p>
        </p:txBody>
      </p:sp>
      <p:sp>
        <p:nvSpPr>
          <p:cNvPr id="4" name="Text Placeholder 3">
            <a:extLst>
              <a:ext uri="{FF2B5EF4-FFF2-40B4-BE49-F238E27FC236}">
                <a16:creationId xmlns:a16="http://schemas.microsoft.com/office/drawing/2014/main" id="{AD1EFD9D-E2C6-433C-9646-E564FDCEBCDA}"/>
              </a:ext>
            </a:extLst>
          </p:cNvPr>
          <p:cNvSpPr>
            <a:spLocks noGrp="1"/>
          </p:cNvSpPr>
          <p:nvPr>
            <p:ph type="body" sz="quarter" idx="14"/>
          </p:nvPr>
        </p:nvSpPr>
        <p:spPr>
          <a:xfrm>
            <a:off x="492" y="495295"/>
            <a:ext cx="12192000" cy="505853"/>
          </a:xfrm>
        </p:spPr>
        <p:txBody>
          <a:bodyPr/>
          <a:lstStyle/>
          <a:p>
            <a:r>
              <a:rPr lang="en-GB" dirty="0"/>
              <a:t>The oldest age group express high demand for more ambition and more urgency on sewer flooding and leaks from pipes. </a:t>
            </a:r>
          </a:p>
        </p:txBody>
      </p:sp>
      <p:pic>
        <p:nvPicPr>
          <p:cNvPr id="15" name="Picture 14">
            <a:extLst>
              <a:ext uri="{FF2B5EF4-FFF2-40B4-BE49-F238E27FC236}">
                <a16:creationId xmlns:a16="http://schemas.microsoft.com/office/drawing/2014/main" id="{55C141D4-5544-BE35-0E47-F84E800927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622" y="6458880"/>
            <a:ext cx="1121629" cy="274231"/>
          </a:xfrm>
          <a:prstGeom prst="rect">
            <a:avLst/>
          </a:prstGeom>
        </p:spPr>
      </p:pic>
      <p:sp>
        <p:nvSpPr>
          <p:cNvPr id="17" name="TextBox 16">
            <a:extLst>
              <a:ext uri="{FF2B5EF4-FFF2-40B4-BE49-F238E27FC236}">
                <a16:creationId xmlns:a16="http://schemas.microsoft.com/office/drawing/2014/main" id="{22A96B4E-40D2-B67C-733D-AE7F31EB6340}"/>
              </a:ext>
            </a:extLst>
          </p:cNvPr>
          <p:cNvSpPr txBox="1"/>
          <p:nvPr/>
        </p:nvSpPr>
        <p:spPr>
          <a:xfrm>
            <a:off x="1318015" y="6248986"/>
            <a:ext cx="9696734" cy="600164"/>
          </a:xfrm>
          <a:prstGeom prst="rect">
            <a:avLst/>
          </a:prstGeom>
          <a:noFill/>
        </p:spPr>
        <p:txBody>
          <a:bodyPr wrap="square" rtlCol="0">
            <a:spAutoFit/>
          </a:bodyPr>
          <a:lstStyle/>
          <a:p>
            <a:pPr defTabSz="914400">
              <a:defRPr/>
            </a:pPr>
            <a:r>
              <a:rPr kumimoji="0" lang="en-GB" sz="11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X-AXIS: Q17. </a:t>
            </a:r>
            <a:r>
              <a:rPr kumimoji="0" lang="en-GB" sz="11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If you were Welsh Water, when (if at all) would you invest money on this objective? Remember they cannot do everything at once? </a:t>
            </a:r>
            <a:r>
              <a:rPr kumimoji="0" lang="en-GB" sz="11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Y-AXIS: Q18: </a:t>
            </a:r>
            <a:r>
              <a:rPr kumimoji="0" lang="en-GB" sz="110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What best describes your view of this long-term ambition? Remember being more ambitious will cost bill payers more, and being less ambitious will cost bill payers less. </a:t>
            </a:r>
            <a:r>
              <a:rPr kumimoji="0" lang="en-GB" sz="11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Base</a:t>
            </a:r>
            <a:r>
              <a:rPr kumimoji="0" lang="en-GB" sz="110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HH customers aged 60+ </a:t>
            </a:r>
            <a:r>
              <a:rPr kumimoji="0" lang="en-GB" sz="11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(350)</a:t>
            </a:r>
          </a:p>
        </p:txBody>
      </p:sp>
      <p:sp>
        <p:nvSpPr>
          <p:cNvPr id="58" name="Arrow: Right 57">
            <a:extLst>
              <a:ext uri="{FF2B5EF4-FFF2-40B4-BE49-F238E27FC236}">
                <a16:creationId xmlns:a16="http://schemas.microsoft.com/office/drawing/2014/main" id="{03355082-9E4A-C4AE-48FE-FA327B733FF0}"/>
              </a:ext>
            </a:extLst>
          </p:cNvPr>
          <p:cNvSpPr/>
          <p:nvPr/>
        </p:nvSpPr>
        <p:spPr>
          <a:xfrm>
            <a:off x="6438891" y="5865572"/>
            <a:ext cx="3751865" cy="400190"/>
          </a:xfrm>
          <a:prstGeom prst="rightArrow">
            <a:avLst>
              <a:gd name="adj1" fmla="val 50000"/>
              <a:gd name="adj2" fmla="val 89986"/>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Century Gothic" panose="020B0502020202020204" pitchFamily="34" charset="0"/>
              </a:rPr>
              <a:t>More urgency</a:t>
            </a:r>
            <a:endParaRPr lang="en-GB" sz="1100" b="1" dirty="0">
              <a:latin typeface="Century Gothic" panose="020B0502020202020204" pitchFamily="34" charset="0"/>
            </a:endParaRPr>
          </a:p>
        </p:txBody>
      </p:sp>
      <p:sp>
        <p:nvSpPr>
          <p:cNvPr id="59" name="Rectangle 58">
            <a:extLst>
              <a:ext uri="{FF2B5EF4-FFF2-40B4-BE49-F238E27FC236}">
                <a16:creationId xmlns:a16="http://schemas.microsoft.com/office/drawing/2014/main" id="{8C09E225-C4C7-5C40-EC3A-61EBB360821E}"/>
              </a:ext>
            </a:extLst>
          </p:cNvPr>
          <p:cNvSpPr/>
          <p:nvPr/>
        </p:nvSpPr>
        <p:spPr>
          <a:xfrm>
            <a:off x="4967979" y="5834834"/>
            <a:ext cx="1504243" cy="461665"/>
          </a:xfrm>
          <a:prstGeom prst="rect">
            <a:avLst/>
          </a:prstGeom>
          <a:solidFill>
            <a:srgbClr val="59B3A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1200" dirty="0">
                <a:solidFill>
                  <a:schemeClr val="bg1"/>
                </a:solidFill>
                <a:latin typeface="Century Gothic" panose="020B0502020202020204" pitchFamily="34" charset="0"/>
              </a:rPr>
              <a:t>Invest a little on an ongoing basis</a:t>
            </a:r>
          </a:p>
        </p:txBody>
      </p:sp>
      <p:sp>
        <p:nvSpPr>
          <p:cNvPr id="60" name="Arrow: Right 59">
            <a:extLst>
              <a:ext uri="{FF2B5EF4-FFF2-40B4-BE49-F238E27FC236}">
                <a16:creationId xmlns:a16="http://schemas.microsoft.com/office/drawing/2014/main" id="{FE5CE5AE-39DB-4B88-6C52-9D3EE5402149}"/>
              </a:ext>
            </a:extLst>
          </p:cNvPr>
          <p:cNvSpPr/>
          <p:nvPr/>
        </p:nvSpPr>
        <p:spPr>
          <a:xfrm flipH="1">
            <a:off x="2465069" y="5868901"/>
            <a:ext cx="2502909" cy="400190"/>
          </a:xfrm>
          <a:prstGeom prst="rightArrow">
            <a:avLst>
              <a:gd name="adj1" fmla="val 50000"/>
              <a:gd name="adj2" fmla="val 89986"/>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Century Gothic" panose="020B0502020202020204" pitchFamily="34" charset="0"/>
              </a:rPr>
              <a:t>Less urgency</a:t>
            </a:r>
            <a:endParaRPr lang="en-GB" sz="1100" b="1" dirty="0">
              <a:latin typeface="Century Gothic" panose="020B0502020202020204" pitchFamily="34" charset="0"/>
            </a:endParaRPr>
          </a:p>
        </p:txBody>
      </p:sp>
      <p:sp>
        <p:nvSpPr>
          <p:cNvPr id="61" name="Arrow: Right 60">
            <a:extLst>
              <a:ext uri="{FF2B5EF4-FFF2-40B4-BE49-F238E27FC236}">
                <a16:creationId xmlns:a16="http://schemas.microsoft.com/office/drawing/2014/main" id="{A2122688-3AAC-D0BD-EFF2-1FF2B3AD2292}"/>
              </a:ext>
            </a:extLst>
          </p:cNvPr>
          <p:cNvSpPr/>
          <p:nvPr/>
        </p:nvSpPr>
        <p:spPr>
          <a:xfrm rot="16200000">
            <a:off x="1091654" y="3290824"/>
            <a:ext cx="1115721" cy="400190"/>
          </a:xfrm>
          <a:prstGeom prst="rightArrow">
            <a:avLst>
              <a:gd name="adj1" fmla="val 50000"/>
              <a:gd name="adj2" fmla="val 89986"/>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latin typeface="Century Gothic" panose="020B0502020202020204" pitchFamily="34" charset="0"/>
              </a:rPr>
              <a:t>Ambition</a:t>
            </a:r>
          </a:p>
        </p:txBody>
      </p:sp>
      <p:sp>
        <p:nvSpPr>
          <p:cNvPr id="62" name="Rectangle 61">
            <a:extLst>
              <a:ext uri="{FF2B5EF4-FFF2-40B4-BE49-F238E27FC236}">
                <a16:creationId xmlns:a16="http://schemas.microsoft.com/office/drawing/2014/main" id="{C8C62E4F-BB5A-6B78-EBC8-472D67AFA91D}"/>
              </a:ext>
            </a:extLst>
          </p:cNvPr>
          <p:cNvSpPr/>
          <p:nvPr/>
        </p:nvSpPr>
        <p:spPr>
          <a:xfrm rot="16200000">
            <a:off x="897393" y="1950105"/>
            <a:ext cx="1504243" cy="461665"/>
          </a:xfrm>
          <a:prstGeom prst="rect">
            <a:avLst/>
          </a:prstGeom>
          <a:solidFill>
            <a:srgbClr val="59B3A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1200" dirty="0">
                <a:solidFill>
                  <a:schemeClr val="bg1"/>
                </a:solidFill>
                <a:latin typeface="Century Gothic" panose="020B0502020202020204" pitchFamily="34" charset="0"/>
              </a:rPr>
              <a:t>Should be slightly more ambitious</a:t>
            </a:r>
          </a:p>
        </p:txBody>
      </p:sp>
      <p:sp>
        <p:nvSpPr>
          <p:cNvPr id="63" name="Rectangle 62">
            <a:extLst>
              <a:ext uri="{FF2B5EF4-FFF2-40B4-BE49-F238E27FC236}">
                <a16:creationId xmlns:a16="http://schemas.microsoft.com/office/drawing/2014/main" id="{5897D2D9-6D37-83C1-A0CD-84FD88283F75}"/>
              </a:ext>
            </a:extLst>
          </p:cNvPr>
          <p:cNvSpPr/>
          <p:nvPr/>
        </p:nvSpPr>
        <p:spPr>
          <a:xfrm rot="16200000">
            <a:off x="897393" y="4570069"/>
            <a:ext cx="1504243" cy="461665"/>
          </a:xfrm>
          <a:prstGeom prst="rect">
            <a:avLst/>
          </a:prstGeom>
          <a:solidFill>
            <a:srgbClr val="59B3A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1200" dirty="0">
                <a:solidFill>
                  <a:schemeClr val="bg1"/>
                </a:solidFill>
                <a:latin typeface="Century Gothic" panose="020B0502020202020204" pitchFamily="34" charset="0"/>
              </a:rPr>
              <a:t>About the right level of ambition</a:t>
            </a:r>
          </a:p>
        </p:txBody>
      </p:sp>
      <p:cxnSp>
        <p:nvCxnSpPr>
          <p:cNvPr id="21" name="Straight Connector 20">
            <a:extLst>
              <a:ext uri="{FF2B5EF4-FFF2-40B4-BE49-F238E27FC236}">
                <a16:creationId xmlns:a16="http://schemas.microsoft.com/office/drawing/2014/main" id="{6BF22B80-1C6F-CADF-5874-7856C7AAF02C}"/>
              </a:ext>
            </a:extLst>
          </p:cNvPr>
          <p:cNvCxnSpPr>
            <a:cxnSpLocks/>
          </p:cNvCxnSpPr>
          <p:nvPr/>
        </p:nvCxnSpPr>
        <p:spPr>
          <a:xfrm flipV="1">
            <a:off x="5720100" y="5864428"/>
            <a:ext cx="0" cy="7364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ABDBC93-36C1-3FD0-AD7C-0C8F91D901F4}"/>
              </a:ext>
            </a:extLst>
          </p:cNvPr>
          <p:cNvCxnSpPr>
            <a:cxnSpLocks/>
          </p:cNvCxnSpPr>
          <p:nvPr/>
        </p:nvCxnSpPr>
        <p:spPr>
          <a:xfrm>
            <a:off x="1720327" y="5520632"/>
            <a:ext cx="253253"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41A93DE-B984-1663-45C0-07F9C8A070C1}"/>
              </a:ext>
            </a:extLst>
          </p:cNvPr>
          <p:cNvCxnSpPr>
            <a:cxnSpLocks/>
          </p:cNvCxnSpPr>
          <p:nvPr/>
        </p:nvCxnSpPr>
        <p:spPr>
          <a:xfrm>
            <a:off x="1731757" y="1447840"/>
            <a:ext cx="253253"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6" name="Slide Number Placeholder 3">
            <a:extLst>
              <a:ext uri="{FF2B5EF4-FFF2-40B4-BE49-F238E27FC236}">
                <a16:creationId xmlns:a16="http://schemas.microsoft.com/office/drawing/2014/main" id="{105ECFCE-2DC7-4DB9-9EC0-CB825542816A}"/>
              </a:ext>
            </a:extLst>
          </p:cNvPr>
          <p:cNvSpPr txBox="1">
            <a:spLocks/>
          </p:cNvSpPr>
          <p:nvPr/>
        </p:nvSpPr>
        <p:spPr>
          <a:xfrm>
            <a:off x="11280100" y="6756"/>
            <a:ext cx="794631" cy="41143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17C9725-CDDF-4E1F-A5C1-71F9C95A39C6}" type="slidenum">
              <a:rPr lang="en-GB" b="1" smtClean="0">
                <a:solidFill>
                  <a:prstClr val="white"/>
                </a:solidFill>
                <a:latin typeface="Century Gothic" panose="020B0502020202020204" pitchFamily="34" charset="0"/>
              </a:rPr>
              <a:pPr/>
              <a:t>38</a:t>
            </a:fld>
            <a:endParaRPr lang="en-GB" b="1" dirty="0">
              <a:solidFill>
                <a:prstClr val="white"/>
              </a:solidFill>
              <a:latin typeface="Century Gothic" panose="020B0502020202020204" pitchFamily="34" charset="0"/>
            </a:endParaRPr>
          </a:p>
        </p:txBody>
      </p:sp>
      <p:sp>
        <p:nvSpPr>
          <p:cNvPr id="2" name="Oval 1">
            <a:extLst>
              <a:ext uri="{FF2B5EF4-FFF2-40B4-BE49-F238E27FC236}">
                <a16:creationId xmlns:a16="http://schemas.microsoft.com/office/drawing/2014/main" id="{3B8154F2-787E-A108-0C1B-EB4102E4D3E3}"/>
              </a:ext>
            </a:extLst>
          </p:cNvPr>
          <p:cNvSpPr/>
          <p:nvPr/>
        </p:nvSpPr>
        <p:spPr>
          <a:xfrm>
            <a:off x="8925458" y="1142922"/>
            <a:ext cx="288000" cy="288000"/>
          </a:xfrm>
          <a:prstGeom prst="ellipse">
            <a:avLst/>
          </a:prstGeom>
          <a:solidFill>
            <a:srgbClr val="4484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Century Gothic" panose="020B0502020202020204" pitchFamily="34" charset="0"/>
              </a:rPr>
              <a:t>P</a:t>
            </a:r>
          </a:p>
        </p:txBody>
      </p:sp>
      <p:sp>
        <p:nvSpPr>
          <p:cNvPr id="5" name="Oval 4">
            <a:extLst>
              <a:ext uri="{FF2B5EF4-FFF2-40B4-BE49-F238E27FC236}">
                <a16:creationId xmlns:a16="http://schemas.microsoft.com/office/drawing/2014/main" id="{CC8601BD-31A4-BF38-88BF-CA66CB81CC2E}"/>
              </a:ext>
            </a:extLst>
          </p:cNvPr>
          <p:cNvSpPr/>
          <p:nvPr/>
        </p:nvSpPr>
        <p:spPr>
          <a:xfrm>
            <a:off x="8026823" y="1122742"/>
            <a:ext cx="288000" cy="288000"/>
          </a:xfrm>
          <a:prstGeom prst="ellipse">
            <a:avLst/>
          </a:prstGeom>
          <a:solidFill>
            <a:srgbClr val="FDA8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Century Gothic" panose="020B0502020202020204" pitchFamily="34" charset="0"/>
              </a:rPr>
              <a:t>O</a:t>
            </a:r>
          </a:p>
        </p:txBody>
      </p:sp>
      <p:sp>
        <p:nvSpPr>
          <p:cNvPr id="6" name="Oval 5">
            <a:extLst>
              <a:ext uri="{FF2B5EF4-FFF2-40B4-BE49-F238E27FC236}">
                <a16:creationId xmlns:a16="http://schemas.microsoft.com/office/drawing/2014/main" id="{45AC1A16-67B8-8420-3FC1-43C29D50FE4B}"/>
              </a:ext>
            </a:extLst>
          </p:cNvPr>
          <p:cNvSpPr/>
          <p:nvPr/>
        </p:nvSpPr>
        <p:spPr>
          <a:xfrm>
            <a:off x="7898829" y="1660373"/>
            <a:ext cx="288000" cy="288000"/>
          </a:xfrm>
          <a:prstGeom prst="ellipse">
            <a:avLst/>
          </a:prstGeom>
          <a:solidFill>
            <a:srgbClr val="FDA8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Century Gothic" panose="020B0502020202020204" pitchFamily="34" charset="0"/>
              </a:rPr>
              <a:t>I</a:t>
            </a:r>
          </a:p>
        </p:txBody>
      </p:sp>
      <p:sp>
        <p:nvSpPr>
          <p:cNvPr id="7" name="Oval 6">
            <a:extLst>
              <a:ext uri="{FF2B5EF4-FFF2-40B4-BE49-F238E27FC236}">
                <a16:creationId xmlns:a16="http://schemas.microsoft.com/office/drawing/2014/main" id="{69637512-AF6E-0882-76FE-57CB349D0D79}"/>
              </a:ext>
            </a:extLst>
          </p:cNvPr>
          <p:cNvSpPr/>
          <p:nvPr/>
        </p:nvSpPr>
        <p:spPr>
          <a:xfrm>
            <a:off x="7213588" y="1948373"/>
            <a:ext cx="288000" cy="288000"/>
          </a:xfrm>
          <a:prstGeom prst="ellipse">
            <a:avLst/>
          </a:prstGeom>
          <a:solidFill>
            <a:srgbClr val="FDA8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Century Gothic" panose="020B0502020202020204" pitchFamily="34" charset="0"/>
              </a:rPr>
              <a:t>R</a:t>
            </a:r>
          </a:p>
        </p:txBody>
      </p:sp>
      <p:sp>
        <p:nvSpPr>
          <p:cNvPr id="8" name="Oval 7">
            <a:extLst>
              <a:ext uri="{FF2B5EF4-FFF2-40B4-BE49-F238E27FC236}">
                <a16:creationId xmlns:a16="http://schemas.microsoft.com/office/drawing/2014/main" id="{19B1BFE1-7B17-03BA-AFFC-FFC4AE1BA38D}"/>
              </a:ext>
            </a:extLst>
          </p:cNvPr>
          <p:cNvSpPr/>
          <p:nvPr/>
        </p:nvSpPr>
        <p:spPr>
          <a:xfrm>
            <a:off x="7474647" y="2233612"/>
            <a:ext cx="288000" cy="288000"/>
          </a:xfrm>
          <a:prstGeom prst="ellipse">
            <a:avLst/>
          </a:prstGeom>
          <a:solidFill>
            <a:srgbClr val="4BA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Century Gothic" panose="020B0502020202020204" pitchFamily="34" charset="0"/>
              </a:rPr>
              <a:t>C</a:t>
            </a:r>
          </a:p>
        </p:txBody>
      </p:sp>
      <p:sp>
        <p:nvSpPr>
          <p:cNvPr id="9" name="Oval 8">
            <a:extLst>
              <a:ext uri="{FF2B5EF4-FFF2-40B4-BE49-F238E27FC236}">
                <a16:creationId xmlns:a16="http://schemas.microsoft.com/office/drawing/2014/main" id="{C3F063BF-656B-FC6D-8C62-01DDC799A41D}"/>
              </a:ext>
            </a:extLst>
          </p:cNvPr>
          <p:cNvSpPr/>
          <p:nvPr/>
        </p:nvSpPr>
        <p:spPr>
          <a:xfrm>
            <a:off x="7369780" y="3094852"/>
            <a:ext cx="288000" cy="288000"/>
          </a:xfrm>
          <a:prstGeom prst="ellipse">
            <a:avLst/>
          </a:prstGeom>
          <a:solidFill>
            <a:srgbClr val="4BA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Century Gothic" panose="020B0502020202020204" pitchFamily="34" charset="0"/>
              </a:rPr>
              <a:t>T</a:t>
            </a:r>
          </a:p>
        </p:txBody>
      </p:sp>
      <p:sp>
        <p:nvSpPr>
          <p:cNvPr id="10" name="Oval 9">
            <a:extLst>
              <a:ext uri="{FF2B5EF4-FFF2-40B4-BE49-F238E27FC236}">
                <a16:creationId xmlns:a16="http://schemas.microsoft.com/office/drawing/2014/main" id="{7FA5AAEE-EB6C-DA49-7675-2DF47F86B645}"/>
              </a:ext>
            </a:extLst>
          </p:cNvPr>
          <p:cNvSpPr/>
          <p:nvPr/>
        </p:nvSpPr>
        <p:spPr>
          <a:xfrm>
            <a:off x="7037536" y="3612487"/>
            <a:ext cx="288000" cy="288000"/>
          </a:xfrm>
          <a:prstGeom prst="ellipse">
            <a:avLst/>
          </a:prstGeom>
          <a:solidFill>
            <a:srgbClr val="4484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Century Gothic" panose="020B0502020202020204" pitchFamily="34" charset="0"/>
              </a:rPr>
              <a:t>W</a:t>
            </a:r>
          </a:p>
        </p:txBody>
      </p:sp>
      <p:sp>
        <p:nvSpPr>
          <p:cNvPr id="11" name="Oval 10">
            <a:extLst>
              <a:ext uri="{FF2B5EF4-FFF2-40B4-BE49-F238E27FC236}">
                <a16:creationId xmlns:a16="http://schemas.microsoft.com/office/drawing/2014/main" id="{987D9549-728A-9358-3CFC-48437779ED38}"/>
              </a:ext>
            </a:extLst>
          </p:cNvPr>
          <p:cNvSpPr/>
          <p:nvPr/>
        </p:nvSpPr>
        <p:spPr>
          <a:xfrm>
            <a:off x="5999079" y="3975040"/>
            <a:ext cx="288000" cy="288000"/>
          </a:xfrm>
          <a:prstGeom prst="ellipse">
            <a:avLst/>
          </a:prstGeom>
          <a:solidFill>
            <a:srgbClr val="4484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Century Gothic" panose="020B0502020202020204" pitchFamily="34" charset="0"/>
              </a:rPr>
              <a:t>S</a:t>
            </a:r>
          </a:p>
        </p:txBody>
      </p:sp>
      <p:sp>
        <p:nvSpPr>
          <p:cNvPr id="12" name="Oval 11">
            <a:extLst>
              <a:ext uri="{FF2B5EF4-FFF2-40B4-BE49-F238E27FC236}">
                <a16:creationId xmlns:a16="http://schemas.microsoft.com/office/drawing/2014/main" id="{DB22416F-11D2-66AF-DD45-4FA7F98E6BC3}"/>
              </a:ext>
            </a:extLst>
          </p:cNvPr>
          <p:cNvSpPr/>
          <p:nvPr/>
        </p:nvSpPr>
        <p:spPr>
          <a:xfrm>
            <a:off x="4555023" y="4656901"/>
            <a:ext cx="288000" cy="288000"/>
          </a:xfrm>
          <a:prstGeom prst="ellipse">
            <a:avLst/>
          </a:prstGeom>
          <a:solidFill>
            <a:srgbClr val="4BA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Century Gothic" panose="020B0502020202020204" pitchFamily="34" charset="0"/>
              </a:rPr>
              <a:t>L</a:t>
            </a:r>
          </a:p>
        </p:txBody>
      </p:sp>
      <p:sp>
        <p:nvSpPr>
          <p:cNvPr id="13" name="Isosceles Triangle 12">
            <a:extLst>
              <a:ext uri="{FF2B5EF4-FFF2-40B4-BE49-F238E27FC236}">
                <a16:creationId xmlns:a16="http://schemas.microsoft.com/office/drawing/2014/main" id="{F178C195-27F0-9268-3B48-C9354FB4C919}"/>
              </a:ext>
            </a:extLst>
          </p:cNvPr>
          <p:cNvSpPr/>
          <p:nvPr/>
        </p:nvSpPr>
        <p:spPr>
          <a:xfrm rot="16516707">
            <a:off x="8181016" y="1001561"/>
            <a:ext cx="213360" cy="182880"/>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Isosceles Triangle 13">
            <a:extLst>
              <a:ext uri="{FF2B5EF4-FFF2-40B4-BE49-F238E27FC236}">
                <a16:creationId xmlns:a16="http://schemas.microsoft.com/office/drawing/2014/main" id="{CE38ACF8-6043-2524-253A-FDB8EAC771BC}"/>
              </a:ext>
            </a:extLst>
          </p:cNvPr>
          <p:cNvSpPr/>
          <p:nvPr/>
        </p:nvSpPr>
        <p:spPr>
          <a:xfrm rot="16516707">
            <a:off x="9084265" y="1005300"/>
            <a:ext cx="213360" cy="182880"/>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Isosceles Triangle 17">
            <a:extLst>
              <a:ext uri="{FF2B5EF4-FFF2-40B4-BE49-F238E27FC236}">
                <a16:creationId xmlns:a16="http://schemas.microsoft.com/office/drawing/2014/main" id="{419CB8EC-4F94-AD86-643B-6A5A0597FD2B}"/>
              </a:ext>
            </a:extLst>
          </p:cNvPr>
          <p:cNvSpPr/>
          <p:nvPr/>
        </p:nvSpPr>
        <p:spPr>
          <a:xfrm rot="16516707">
            <a:off x="8065402" y="1540180"/>
            <a:ext cx="213360" cy="182880"/>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2551741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A6E33D4-1AA5-DA96-D85F-A6B857837E7E}"/>
              </a:ext>
            </a:extLst>
          </p:cNvPr>
          <p:cNvSpPr>
            <a:spLocks noGrp="1"/>
          </p:cNvSpPr>
          <p:nvPr>
            <p:ph type="body" sz="quarter" idx="13"/>
          </p:nvPr>
        </p:nvSpPr>
        <p:spPr/>
        <p:txBody>
          <a:bodyPr/>
          <a:lstStyle/>
          <a:p>
            <a:pPr lvl="0">
              <a:spcBef>
                <a:spcPct val="0"/>
              </a:spcBef>
              <a:defRPr/>
            </a:pPr>
            <a:r>
              <a:rPr lang="en-US" altLang="en-US" dirty="0">
                <a:solidFill>
                  <a:prstClr val="white"/>
                </a:solidFill>
              </a:rPr>
              <a:t>Summary: Differences </a:t>
            </a:r>
            <a:r>
              <a:rPr lang="en-US" altLang="en-US" sz="2000" b="1" i="0" dirty="0">
                <a:solidFill>
                  <a:prstClr val="white"/>
                </a:solidFill>
                <a:latin typeface="Century Gothic" panose="020B0502020202020204" pitchFamily="34" charset="0"/>
              </a:rPr>
              <a:t>to the overall view amongst different customer groups</a:t>
            </a:r>
            <a:endParaRPr lang="en-GB" sz="2000" b="1" i="0" dirty="0">
              <a:solidFill>
                <a:prstClr val="white"/>
              </a:solidFill>
              <a:latin typeface="Century Gothic" panose="020B0502020202020204" pitchFamily="34" charset="0"/>
            </a:endParaRPr>
          </a:p>
        </p:txBody>
      </p:sp>
      <p:sp>
        <p:nvSpPr>
          <p:cNvPr id="4" name="Text Placeholder 3">
            <a:extLst>
              <a:ext uri="{FF2B5EF4-FFF2-40B4-BE49-F238E27FC236}">
                <a16:creationId xmlns:a16="http://schemas.microsoft.com/office/drawing/2014/main" id="{BC78387D-4CC2-A92D-F03C-3D9C0E55FA98}"/>
              </a:ext>
            </a:extLst>
          </p:cNvPr>
          <p:cNvSpPr>
            <a:spLocks noGrp="1"/>
          </p:cNvSpPr>
          <p:nvPr>
            <p:ph type="body" sz="quarter" idx="14"/>
          </p:nvPr>
        </p:nvSpPr>
        <p:spPr>
          <a:xfrm>
            <a:off x="0" y="495295"/>
            <a:ext cx="12192000" cy="702939"/>
          </a:xfrm>
        </p:spPr>
        <p:txBody>
          <a:bodyPr/>
          <a:lstStyle/>
          <a:p>
            <a:pPr lvl="0">
              <a:defRPr/>
            </a:pPr>
            <a:r>
              <a:rPr lang="en-GB" dirty="0">
                <a:solidFill>
                  <a:prstClr val="black"/>
                </a:solidFill>
              </a:rPr>
              <a:t>D</a:t>
            </a:r>
            <a:r>
              <a:rPr lang="en-GB" sz="1600" dirty="0">
                <a:solidFill>
                  <a:prstClr val="black"/>
                </a:solidFill>
                <a:latin typeface="Century Gothic" panose="020B0502020202020204" pitchFamily="34" charset="0"/>
              </a:rPr>
              <a:t>ifferences are generally not dramatic, but signs that certain groups have a stronger view about certain outcomes. Older customers notably pushing for more ambition in leakage &amp; sewer flooding; Community Hub, younger and vulnerable find lead pipes more pressing. NHH greater emphasis on environment, leakage</a:t>
            </a:r>
            <a:r>
              <a:rPr lang="en-GB" dirty="0">
                <a:solidFill>
                  <a:prstClr val="black"/>
                </a:solidFill>
              </a:rPr>
              <a:t> &amp; resilience.</a:t>
            </a:r>
            <a:endParaRPr lang="en-GB" sz="1600" dirty="0">
              <a:solidFill>
                <a:prstClr val="black"/>
              </a:solidFill>
              <a:latin typeface="Century Gothic" panose="020B0502020202020204" pitchFamily="34" charset="0"/>
            </a:endParaRPr>
          </a:p>
        </p:txBody>
      </p:sp>
      <p:sp>
        <p:nvSpPr>
          <p:cNvPr id="53" name="Slide Number Placeholder 3">
            <a:extLst>
              <a:ext uri="{FF2B5EF4-FFF2-40B4-BE49-F238E27FC236}">
                <a16:creationId xmlns:a16="http://schemas.microsoft.com/office/drawing/2014/main" id="{D0F3863B-64BE-CD5A-6F15-50B976CEDD84}"/>
              </a:ext>
            </a:extLst>
          </p:cNvPr>
          <p:cNvSpPr txBox="1">
            <a:spLocks/>
          </p:cNvSpPr>
          <p:nvPr/>
        </p:nvSpPr>
        <p:spPr>
          <a:xfrm>
            <a:off x="11280100" y="6756"/>
            <a:ext cx="794631" cy="41143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17C9725-CDDF-4E1F-A5C1-71F9C95A39C6}" type="slidenum">
              <a:rPr lang="en-GB" b="1" smtClean="0">
                <a:solidFill>
                  <a:prstClr val="white"/>
                </a:solidFill>
                <a:latin typeface="Century Gothic" panose="020B0502020202020204" pitchFamily="34" charset="0"/>
              </a:rPr>
              <a:pPr/>
              <a:t>39</a:t>
            </a:fld>
            <a:endParaRPr lang="en-GB" b="1" dirty="0">
              <a:solidFill>
                <a:prstClr val="white"/>
              </a:solidFill>
              <a:latin typeface="Century Gothic" panose="020B0502020202020204" pitchFamily="34" charset="0"/>
            </a:endParaRPr>
          </a:p>
        </p:txBody>
      </p:sp>
      <p:pic>
        <p:nvPicPr>
          <p:cNvPr id="128" name="Picture 127">
            <a:extLst>
              <a:ext uri="{FF2B5EF4-FFF2-40B4-BE49-F238E27FC236}">
                <a16:creationId xmlns:a16="http://schemas.microsoft.com/office/drawing/2014/main" id="{0EE63C3B-CEA5-8802-9D24-AC100A60E7C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622" y="6458880"/>
            <a:ext cx="1121629" cy="274231"/>
          </a:xfrm>
          <a:prstGeom prst="rect">
            <a:avLst/>
          </a:prstGeom>
        </p:spPr>
      </p:pic>
      <p:graphicFrame>
        <p:nvGraphicFramePr>
          <p:cNvPr id="5" name="Table 5">
            <a:extLst>
              <a:ext uri="{FF2B5EF4-FFF2-40B4-BE49-F238E27FC236}">
                <a16:creationId xmlns:a16="http://schemas.microsoft.com/office/drawing/2014/main" id="{31E4C202-CE2F-DDFA-F1E3-D6879DBCB708}"/>
              </a:ext>
            </a:extLst>
          </p:cNvPr>
          <p:cNvGraphicFramePr>
            <a:graphicFrameLocks noGrp="1"/>
          </p:cNvGraphicFramePr>
          <p:nvPr>
            <p:extLst>
              <p:ext uri="{D42A27DB-BD31-4B8C-83A1-F6EECF244321}">
                <p14:modId xmlns:p14="http://schemas.microsoft.com/office/powerpoint/2010/main" val="3862041874"/>
              </p:ext>
            </p:extLst>
          </p:nvPr>
        </p:nvGraphicFramePr>
        <p:xfrm>
          <a:off x="55622" y="1285794"/>
          <a:ext cx="12120184" cy="5400686"/>
        </p:xfrm>
        <a:graphic>
          <a:graphicData uri="http://schemas.openxmlformats.org/drawingml/2006/table">
            <a:tbl>
              <a:tblPr firstRow="1" bandRow="1">
                <a:tableStyleId>{5C22544A-7EE6-4342-B048-85BDC9FD1C3A}</a:tableStyleId>
              </a:tblPr>
              <a:tblGrid>
                <a:gridCol w="2891464">
                  <a:extLst>
                    <a:ext uri="{9D8B030D-6E8A-4147-A177-3AD203B41FA5}">
                      <a16:colId xmlns:a16="http://schemas.microsoft.com/office/drawing/2014/main" val="481194705"/>
                    </a:ext>
                  </a:extLst>
                </a:gridCol>
                <a:gridCol w="1538120">
                  <a:extLst>
                    <a:ext uri="{9D8B030D-6E8A-4147-A177-3AD203B41FA5}">
                      <a16:colId xmlns:a16="http://schemas.microsoft.com/office/drawing/2014/main" val="20081154"/>
                    </a:ext>
                  </a:extLst>
                </a:gridCol>
                <a:gridCol w="1538120">
                  <a:extLst>
                    <a:ext uri="{9D8B030D-6E8A-4147-A177-3AD203B41FA5}">
                      <a16:colId xmlns:a16="http://schemas.microsoft.com/office/drawing/2014/main" val="838383399"/>
                    </a:ext>
                  </a:extLst>
                </a:gridCol>
                <a:gridCol w="1538120">
                  <a:extLst>
                    <a:ext uri="{9D8B030D-6E8A-4147-A177-3AD203B41FA5}">
                      <a16:colId xmlns:a16="http://schemas.microsoft.com/office/drawing/2014/main" val="2320590296"/>
                    </a:ext>
                  </a:extLst>
                </a:gridCol>
                <a:gridCol w="1538120">
                  <a:extLst>
                    <a:ext uri="{9D8B030D-6E8A-4147-A177-3AD203B41FA5}">
                      <a16:colId xmlns:a16="http://schemas.microsoft.com/office/drawing/2014/main" val="918528648"/>
                    </a:ext>
                  </a:extLst>
                </a:gridCol>
                <a:gridCol w="1538120">
                  <a:extLst>
                    <a:ext uri="{9D8B030D-6E8A-4147-A177-3AD203B41FA5}">
                      <a16:colId xmlns:a16="http://schemas.microsoft.com/office/drawing/2014/main" val="948900351"/>
                    </a:ext>
                  </a:extLst>
                </a:gridCol>
                <a:gridCol w="1538120">
                  <a:extLst>
                    <a:ext uri="{9D8B030D-6E8A-4147-A177-3AD203B41FA5}">
                      <a16:colId xmlns:a16="http://schemas.microsoft.com/office/drawing/2014/main" val="2423423706"/>
                    </a:ext>
                  </a:extLst>
                </a:gridCol>
              </a:tblGrid>
              <a:tr h="516581">
                <a:tc>
                  <a:txBody>
                    <a:bodyPr/>
                    <a:lstStyle/>
                    <a:p>
                      <a:pPr algn="ctr"/>
                      <a:endParaRPr lang="en-GB" sz="1400" b="1" dirty="0">
                        <a:solidFill>
                          <a:schemeClr val="tx1">
                            <a:lumMod val="95000"/>
                            <a:lumOff val="5000"/>
                          </a:schemeClr>
                        </a:solidFill>
                        <a:latin typeface="Century Gothic" panose="020B0502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GB" sz="1300" b="1" dirty="0">
                          <a:solidFill>
                            <a:schemeClr val="bg1"/>
                          </a:solidFill>
                          <a:latin typeface="Century Gothic" panose="020B0502020202020204" pitchFamily="34" charset="0"/>
                        </a:rPr>
                        <a:t>NHH</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schemeClr>
                    </a:solidFill>
                  </a:tcPr>
                </a:tc>
                <a:tc>
                  <a:txBody>
                    <a:bodyPr/>
                    <a:lstStyle/>
                    <a:p>
                      <a:pPr algn="ctr"/>
                      <a:r>
                        <a:rPr lang="en-GB" sz="1300" b="1" dirty="0">
                          <a:solidFill>
                            <a:schemeClr val="bg1"/>
                          </a:solidFill>
                          <a:latin typeface="Century Gothic" panose="020B0502020202020204" pitchFamily="34" charset="0"/>
                        </a:rPr>
                        <a:t>Community Hub</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schemeClr>
                    </a:solidFill>
                  </a:tcPr>
                </a:tc>
                <a:tc>
                  <a:txBody>
                    <a:bodyPr/>
                    <a:lstStyle/>
                    <a:p>
                      <a:pPr algn="ctr"/>
                      <a:r>
                        <a:rPr lang="en-GB" sz="1300" b="1" dirty="0">
                          <a:solidFill>
                            <a:schemeClr val="bg1"/>
                          </a:solidFill>
                          <a:latin typeface="Century Gothic" panose="020B0502020202020204" pitchFamily="34" charset="0"/>
                        </a:rPr>
                        <a:t>Age 18-29</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schemeClr>
                    </a:solidFill>
                  </a:tcPr>
                </a:tc>
                <a:tc>
                  <a:txBody>
                    <a:bodyPr/>
                    <a:lstStyle/>
                    <a:p>
                      <a:pPr algn="ctr"/>
                      <a:r>
                        <a:rPr lang="en-GB" sz="1300" b="1" dirty="0">
                          <a:solidFill>
                            <a:schemeClr val="bg1"/>
                          </a:solidFill>
                          <a:latin typeface="Century Gothic" panose="020B0502020202020204" pitchFamily="34" charset="0"/>
                        </a:rPr>
                        <a:t>Age 60+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schemeClr>
                    </a:solidFill>
                  </a:tcPr>
                </a:tc>
                <a:tc>
                  <a:txBody>
                    <a:bodyPr/>
                    <a:lstStyle/>
                    <a:p>
                      <a:pPr algn="ctr"/>
                      <a:r>
                        <a:rPr lang="en-GB" sz="1300" b="1" dirty="0">
                          <a:solidFill>
                            <a:schemeClr val="bg1"/>
                          </a:solidFill>
                          <a:latin typeface="Century Gothic" panose="020B0502020202020204" pitchFamily="34" charset="0"/>
                        </a:rPr>
                        <a:t>Any indicator of vulnerability</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schemeClr>
                    </a:solidFill>
                  </a:tcPr>
                </a:tc>
                <a:tc>
                  <a:txBody>
                    <a:bodyPr/>
                    <a:lstStyle/>
                    <a:p>
                      <a:pPr algn="ctr"/>
                      <a:r>
                        <a:rPr lang="en-GB" sz="1400" b="1" dirty="0">
                          <a:solidFill>
                            <a:schemeClr val="bg1"/>
                          </a:solidFill>
                          <a:latin typeface="Century Gothic" panose="020B0502020202020204" pitchFamily="34" charset="0"/>
                        </a:rPr>
                        <a:t>Struggling / can’t afford bill</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34278955"/>
                  </a:ext>
                </a:extLst>
              </a:tr>
              <a:tr h="45580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0" cap="none" spc="0" normalizeH="0" baseline="0" noProof="0" dirty="0">
                          <a:ln>
                            <a:noFill/>
                          </a:ln>
                          <a:solidFill>
                            <a:schemeClr val="tx1">
                              <a:lumMod val="95000"/>
                              <a:lumOff val="5000"/>
                            </a:schemeClr>
                          </a:solidFill>
                          <a:effectLst/>
                          <a:uLnTx/>
                          <a:uFillTx/>
                          <a:latin typeface="Century Gothic" panose="020B0502020202020204" pitchFamily="34" charset="0"/>
                          <a:ea typeface="+mn-ea"/>
                          <a:cs typeface="+mn-cs"/>
                        </a:rPr>
                        <a:t>Reducing leakage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dirty="0">
                          <a:solidFill>
                            <a:schemeClr val="bg1"/>
                          </a:solidFill>
                          <a:latin typeface="Century Gothic" panose="020B0502020202020204" pitchFamily="34" charset="0"/>
                        </a:rPr>
                        <a:t>More ambition</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dirty="0">
                          <a:solidFill>
                            <a:schemeClr val="bg1"/>
                          </a:solidFill>
                          <a:latin typeface="Century Gothic" panose="020B0502020202020204" pitchFamily="34" charset="0"/>
                        </a:rPr>
                        <a:t>Less ambitious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dirty="0">
                          <a:solidFill>
                            <a:schemeClr val="bg1"/>
                          </a:solidFill>
                          <a:latin typeface="Century Gothic" panose="020B0502020202020204" pitchFamily="34" charset="0"/>
                        </a:rPr>
                        <a:t>Less urgent and less ambition</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dirty="0">
                          <a:solidFill>
                            <a:schemeClr val="bg1"/>
                          </a:solidFill>
                          <a:latin typeface="Century Gothic" panose="020B0502020202020204" pitchFamily="34" charset="0"/>
                        </a:rPr>
                        <a:t>More urgent and more ambition</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dirty="0">
                          <a:solidFill>
                            <a:schemeClr val="bg1"/>
                          </a:solidFill>
                          <a:latin typeface="Century Gothic" panose="020B0502020202020204" pitchFamily="34" charset="0"/>
                        </a:rPr>
                        <a:t>No difference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dirty="0">
                          <a:solidFill>
                            <a:schemeClr val="bg1"/>
                          </a:solidFill>
                          <a:latin typeface="Century Gothic" panose="020B0502020202020204" pitchFamily="34" charset="0"/>
                        </a:rPr>
                        <a:t>No difference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869297543"/>
                  </a:ext>
                </a:extLst>
              </a:tr>
              <a:tr h="48619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0" cap="none" spc="0" normalizeH="0" baseline="0" noProof="0" dirty="0">
                          <a:ln>
                            <a:noFill/>
                          </a:ln>
                          <a:solidFill>
                            <a:schemeClr val="tx1">
                              <a:lumMod val="95000"/>
                              <a:lumOff val="5000"/>
                            </a:schemeClr>
                          </a:solidFill>
                          <a:effectLst/>
                          <a:uLnTx/>
                          <a:uFillTx/>
                          <a:latin typeface="Century Gothic" panose="020B0502020202020204" pitchFamily="34" charset="0"/>
                          <a:ea typeface="+mn-ea"/>
                          <a:cs typeface="+mn-cs"/>
                        </a:rPr>
                        <a:t>Minimising sewer flooding inside customers’ properties</a:t>
                      </a: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r>
                        <a:rPr lang="en-GB" sz="1200" b="0" dirty="0">
                          <a:solidFill>
                            <a:schemeClr val="bg1"/>
                          </a:solidFill>
                          <a:latin typeface="Century Gothic" panose="020B0502020202020204" pitchFamily="34" charset="0"/>
                        </a:rPr>
                        <a:t>Less urgent and less ambition</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No difference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algn="ctr"/>
                      <a:r>
                        <a:rPr lang="en-GB" sz="1200" b="0" dirty="0">
                          <a:solidFill>
                            <a:schemeClr val="bg1"/>
                          </a:solidFill>
                          <a:latin typeface="Century Gothic" panose="020B0502020202020204" pitchFamily="34" charset="0"/>
                        </a:rPr>
                        <a:t>More urgent, less ambition</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dirty="0">
                          <a:solidFill>
                            <a:schemeClr val="bg1"/>
                          </a:solidFill>
                          <a:latin typeface="Century Gothic" panose="020B0502020202020204" pitchFamily="34" charset="0"/>
                        </a:rPr>
                        <a:t>More urgent and more ambition</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No difference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No difference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4150067866"/>
                  </a:ext>
                </a:extLst>
              </a:tr>
              <a:tr h="48619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0" cap="none" spc="0" normalizeH="0" baseline="0" noProof="0" dirty="0">
                          <a:ln>
                            <a:noFill/>
                          </a:ln>
                          <a:solidFill>
                            <a:schemeClr val="tx1">
                              <a:lumMod val="95000"/>
                              <a:lumOff val="5000"/>
                            </a:schemeClr>
                          </a:solidFill>
                          <a:effectLst/>
                          <a:uLnTx/>
                          <a:uFillTx/>
                          <a:latin typeface="Century Gothic" panose="020B0502020202020204" pitchFamily="34" charset="0"/>
                          <a:ea typeface="+mn-ea"/>
                          <a:cs typeface="+mn-cs"/>
                        </a:rPr>
                        <a:t>Reducing sewer overflows and flooding in streets and gardens</a:t>
                      </a: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r>
                        <a:rPr lang="en-GB" sz="1200" b="0" dirty="0">
                          <a:solidFill>
                            <a:schemeClr val="bg1"/>
                          </a:solidFill>
                          <a:latin typeface="Century Gothic" panose="020B0502020202020204" pitchFamily="34" charset="0"/>
                        </a:rPr>
                        <a:t>No difference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No difference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dirty="0">
                          <a:solidFill>
                            <a:schemeClr val="bg1"/>
                          </a:solidFill>
                          <a:latin typeface="Century Gothic" panose="020B0502020202020204" pitchFamily="34" charset="0"/>
                        </a:rPr>
                        <a:t>Less urgent and less ambition</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dirty="0">
                          <a:solidFill>
                            <a:schemeClr val="bg1"/>
                          </a:solidFill>
                          <a:latin typeface="Century Gothic" panose="020B0502020202020204" pitchFamily="34" charset="0"/>
                        </a:rPr>
                        <a:t>More urgent and more ambition</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No difference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No difference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2146838915"/>
                  </a:ext>
                </a:extLst>
              </a:tr>
              <a:tr h="48619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0" cap="none" spc="0" normalizeH="0" baseline="0" noProof="0" dirty="0">
                          <a:ln>
                            <a:noFill/>
                          </a:ln>
                          <a:solidFill>
                            <a:schemeClr val="tx1">
                              <a:lumMod val="95000"/>
                              <a:lumOff val="5000"/>
                            </a:schemeClr>
                          </a:solidFill>
                          <a:effectLst/>
                          <a:uLnTx/>
                          <a:uFillTx/>
                          <a:latin typeface="Century Gothic" panose="020B0502020202020204" pitchFamily="34" charset="0"/>
                          <a:ea typeface="+mn-ea"/>
                          <a:cs typeface="+mn-cs"/>
                        </a:rPr>
                        <a:t>Improving quality and cleanliness of rivers</a:t>
                      </a: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r>
                        <a:rPr lang="en-GB" sz="1200" b="0" dirty="0">
                          <a:solidFill>
                            <a:schemeClr val="bg1"/>
                          </a:solidFill>
                          <a:latin typeface="Century Gothic" panose="020B0502020202020204" pitchFamily="34" charset="0"/>
                        </a:rPr>
                        <a:t>More urgent and more ambition</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dirty="0">
                          <a:solidFill>
                            <a:schemeClr val="bg1"/>
                          </a:solidFill>
                          <a:latin typeface="Century Gothic" panose="020B0502020202020204" pitchFamily="34" charset="0"/>
                        </a:rPr>
                        <a:t>More ambition</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dirty="0">
                          <a:solidFill>
                            <a:schemeClr val="bg1"/>
                          </a:solidFill>
                          <a:latin typeface="Century Gothic" panose="020B0502020202020204" pitchFamily="34" charset="0"/>
                        </a:rPr>
                        <a:t>Less urgent and less ambition</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No difference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No difference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No difference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855981606"/>
                  </a:ext>
                </a:extLst>
              </a:tr>
              <a:tr h="64282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0" cap="none" spc="0" normalizeH="0" baseline="0" noProof="0" dirty="0">
                          <a:ln>
                            <a:noFill/>
                          </a:ln>
                          <a:solidFill>
                            <a:schemeClr val="tx1">
                              <a:lumMod val="95000"/>
                              <a:lumOff val="5000"/>
                            </a:schemeClr>
                          </a:solidFill>
                          <a:effectLst/>
                          <a:uLnTx/>
                          <a:uFillTx/>
                          <a:latin typeface="Century Gothic" panose="020B0502020202020204" pitchFamily="34" charset="0"/>
                          <a:ea typeface="+mn-ea"/>
                          <a:cs typeface="+mn-cs"/>
                        </a:rPr>
                        <a:t>Working with landowners to prevent contamination of water run off</a:t>
                      </a: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r>
                        <a:rPr lang="en-GB" sz="1200" b="0" dirty="0">
                          <a:solidFill>
                            <a:schemeClr val="bg1"/>
                          </a:solidFill>
                          <a:latin typeface="Century Gothic" panose="020B0502020202020204" pitchFamily="34" charset="0"/>
                        </a:rPr>
                        <a:t>More urgent but less ambition</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No difference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No difference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No difference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No difference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No difference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3692591572"/>
                  </a:ext>
                </a:extLst>
              </a:tr>
              <a:tr h="64282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0" cap="none" spc="0" normalizeH="0" baseline="0" noProof="0" dirty="0">
                          <a:ln>
                            <a:noFill/>
                          </a:ln>
                          <a:solidFill>
                            <a:schemeClr val="tx1">
                              <a:lumMod val="95000"/>
                              <a:lumOff val="5000"/>
                            </a:schemeClr>
                          </a:solidFill>
                          <a:effectLst/>
                          <a:uLnTx/>
                          <a:uFillTx/>
                          <a:latin typeface="Century Gothic" panose="020B0502020202020204" pitchFamily="34" charset="0"/>
                          <a:ea typeface="+mn-ea"/>
                          <a:cs typeface="+mn-cs"/>
                        </a:rPr>
                        <a:t>Reduce incidents of tap water being discoloured / unusual taste, smell</a:t>
                      </a: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r>
                        <a:rPr lang="en-GB" sz="1200" b="0" dirty="0">
                          <a:solidFill>
                            <a:schemeClr val="bg1"/>
                          </a:solidFill>
                          <a:latin typeface="Century Gothic" panose="020B0502020202020204" pitchFamily="34" charset="0"/>
                        </a:rPr>
                        <a:t>Less urgent and less ambition</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dirty="0">
                          <a:solidFill>
                            <a:schemeClr val="bg1"/>
                          </a:solidFill>
                          <a:latin typeface="Century Gothic" panose="020B0502020202020204" pitchFamily="34" charset="0"/>
                        </a:rPr>
                        <a:t>More urgent and more ambition</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No difference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No difference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No difference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No difference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3878388266"/>
                  </a:ext>
                </a:extLst>
              </a:tr>
              <a:tr h="64282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0" cap="none" spc="0" normalizeH="0" baseline="0" noProof="0" dirty="0">
                          <a:ln>
                            <a:noFill/>
                          </a:ln>
                          <a:solidFill>
                            <a:schemeClr val="tx1">
                              <a:lumMod val="95000"/>
                              <a:lumOff val="5000"/>
                            </a:schemeClr>
                          </a:solidFill>
                          <a:effectLst/>
                          <a:uLnTx/>
                          <a:uFillTx/>
                          <a:latin typeface="Century Gothic" panose="020B0502020202020204" pitchFamily="34" charset="0"/>
                          <a:ea typeface="+mn-ea"/>
                          <a:cs typeface="+mn-cs"/>
                        </a:rPr>
                        <a:t>Reducing incidents of being without water for 3 hrs +</a:t>
                      </a: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r>
                        <a:rPr lang="en-GB" sz="1200" b="0" dirty="0">
                          <a:solidFill>
                            <a:schemeClr val="bg1"/>
                          </a:solidFill>
                          <a:latin typeface="Century Gothic" panose="020B0502020202020204" pitchFamily="34" charset="0"/>
                        </a:rPr>
                        <a:t>More urgent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dirty="0">
                          <a:solidFill>
                            <a:schemeClr val="bg1"/>
                          </a:solidFill>
                          <a:latin typeface="Century Gothic" panose="020B0502020202020204" pitchFamily="34" charset="0"/>
                        </a:rPr>
                        <a:t>More urgent and more ambition</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No difference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No difference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No difference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No difference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2175868676"/>
                  </a:ext>
                </a:extLst>
              </a:tr>
              <a:tr h="48619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0" cap="none" spc="0" normalizeH="0" baseline="0" noProof="0" dirty="0">
                          <a:ln>
                            <a:noFill/>
                          </a:ln>
                          <a:solidFill>
                            <a:schemeClr val="tx1">
                              <a:lumMod val="95000"/>
                              <a:lumOff val="5000"/>
                            </a:schemeClr>
                          </a:solidFill>
                          <a:effectLst/>
                          <a:uLnTx/>
                          <a:uFillTx/>
                          <a:latin typeface="Century Gothic" panose="020B0502020202020204" pitchFamily="34" charset="0"/>
                          <a:ea typeface="+mn-ea"/>
                          <a:cs typeface="+mn-cs"/>
                        </a:rPr>
                        <a:t>Replacing lead pipes in customers’ properties</a:t>
                      </a: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r>
                        <a:rPr lang="en-GB" sz="1200" b="0" dirty="0">
                          <a:solidFill>
                            <a:schemeClr val="bg1"/>
                          </a:solidFill>
                          <a:latin typeface="Century Gothic" panose="020B0502020202020204" pitchFamily="34" charset="0"/>
                        </a:rPr>
                        <a:t>Less urgent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dirty="0">
                          <a:solidFill>
                            <a:schemeClr val="bg1"/>
                          </a:solidFill>
                          <a:latin typeface="Century Gothic" panose="020B0502020202020204" pitchFamily="34" charset="0"/>
                        </a:rPr>
                        <a:t>More urgent and more ambition</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75000"/>
                      </a:schemeClr>
                    </a:solidFill>
                  </a:tcPr>
                </a:tc>
                <a:tc>
                  <a:txBody>
                    <a:bodyPr/>
                    <a:lstStyle/>
                    <a:p>
                      <a:pPr algn="ctr"/>
                      <a:r>
                        <a:rPr lang="en-GB" sz="1200" b="0" dirty="0">
                          <a:solidFill>
                            <a:schemeClr val="bg1"/>
                          </a:solidFill>
                          <a:latin typeface="Century Gothic" panose="020B0502020202020204" pitchFamily="34" charset="0"/>
                        </a:rPr>
                        <a:t>More urgent and more ambition</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No difference</a:t>
                      </a:r>
                    </a:p>
                    <a:p>
                      <a:pPr algn="ctr"/>
                      <a:endParaRPr lang="en-GB" sz="1200" b="0" dirty="0">
                        <a:solidFill>
                          <a:schemeClr val="bg1"/>
                        </a:solidFill>
                        <a:latin typeface="Century Gothic" panose="020B0502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algn="ctr"/>
                      <a:r>
                        <a:rPr lang="en-GB" sz="1200" b="0" dirty="0">
                          <a:solidFill>
                            <a:schemeClr val="bg1"/>
                          </a:solidFill>
                          <a:latin typeface="Century Gothic" panose="020B0502020202020204" pitchFamily="34" charset="0"/>
                        </a:rPr>
                        <a:t>More urgent and more ambition</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dirty="0">
                          <a:solidFill>
                            <a:schemeClr val="bg1"/>
                          </a:solidFill>
                          <a:latin typeface="Century Gothic" panose="020B0502020202020204" pitchFamily="34" charset="0"/>
                        </a:rPr>
                        <a:t>No difference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70710248"/>
                  </a:ext>
                </a:extLst>
              </a:tr>
              <a:tr h="460183">
                <a:tc>
                  <a:txBody>
                    <a:bodyPr/>
                    <a:lstStyle/>
                    <a:p>
                      <a:pPr algn="ctr"/>
                      <a:r>
                        <a:rPr lang="en-GB" sz="1300" b="0" dirty="0">
                          <a:solidFill>
                            <a:schemeClr val="tx1">
                              <a:lumMod val="95000"/>
                              <a:lumOff val="5000"/>
                            </a:schemeClr>
                          </a:solidFill>
                          <a:latin typeface="Century Gothic" panose="020B0502020202020204" pitchFamily="34" charset="0"/>
                        </a:rPr>
                        <a:t>Reducing customers’ water use</a:t>
                      </a: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r>
                        <a:rPr lang="en-GB" sz="1200" b="0" dirty="0">
                          <a:solidFill>
                            <a:schemeClr val="bg1"/>
                          </a:solidFill>
                          <a:latin typeface="Century Gothic" panose="020B0502020202020204" pitchFamily="34" charset="0"/>
                        </a:rPr>
                        <a:t>Less urgent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dirty="0">
                          <a:solidFill>
                            <a:schemeClr val="bg1"/>
                          </a:solidFill>
                          <a:latin typeface="Century Gothic" panose="020B0502020202020204" pitchFamily="34" charset="0"/>
                        </a:rPr>
                        <a:t>More urgent and more ambition</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dirty="0">
                          <a:solidFill>
                            <a:schemeClr val="bg1"/>
                          </a:solidFill>
                          <a:latin typeface="Century Gothic" panose="020B0502020202020204" pitchFamily="34" charset="0"/>
                        </a:rPr>
                        <a:t>No difference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dirty="0">
                          <a:solidFill>
                            <a:schemeClr val="bg1"/>
                          </a:solidFill>
                          <a:latin typeface="Century Gothic" panose="020B0502020202020204" pitchFamily="34" charset="0"/>
                        </a:rPr>
                        <a:t>No difference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dirty="0">
                          <a:solidFill>
                            <a:schemeClr val="bg1"/>
                          </a:solidFill>
                          <a:latin typeface="Century Gothic" panose="020B0502020202020204" pitchFamily="34" charset="0"/>
                        </a:rPr>
                        <a:t>No difference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No difference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4273409481"/>
                  </a:ext>
                </a:extLst>
              </a:tr>
            </a:tbl>
          </a:graphicData>
        </a:graphic>
      </p:graphicFrame>
    </p:spTree>
    <p:extLst>
      <p:ext uri="{BB962C8B-B14F-4D97-AF65-F5344CB8AC3E}">
        <p14:creationId xmlns:p14="http://schemas.microsoft.com/office/powerpoint/2010/main" val="6543963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4">
            <a:extLst>
              <a:ext uri="{FF2B5EF4-FFF2-40B4-BE49-F238E27FC236}">
                <a16:creationId xmlns:a16="http://schemas.microsoft.com/office/drawing/2014/main" id="{56E3F922-BA2F-4292-E4FF-E78954E25E76}"/>
              </a:ext>
            </a:extLst>
          </p:cNvPr>
          <p:cNvPicPr>
            <a:picLocks noGrp="1" noChangeAspect="1"/>
          </p:cNvPicPr>
          <p:nvPr>
            <p:ph type="pic" sz="quarter" idx="14"/>
          </p:nvPr>
        </p:nvPicPr>
        <p:blipFill>
          <a:blip r:embed="rId2" cstate="print">
            <a:extLst>
              <a:ext uri="{28A0092B-C50C-407E-A947-70E740481C1C}">
                <a14:useLocalDpi xmlns:a14="http://schemas.microsoft.com/office/drawing/2010/main"/>
              </a:ext>
            </a:extLst>
          </a:blip>
          <a:srcRect/>
          <a:stretch>
            <a:fillRect/>
          </a:stretch>
        </p:blipFill>
        <p:spPr>
          <a:xfrm>
            <a:off x="0" y="0"/>
            <a:ext cx="12192000" cy="6858000"/>
          </a:xfrm>
        </p:spPr>
      </p:pic>
      <p:sp>
        <p:nvSpPr>
          <p:cNvPr id="3" name="Text Placeholder 2">
            <a:extLst>
              <a:ext uri="{FF2B5EF4-FFF2-40B4-BE49-F238E27FC236}">
                <a16:creationId xmlns:a16="http://schemas.microsoft.com/office/drawing/2014/main" id="{82BE491A-0F13-402F-88A2-B9EE4694A05C}"/>
              </a:ext>
            </a:extLst>
          </p:cNvPr>
          <p:cNvSpPr>
            <a:spLocks noGrp="1"/>
          </p:cNvSpPr>
          <p:nvPr>
            <p:ph type="body" sz="quarter" idx="13"/>
          </p:nvPr>
        </p:nvSpPr>
        <p:spPr/>
        <p:txBody>
          <a:bodyPr/>
          <a:lstStyle/>
          <a:p>
            <a:r>
              <a:rPr lang="en-GB" dirty="0"/>
              <a:t>Wider Outlook, Principles, and Expectations</a:t>
            </a:r>
          </a:p>
        </p:txBody>
      </p:sp>
      <p:sp>
        <p:nvSpPr>
          <p:cNvPr id="5" name="TextBox 4">
            <a:extLst>
              <a:ext uri="{FF2B5EF4-FFF2-40B4-BE49-F238E27FC236}">
                <a16:creationId xmlns:a16="http://schemas.microsoft.com/office/drawing/2014/main" id="{AC6673C9-9594-576B-F50C-D878E253BF26}"/>
              </a:ext>
            </a:extLst>
          </p:cNvPr>
          <p:cNvSpPr txBox="1"/>
          <p:nvPr/>
        </p:nvSpPr>
        <p:spPr>
          <a:xfrm>
            <a:off x="9240981" y="6271552"/>
            <a:ext cx="3048001" cy="244682"/>
          </a:xfrm>
          <a:prstGeom prst="rect">
            <a:avLst/>
          </a:prstGeom>
          <a:noFill/>
        </p:spPr>
        <p:txBody>
          <a:bodyPr wrap="square">
            <a:spAutoFit/>
          </a:bodyPr>
          <a:lstStyle/>
          <a:p>
            <a:pPr defTabSz="914400">
              <a:lnSpc>
                <a:spcPct val="90000"/>
              </a:lnSpc>
              <a:spcBef>
                <a:spcPts val="1000"/>
              </a:spcBef>
            </a:pPr>
            <a:r>
              <a:rPr lang="en-GB" sz="1100" dirty="0">
                <a:solidFill>
                  <a:schemeClr val="bg1"/>
                </a:solidFill>
                <a:latin typeface="Century Gothic" panose="020B0502020202020204" pitchFamily="34" charset="0"/>
              </a:rPr>
              <a:t>Photo by mrjn Photography on Unsplash</a:t>
            </a:r>
            <a:endParaRPr lang="en-US" sz="11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42030211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F707C3D-0641-D70C-5092-18316AC9C6D7}"/>
              </a:ext>
            </a:extLst>
          </p:cNvPr>
          <p:cNvPicPr>
            <a:picLocks noChangeAspect="1"/>
          </p:cNvPicPr>
          <p:nvPr/>
        </p:nvPicPr>
        <p:blipFill rotWithShape="1">
          <a:blip r:embed="rId2"/>
          <a:srcRect r="25200"/>
          <a:stretch/>
        </p:blipFill>
        <p:spPr>
          <a:xfrm>
            <a:off x="0" y="0"/>
            <a:ext cx="7694613" cy="6858000"/>
          </a:xfrm>
          <a:prstGeom prst="rect">
            <a:avLst/>
          </a:prstGeom>
        </p:spPr>
      </p:pic>
      <p:sp>
        <p:nvSpPr>
          <p:cNvPr id="3" name="Text Placeholder 2">
            <a:extLst>
              <a:ext uri="{FF2B5EF4-FFF2-40B4-BE49-F238E27FC236}">
                <a16:creationId xmlns:a16="http://schemas.microsoft.com/office/drawing/2014/main" id="{1949E8B7-D09B-5776-31E4-5E9E3B7E74CD}"/>
              </a:ext>
            </a:extLst>
          </p:cNvPr>
          <p:cNvSpPr>
            <a:spLocks noGrp="1"/>
          </p:cNvSpPr>
          <p:nvPr>
            <p:ph type="body" sz="quarter" idx="10"/>
          </p:nvPr>
        </p:nvSpPr>
        <p:spPr>
          <a:xfrm>
            <a:off x="7694613" y="1387187"/>
            <a:ext cx="4498109" cy="4083626"/>
          </a:xfrm>
        </p:spPr>
        <p:txBody>
          <a:bodyPr anchor="ctr">
            <a:normAutofit/>
          </a:bodyPr>
          <a:lstStyle/>
          <a:p>
            <a:r>
              <a:rPr kumimoji="0" lang="en-GB" sz="2400" b="0" i="0" u="none" strike="noStrike" kern="1200" cap="none" spc="0" normalizeH="0" baseline="0" noProof="0" dirty="0">
                <a:ln>
                  <a:noFill/>
                </a:ln>
                <a:effectLst/>
                <a:uLnTx/>
                <a:uFillTx/>
              </a:rPr>
              <a:t>Customers indicate that they want to see more long-term </a:t>
            </a:r>
            <a:r>
              <a:rPr kumimoji="0" lang="en-GB" sz="2400" i="0" u="none" strike="noStrike" kern="1200" cap="none" spc="0" normalizeH="0" baseline="0" noProof="0" dirty="0">
                <a:ln>
                  <a:noFill/>
                </a:ln>
                <a:effectLst/>
                <a:uLnTx/>
                <a:uFillTx/>
              </a:rPr>
              <a:t>ambition</a:t>
            </a:r>
            <a:r>
              <a:rPr kumimoji="0" lang="en-GB" sz="2400" b="0" i="0" u="none" strike="noStrike" kern="1200" cap="none" spc="0" normalizeH="0" baseline="0" noProof="0" dirty="0">
                <a:ln>
                  <a:noFill/>
                </a:ln>
                <a:effectLst/>
                <a:uLnTx/>
                <a:uFillTx/>
              </a:rPr>
              <a:t> particularly in the areas of leakage and sewer flooding – with a more polarised view on lead pipes.</a:t>
            </a:r>
          </a:p>
          <a:p>
            <a:endParaRPr lang="en-GB" sz="2200" dirty="0"/>
          </a:p>
        </p:txBody>
      </p:sp>
    </p:spTree>
    <p:extLst>
      <p:ext uri="{BB962C8B-B14F-4D97-AF65-F5344CB8AC3E}">
        <p14:creationId xmlns:p14="http://schemas.microsoft.com/office/powerpoint/2010/main" val="38151199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4">
            <a:extLst>
              <a:ext uri="{FF2B5EF4-FFF2-40B4-BE49-F238E27FC236}">
                <a16:creationId xmlns:a16="http://schemas.microsoft.com/office/drawing/2014/main" id="{7E2F6528-10EF-0E03-AA1D-C254C6A84F16}"/>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a:xfrm>
            <a:off x="0" y="0"/>
            <a:ext cx="12192000" cy="6858000"/>
          </a:xfrm>
          <a:prstGeom prst="rect">
            <a:avLst/>
          </a:prstGeom>
        </p:spPr>
      </p:pic>
      <p:sp>
        <p:nvSpPr>
          <p:cNvPr id="3" name="Text Placeholder 2">
            <a:extLst>
              <a:ext uri="{FF2B5EF4-FFF2-40B4-BE49-F238E27FC236}">
                <a16:creationId xmlns:a16="http://schemas.microsoft.com/office/drawing/2014/main" id="{82BE491A-0F13-402F-88A2-B9EE4694A05C}"/>
              </a:ext>
            </a:extLst>
          </p:cNvPr>
          <p:cNvSpPr>
            <a:spLocks noGrp="1"/>
          </p:cNvSpPr>
          <p:nvPr>
            <p:ph type="body" sz="quarter" idx="13"/>
          </p:nvPr>
        </p:nvSpPr>
        <p:spPr/>
        <p:txBody>
          <a:bodyPr/>
          <a:lstStyle/>
          <a:p>
            <a:r>
              <a:rPr lang="en-GB" dirty="0"/>
              <a:t>Intergenerational Fairness</a:t>
            </a:r>
          </a:p>
        </p:txBody>
      </p:sp>
    </p:spTree>
    <p:extLst>
      <p:ext uri="{BB962C8B-B14F-4D97-AF65-F5344CB8AC3E}">
        <p14:creationId xmlns:p14="http://schemas.microsoft.com/office/powerpoint/2010/main" val="30258694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59DCB3CF-28C1-4FF6-7688-8994AE23B680}"/>
              </a:ext>
            </a:extLst>
          </p:cNvPr>
          <p:cNvSpPr/>
          <p:nvPr/>
        </p:nvSpPr>
        <p:spPr>
          <a:xfrm>
            <a:off x="184421" y="2237621"/>
            <a:ext cx="11823151" cy="108383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Rectangle 28">
            <a:extLst>
              <a:ext uri="{FF2B5EF4-FFF2-40B4-BE49-F238E27FC236}">
                <a16:creationId xmlns:a16="http://schemas.microsoft.com/office/drawing/2014/main" id="{C264D29C-7D98-3310-1258-DAEAB4EC5D40}"/>
              </a:ext>
            </a:extLst>
          </p:cNvPr>
          <p:cNvSpPr/>
          <p:nvPr/>
        </p:nvSpPr>
        <p:spPr>
          <a:xfrm>
            <a:off x="184422" y="3592800"/>
            <a:ext cx="11823151" cy="108383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Rectangle 27">
            <a:extLst>
              <a:ext uri="{FF2B5EF4-FFF2-40B4-BE49-F238E27FC236}">
                <a16:creationId xmlns:a16="http://schemas.microsoft.com/office/drawing/2014/main" id="{56D1A8D3-756A-58AE-567B-AB9EDB54CFC5}"/>
              </a:ext>
            </a:extLst>
          </p:cNvPr>
          <p:cNvSpPr/>
          <p:nvPr/>
        </p:nvSpPr>
        <p:spPr>
          <a:xfrm>
            <a:off x="184423" y="4937848"/>
            <a:ext cx="11823151" cy="108383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 Placeholder 2">
            <a:extLst>
              <a:ext uri="{FF2B5EF4-FFF2-40B4-BE49-F238E27FC236}">
                <a16:creationId xmlns:a16="http://schemas.microsoft.com/office/drawing/2014/main" id="{368CDD6F-7A81-74BA-F038-FFAB03FF79F7}"/>
              </a:ext>
            </a:extLst>
          </p:cNvPr>
          <p:cNvSpPr>
            <a:spLocks noGrp="1"/>
          </p:cNvSpPr>
          <p:nvPr>
            <p:ph type="body" sz="quarter" idx="13"/>
          </p:nvPr>
        </p:nvSpPr>
        <p:spPr/>
        <p:txBody>
          <a:bodyPr/>
          <a:lstStyle/>
          <a:p>
            <a:r>
              <a:rPr lang="en-GB" dirty="0"/>
              <a:t>Intergenerational Fairness – Total Sample</a:t>
            </a:r>
          </a:p>
        </p:txBody>
      </p:sp>
      <p:sp>
        <p:nvSpPr>
          <p:cNvPr id="4" name="Text Placeholder 3">
            <a:extLst>
              <a:ext uri="{FF2B5EF4-FFF2-40B4-BE49-F238E27FC236}">
                <a16:creationId xmlns:a16="http://schemas.microsoft.com/office/drawing/2014/main" id="{F57E182D-7F60-C5BE-04C8-2DCAFD3E4E7E}"/>
              </a:ext>
            </a:extLst>
          </p:cNvPr>
          <p:cNvSpPr>
            <a:spLocks noGrp="1"/>
          </p:cNvSpPr>
          <p:nvPr>
            <p:ph type="body" sz="quarter" idx="14"/>
          </p:nvPr>
        </p:nvSpPr>
        <p:spPr/>
        <p:txBody>
          <a:bodyPr/>
          <a:lstStyle/>
          <a:p>
            <a:r>
              <a:rPr lang="en-GB" dirty="0"/>
              <a:t>Overall, the ‘fairest’ and most preferred long term bill profile scenario is gradual investment over the longer run. Delaying investment until the medium term is deemed least fair, and is by far the least preferred of the three options.</a:t>
            </a:r>
          </a:p>
        </p:txBody>
      </p:sp>
      <p:graphicFrame>
        <p:nvGraphicFramePr>
          <p:cNvPr id="11" name="Chart 10">
            <a:extLst>
              <a:ext uri="{FF2B5EF4-FFF2-40B4-BE49-F238E27FC236}">
                <a16:creationId xmlns:a16="http://schemas.microsoft.com/office/drawing/2014/main" id="{8F7A852F-5D33-78AE-4275-6A6E364BAA58}"/>
              </a:ext>
            </a:extLst>
          </p:cNvPr>
          <p:cNvGraphicFramePr/>
          <p:nvPr>
            <p:extLst>
              <p:ext uri="{D42A27DB-BD31-4B8C-83A1-F6EECF244321}">
                <p14:modId xmlns:p14="http://schemas.microsoft.com/office/powerpoint/2010/main" val="1328935969"/>
              </p:ext>
            </p:extLst>
          </p:nvPr>
        </p:nvGraphicFramePr>
        <p:xfrm>
          <a:off x="3186910" y="1914011"/>
          <a:ext cx="6854201" cy="4733930"/>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Box 11">
            <a:extLst>
              <a:ext uri="{FF2B5EF4-FFF2-40B4-BE49-F238E27FC236}">
                <a16:creationId xmlns:a16="http://schemas.microsoft.com/office/drawing/2014/main" id="{28B2E0AB-7E95-F3FB-25CA-AA039CE46009}"/>
              </a:ext>
            </a:extLst>
          </p:cNvPr>
          <p:cNvSpPr txBox="1"/>
          <p:nvPr/>
        </p:nvSpPr>
        <p:spPr>
          <a:xfrm>
            <a:off x="9982685" y="1763830"/>
            <a:ext cx="2161133" cy="461665"/>
          </a:xfrm>
          <a:prstGeom prst="rect">
            <a:avLst/>
          </a:prstGeom>
          <a:noFill/>
        </p:spPr>
        <p:txBody>
          <a:bodyPr wrap="square" rtlCol="0">
            <a:spAutoFit/>
          </a:bodyPr>
          <a:lstStyle/>
          <a:p>
            <a:pPr algn="ctr"/>
            <a:r>
              <a:rPr lang="en-GB" sz="1200" b="1" dirty="0">
                <a:latin typeface="Century Gothic" panose="020B0502020202020204" pitchFamily="34" charset="0"/>
              </a:rPr>
              <a:t>Preference when looking at 3 scenarios again</a:t>
            </a:r>
          </a:p>
        </p:txBody>
      </p:sp>
      <p:sp>
        <p:nvSpPr>
          <p:cNvPr id="15" name="Rectangle 14">
            <a:extLst>
              <a:ext uri="{FF2B5EF4-FFF2-40B4-BE49-F238E27FC236}">
                <a16:creationId xmlns:a16="http://schemas.microsoft.com/office/drawing/2014/main" id="{B1D645CA-C104-8F92-F3AB-720E5D427F34}"/>
              </a:ext>
            </a:extLst>
          </p:cNvPr>
          <p:cNvSpPr/>
          <p:nvPr/>
        </p:nvSpPr>
        <p:spPr>
          <a:xfrm>
            <a:off x="10612679" y="2503906"/>
            <a:ext cx="901147" cy="4779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t>36%</a:t>
            </a:r>
          </a:p>
        </p:txBody>
      </p:sp>
      <p:sp>
        <p:nvSpPr>
          <p:cNvPr id="16" name="Rectangle 15">
            <a:extLst>
              <a:ext uri="{FF2B5EF4-FFF2-40B4-BE49-F238E27FC236}">
                <a16:creationId xmlns:a16="http://schemas.microsoft.com/office/drawing/2014/main" id="{EA9570A0-26A0-6CFA-EDC2-891F7F22792C}"/>
              </a:ext>
            </a:extLst>
          </p:cNvPr>
          <p:cNvSpPr/>
          <p:nvPr/>
        </p:nvSpPr>
        <p:spPr>
          <a:xfrm>
            <a:off x="10612679" y="5257584"/>
            <a:ext cx="901147" cy="4779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t>6%</a:t>
            </a:r>
          </a:p>
        </p:txBody>
      </p:sp>
      <p:sp>
        <p:nvSpPr>
          <p:cNvPr id="17" name="Rectangle 16">
            <a:extLst>
              <a:ext uri="{FF2B5EF4-FFF2-40B4-BE49-F238E27FC236}">
                <a16:creationId xmlns:a16="http://schemas.microsoft.com/office/drawing/2014/main" id="{1AEDC090-5614-96D0-DB99-D29DF30244F2}"/>
              </a:ext>
            </a:extLst>
          </p:cNvPr>
          <p:cNvSpPr/>
          <p:nvPr/>
        </p:nvSpPr>
        <p:spPr>
          <a:xfrm>
            <a:off x="10612679" y="3920250"/>
            <a:ext cx="901147" cy="4779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t>47%</a:t>
            </a:r>
          </a:p>
        </p:txBody>
      </p:sp>
      <p:pic>
        <p:nvPicPr>
          <p:cNvPr id="20" name="Picture 19">
            <a:extLst>
              <a:ext uri="{FF2B5EF4-FFF2-40B4-BE49-F238E27FC236}">
                <a16:creationId xmlns:a16="http://schemas.microsoft.com/office/drawing/2014/main" id="{D965C1FD-293E-8B05-9C1D-210D14AD893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7899" y="6458880"/>
            <a:ext cx="1121629" cy="274231"/>
          </a:xfrm>
          <a:prstGeom prst="rect">
            <a:avLst/>
          </a:prstGeom>
        </p:spPr>
      </p:pic>
      <p:sp>
        <p:nvSpPr>
          <p:cNvPr id="21" name="TextBox 20">
            <a:extLst>
              <a:ext uri="{FF2B5EF4-FFF2-40B4-BE49-F238E27FC236}">
                <a16:creationId xmlns:a16="http://schemas.microsoft.com/office/drawing/2014/main" id="{AAEB0683-EAB1-999F-283E-54CF03768AB1}"/>
              </a:ext>
            </a:extLst>
          </p:cNvPr>
          <p:cNvSpPr txBox="1"/>
          <p:nvPr/>
        </p:nvSpPr>
        <p:spPr>
          <a:xfrm>
            <a:off x="1711376" y="2373560"/>
            <a:ext cx="1440000" cy="738664"/>
          </a:xfrm>
          <a:prstGeom prst="rect">
            <a:avLst/>
          </a:prstGeom>
          <a:noFill/>
        </p:spPr>
        <p:txBody>
          <a:bodyPr wrap="square" rtlCol="0">
            <a:spAutoFit/>
          </a:bodyPr>
          <a:lstStyle/>
          <a:p>
            <a:pPr algn="ctr"/>
            <a:r>
              <a:rPr lang="en-GB" sz="1400" b="1" dirty="0">
                <a:latin typeface="Century Gothic" panose="020B0502020202020204" pitchFamily="34" charset="0"/>
              </a:rPr>
              <a:t>Investment sooner rather than later</a:t>
            </a:r>
          </a:p>
        </p:txBody>
      </p:sp>
      <p:pic>
        <p:nvPicPr>
          <p:cNvPr id="22" name="Picture 21">
            <a:extLst>
              <a:ext uri="{FF2B5EF4-FFF2-40B4-BE49-F238E27FC236}">
                <a16:creationId xmlns:a16="http://schemas.microsoft.com/office/drawing/2014/main" id="{1BC1DA23-908D-2029-EA0E-511EADA4BDD0}"/>
              </a:ext>
            </a:extLst>
          </p:cNvPr>
          <p:cNvPicPr>
            <a:picLocks noChangeAspect="1"/>
          </p:cNvPicPr>
          <p:nvPr/>
        </p:nvPicPr>
        <p:blipFill>
          <a:blip r:embed="rId4"/>
          <a:stretch>
            <a:fillRect/>
          </a:stretch>
        </p:blipFill>
        <p:spPr>
          <a:xfrm>
            <a:off x="320670" y="2376984"/>
            <a:ext cx="1390707" cy="902020"/>
          </a:xfrm>
          <a:prstGeom prst="rect">
            <a:avLst/>
          </a:prstGeom>
        </p:spPr>
      </p:pic>
      <p:sp>
        <p:nvSpPr>
          <p:cNvPr id="23" name="TextBox 22">
            <a:extLst>
              <a:ext uri="{FF2B5EF4-FFF2-40B4-BE49-F238E27FC236}">
                <a16:creationId xmlns:a16="http://schemas.microsoft.com/office/drawing/2014/main" id="{0162B112-450C-AC85-0833-941B27CDDA27}"/>
              </a:ext>
            </a:extLst>
          </p:cNvPr>
          <p:cNvSpPr txBox="1"/>
          <p:nvPr/>
        </p:nvSpPr>
        <p:spPr>
          <a:xfrm>
            <a:off x="1711376" y="3637817"/>
            <a:ext cx="1440000" cy="954107"/>
          </a:xfrm>
          <a:prstGeom prst="rect">
            <a:avLst/>
          </a:prstGeom>
          <a:noFill/>
        </p:spPr>
        <p:txBody>
          <a:bodyPr wrap="square" rtlCol="0">
            <a:spAutoFit/>
          </a:bodyPr>
          <a:lstStyle/>
          <a:p>
            <a:pPr algn="ctr"/>
            <a:r>
              <a:rPr lang="en-GB" sz="1400" b="1" dirty="0">
                <a:latin typeface="Century Gothic" panose="020B0502020202020204" pitchFamily="34" charset="0"/>
              </a:rPr>
              <a:t>Gradual investment over next 25 years</a:t>
            </a:r>
          </a:p>
        </p:txBody>
      </p:sp>
      <p:pic>
        <p:nvPicPr>
          <p:cNvPr id="24" name="Picture 23">
            <a:extLst>
              <a:ext uri="{FF2B5EF4-FFF2-40B4-BE49-F238E27FC236}">
                <a16:creationId xmlns:a16="http://schemas.microsoft.com/office/drawing/2014/main" id="{BF88D685-43BA-1FD1-3319-5E764B9D0B9C}"/>
              </a:ext>
            </a:extLst>
          </p:cNvPr>
          <p:cNvPicPr>
            <a:picLocks noChangeAspect="1"/>
          </p:cNvPicPr>
          <p:nvPr/>
        </p:nvPicPr>
        <p:blipFill>
          <a:blip r:embed="rId5"/>
          <a:stretch>
            <a:fillRect/>
          </a:stretch>
        </p:blipFill>
        <p:spPr>
          <a:xfrm>
            <a:off x="320670" y="3704724"/>
            <a:ext cx="1390707" cy="902020"/>
          </a:xfrm>
          <a:prstGeom prst="rect">
            <a:avLst/>
          </a:prstGeom>
        </p:spPr>
      </p:pic>
      <p:sp>
        <p:nvSpPr>
          <p:cNvPr id="25" name="TextBox 24">
            <a:extLst>
              <a:ext uri="{FF2B5EF4-FFF2-40B4-BE49-F238E27FC236}">
                <a16:creationId xmlns:a16="http://schemas.microsoft.com/office/drawing/2014/main" id="{9B1AA662-906E-1EBB-9C1E-B1DEA8E8E85D}"/>
              </a:ext>
            </a:extLst>
          </p:cNvPr>
          <p:cNvSpPr txBox="1"/>
          <p:nvPr/>
        </p:nvSpPr>
        <p:spPr>
          <a:xfrm>
            <a:off x="1711376" y="5019778"/>
            <a:ext cx="1440000" cy="954107"/>
          </a:xfrm>
          <a:prstGeom prst="rect">
            <a:avLst/>
          </a:prstGeom>
          <a:noFill/>
        </p:spPr>
        <p:txBody>
          <a:bodyPr wrap="square" rtlCol="0">
            <a:spAutoFit/>
          </a:bodyPr>
          <a:lstStyle/>
          <a:p>
            <a:pPr algn="ctr"/>
            <a:r>
              <a:rPr lang="en-GB" sz="1400" b="1" dirty="0">
                <a:latin typeface="Century Gothic" panose="020B0502020202020204" pitchFamily="34" charset="0"/>
              </a:rPr>
              <a:t>Investment delayed until the medium term</a:t>
            </a:r>
          </a:p>
        </p:txBody>
      </p:sp>
      <p:pic>
        <p:nvPicPr>
          <p:cNvPr id="26" name="Picture 25">
            <a:extLst>
              <a:ext uri="{FF2B5EF4-FFF2-40B4-BE49-F238E27FC236}">
                <a16:creationId xmlns:a16="http://schemas.microsoft.com/office/drawing/2014/main" id="{278F6D4C-A87D-DCF6-AD42-17ECFF0AB641}"/>
              </a:ext>
            </a:extLst>
          </p:cNvPr>
          <p:cNvPicPr>
            <a:picLocks noChangeAspect="1"/>
          </p:cNvPicPr>
          <p:nvPr/>
        </p:nvPicPr>
        <p:blipFill>
          <a:blip r:embed="rId6"/>
          <a:stretch>
            <a:fillRect/>
          </a:stretch>
        </p:blipFill>
        <p:spPr>
          <a:xfrm>
            <a:off x="320669" y="5043343"/>
            <a:ext cx="1390708" cy="906454"/>
          </a:xfrm>
          <a:prstGeom prst="rect">
            <a:avLst/>
          </a:prstGeom>
        </p:spPr>
      </p:pic>
      <p:sp>
        <p:nvSpPr>
          <p:cNvPr id="31" name="TextBox 30">
            <a:extLst>
              <a:ext uri="{FF2B5EF4-FFF2-40B4-BE49-F238E27FC236}">
                <a16:creationId xmlns:a16="http://schemas.microsoft.com/office/drawing/2014/main" id="{728678C2-4C1D-B866-3726-58D7FB9C7AC9}"/>
              </a:ext>
            </a:extLst>
          </p:cNvPr>
          <p:cNvSpPr txBox="1"/>
          <p:nvPr/>
        </p:nvSpPr>
        <p:spPr>
          <a:xfrm>
            <a:off x="1472820" y="6398755"/>
            <a:ext cx="9246358"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Q20A, B, C.</a:t>
            </a:r>
            <a:r>
              <a:rPr kumimoji="0" lang="en-GB" sz="11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Thinking about the bill and the impacts for customers now and in future, overall how fair or unfair do you think this scenario is? </a:t>
            </a:r>
            <a:r>
              <a:rPr kumimoji="0" lang="en-GB" sz="11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Base</a:t>
            </a:r>
            <a:r>
              <a:rPr kumimoji="0" lang="en-GB" sz="11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Total sample – Household and non household (986)</a:t>
            </a:r>
          </a:p>
        </p:txBody>
      </p:sp>
      <p:sp>
        <p:nvSpPr>
          <p:cNvPr id="2" name="Slide Number Placeholder 3">
            <a:extLst>
              <a:ext uri="{FF2B5EF4-FFF2-40B4-BE49-F238E27FC236}">
                <a16:creationId xmlns:a16="http://schemas.microsoft.com/office/drawing/2014/main" id="{C8421907-8108-0383-B979-307D10B0150B}"/>
              </a:ext>
            </a:extLst>
          </p:cNvPr>
          <p:cNvSpPr txBox="1">
            <a:spLocks/>
          </p:cNvSpPr>
          <p:nvPr/>
        </p:nvSpPr>
        <p:spPr>
          <a:xfrm>
            <a:off x="11280100" y="6756"/>
            <a:ext cx="794631" cy="41143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17C9725-CDDF-4E1F-A5C1-71F9C95A39C6}" type="slidenum">
              <a:rPr lang="en-GB" b="1" smtClean="0">
                <a:solidFill>
                  <a:prstClr val="white"/>
                </a:solidFill>
                <a:latin typeface="Century Gothic" panose="020B0502020202020204" pitchFamily="34" charset="0"/>
              </a:rPr>
              <a:pPr/>
              <a:t>42</a:t>
            </a:fld>
            <a:endParaRPr lang="en-GB" b="1" dirty="0">
              <a:solidFill>
                <a:prstClr val="white"/>
              </a:solidFill>
              <a:latin typeface="Century Gothic" panose="020B0502020202020204" pitchFamily="34" charset="0"/>
            </a:endParaRPr>
          </a:p>
        </p:txBody>
      </p:sp>
      <p:sp>
        <p:nvSpPr>
          <p:cNvPr id="5" name="TextBox 4">
            <a:extLst>
              <a:ext uri="{FF2B5EF4-FFF2-40B4-BE49-F238E27FC236}">
                <a16:creationId xmlns:a16="http://schemas.microsoft.com/office/drawing/2014/main" id="{FB644E0A-CD90-16B1-B710-50BAE1E43F8A}"/>
              </a:ext>
            </a:extLst>
          </p:cNvPr>
          <p:cNvSpPr txBox="1"/>
          <p:nvPr/>
        </p:nvSpPr>
        <p:spPr>
          <a:xfrm>
            <a:off x="320669" y="1070341"/>
            <a:ext cx="11193157" cy="2295284"/>
          </a:xfrm>
          <a:prstGeom prst="rect">
            <a:avLst/>
          </a:prstGeom>
          <a:noFill/>
        </p:spPr>
        <p:txBody>
          <a:bodyPr wrap="square">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0000"/>
                </a:solidFill>
                <a:effectLst/>
                <a:uLnTx/>
                <a:uFillTx/>
                <a:latin typeface="Century Gothic" panose="020F0302020204030204"/>
                <a:ea typeface="+mn-ea"/>
                <a:cs typeface="+mn-cs"/>
              </a:rPr>
              <a:t>Qualitative insight: Ability to have a ‘selfish’ and a societal view.</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50" b="0" i="0" u="none" strike="noStrike" kern="1200" cap="none" spc="0" normalizeH="0" baseline="0" noProof="0" dirty="0">
                <a:ln>
                  <a:noFill/>
                </a:ln>
                <a:solidFill>
                  <a:srgbClr val="000000"/>
                </a:solidFill>
                <a:effectLst/>
                <a:uLnTx/>
                <a:uFillTx/>
                <a:latin typeface="Century Gothic" panose="020F0302020204030204"/>
                <a:ea typeface="+mn-ea"/>
                <a:cs typeface="+mn-cs"/>
              </a:rPr>
              <a:t>Scenario 2 is seen as the fairest overall, as bill increases and impact will be spread out.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50" b="0" i="0" u="none" strike="noStrike" kern="1200" cap="none" spc="0" normalizeH="0" baseline="0" noProof="0" dirty="0">
                <a:ln>
                  <a:noFill/>
                </a:ln>
                <a:solidFill>
                  <a:srgbClr val="000000"/>
                </a:solidFill>
                <a:effectLst/>
                <a:uLnTx/>
                <a:uFillTx/>
                <a:latin typeface="Century Gothic" panose="020F0302020204030204"/>
                <a:ea typeface="+mn-ea"/>
                <a:cs typeface="+mn-cs"/>
              </a:rPr>
              <a:t>But need reassurance that the right investments are being prioritised to minimise problems down the track (e.g. leak reduction and protecting treatment works etc.).</a:t>
            </a:r>
          </a:p>
        </p:txBody>
      </p:sp>
    </p:spTree>
    <p:extLst>
      <p:ext uri="{BB962C8B-B14F-4D97-AF65-F5344CB8AC3E}">
        <p14:creationId xmlns:p14="http://schemas.microsoft.com/office/powerpoint/2010/main" val="10000968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254AF47E-B1C9-27F4-A73D-955C1EC2D6B4}"/>
              </a:ext>
            </a:extLst>
          </p:cNvPr>
          <p:cNvPicPr>
            <a:picLocks noChangeAspect="1"/>
          </p:cNvPicPr>
          <p:nvPr/>
        </p:nvPicPr>
        <p:blipFill>
          <a:blip r:embed="rId2"/>
          <a:stretch>
            <a:fillRect/>
          </a:stretch>
        </p:blipFill>
        <p:spPr>
          <a:xfrm>
            <a:off x="9061898" y="1611837"/>
            <a:ext cx="1390708" cy="906454"/>
          </a:xfrm>
          <a:prstGeom prst="rect">
            <a:avLst/>
          </a:prstGeom>
        </p:spPr>
      </p:pic>
      <p:cxnSp>
        <p:nvCxnSpPr>
          <p:cNvPr id="26" name="Straight Connector 25">
            <a:extLst>
              <a:ext uri="{FF2B5EF4-FFF2-40B4-BE49-F238E27FC236}">
                <a16:creationId xmlns:a16="http://schemas.microsoft.com/office/drawing/2014/main" id="{2C092546-178D-7250-2ECA-7682B6D2E6D1}"/>
              </a:ext>
            </a:extLst>
          </p:cNvPr>
          <p:cNvCxnSpPr>
            <a:cxnSpLocks/>
            <a:stCxn id="12" idx="2"/>
            <a:endCxn id="10" idx="0"/>
          </p:cNvCxnSpPr>
          <p:nvPr/>
        </p:nvCxnSpPr>
        <p:spPr>
          <a:xfrm>
            <a:off x="2202564" y="2569282"/>
            <a:ext cx="2" cy="1941634"/>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08A8E92-EF6B-590F-0612-9AA46C05EC7D}"/>
              </a:ext>
            </a:extLst>
          </p:cNvPr>
          <p:cNvCxnSpPr>
            <a:stCxn id="13" idx="2"/>
            <a:endCxn id="17" idx="0"/>
          </p:cNvCxnSpPr>
          <p:nvPr/>
        </p:nvCxnSpPr>
        <p:spPr>
          <a:xfrm>
            <a:off x="5971243" y="2540181"/>
            <a:ext cx="8666" cy="1970735"/>
          </a:xfrm>
          <a:prstGeom prst="line">
            <a:avLst/>
          </a:prstGeom>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EB4397D7-8CE5-1314-E421-7A619BE54175}"/>
              </a:ext>
            </a:extLst>
          </p:cNvPr>
          <p:cNvSpPr>
            <a:spLocks noGrp="1"/>
          </p:cNvSpPr>
          <p:nvPr>
            <p:ph type="body" sz="quarter" idx="13"/>
          </p:nvPr>
        </p:nvSpPr>
        <p:spPr/>
        <p:txBody>
          <a:bodyPr/>
          <a:lstStyle/>
          <a:p>
            <a:r>
              <a:rPr lang="en-GB" sz="1900" dirty="0"/>
              <a:t>Generations tend to reach the same conclusion when discussed together (in paired depths)</a:t>
            </a:r>
          </a:p>
        </p:txBody>
      </p:sp>
      <p:sp>
        <p:nvSpPr>
          <p:cNvPr id="6" name="Text Placeholder 3">
            <a:extLst>
              <a:ext uri="{FF2B5EF4-FFF2-40B4-BE49-F238E27FC236}">
                <a16:creationId xmlns:a16="http://schemas.microsoft.com/office/drawing/2014/main" id="{FE91DF01-C8B5-766E-3987-403E5D2DEFB2}"/>
              </a:ext>
            </a:extLst>
          </p:cNvPr>
          <p:cNvSpPr txBox="1">
            <a:spLocks/>
          </p:cNvSpPr>
          <p:nvPr/>
        </p:nvSpPr>
        <p:spPr>
          <a:xfrm>
            <a:off x="0" y="503823"/>
            <a:ext cx="12192000" cy="523875"/>
          </a:xfrm>
          <a:prstGeom prst="rect">
            <a:avLst/>
          </a:prstGeom>
          <a:solidFill>
            <a:schemeClr val="accent5">
              <a:lumMod val="60000"/>
              <a:lumOff val="40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pPr>
            <a:r>
              <a:rPr lang="en-GB" sz="1600" dirty="0">
                <a:ea typeface="Times New Roman" panose="02020603050405020304" pitchFamily="18" charset="0"/>
              </a:rPr>
              <a:t>Ultimately, preference for gradual investment (scenario 2) as it feels ‘fairest’ for society in the context of the cost of living crisis and need to protect the environment from growing challenges.</a:t>
            </a:r>
          </a:p>
        </p:txBody>
      </p:sp>
      <p:pic>
        <p:nvPicPr>
          <p:cNvPr id="9" name="Picture 8">
            <a:extLst>
              <a:ext uri="{FF2B5EF4-FFF2-40B4-BE49-F238E27FC236}">
                <a16:creationId xmlns:a16="http://schemas.microsoft.com/office/drawing/2014/main" id="{24FE0524-9646-CE08-E4FC-5958152B0AC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622" y="6458880"/>
            <a:ext cx="1121629" cy="274231"/>
          </a:xfrm>
          <a:prstGeom prst="rect">
            <a:avLst/>
          </a:prstGeom>
        </p:spPr>
      </p:pic>
      <p:sp>
        <p:nvSpPr>
          <p:cNvPr id="2" name="Slide Number Placeholder 3">
            <a:extLst>
              <a:ext uri="{FF2B5EF4-FFF2-40B4-BE49-F238E27FC236}">
                <a16:creationId xmlns:a16="http://schemas.microsoft.com/office/drawing/2014/main" id="{EB429A26-93CD-99B4-98F2-2C843A93BE08}"/>
              </a:ext>
            </a:extLst>
          </p:cNvPr>
          <p:cNvSpPr txBox="1">
            <a:spLocks/>
          </p:cNvSpPr>
          <p:nvPr/>
        </p:nvSpPr>
        <p:spPr>
          <a:xfrm>
            <a:off x="11280100" y="6756"/>
            <a:ext cx="794631" cy="41143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17C9725-CDDF-4E1F-A5C1-71F9C95A39C6}" type="slidenum">
              <a:rPr lang="en-GB" b="1" smtClean="0">
                <a:solidFill>
                  <a:prstClr val="white"/>
                </a:solidFill>
                <a:latin typeface="Century Gothic" panose="020B0502020202020204" pitchFamily="34" charset="0"/>
              </a:rPr>
              <a:pPr/>
              <a:t>43</a:t>
            </a:fld>
            <a:endParaRPr lang="en-GB" b="1" dirty="0">
              <a:solidFill>
                <a:prstClr val="white"/>
              </a:solidFill>
              <a:latin typeface="Century Gothic" panose="020B0502020202020204" pitchFamily="34" charset="0"/>
            </a:endParaRPr>
          </a:p>
        </p:txBody>
      </p:sp>
      <p:sp>
        <p:nvSpPr>
          <p:cNvPr id="10" name="Speech Bubble: Rectangle 9">
            <a:extLst>
              <a:ext uri="{FF2B5EF4-FFF2-40B4-BE49-F238E27FC236}">
                <a16:creationId xmlns:a16="http://schemas.microsoft.com/office/drawing/2014/main" id="{5FAA8D39-CD08-6C01-5929-CFE7CAFAE3E0}"/>
              </a:ext>
            </a:extLst>
          </p:cNvPr>
          <p:cNvSpPr/>
          <p:nvPr/>
        </p:nvSpPr>
        <p:spPr>
          <a:xfrm>
            <a:off x="563141" y="4510916"/>
            <a:ext cx="3278849" cy="1426017"/>
          </a:xfrm>
          <a:prstGeom prst="wedgeRectCallout">
            <a:avLst>
              <a:gd name="adj1" fmla="val -35820"/>
              <a:gd name="adj2" fmla="val 63410"/>
            </a:avLst>
          </a:prstGeom>
          <a:solidFill>
            <a:schemeClr val="accent6">
              <a:lumMod val="60000"/>
              <a:lumOff val="40000"/>
            </a:schemeClr>
          </a:solidFill>
          <a:ln w="12700" cap="flat" cmpd="sng" algn="ctr">
            <a:noFill/>
            <a:prstDash val="solid"/>
            <a:miter lim="800000"/>
          </a:ln>
          <a:effectLst/>
        </p:spPr>
        <p:txBody>
          <a:bodyPr rtlCol="0" anchor="ctr"/>
          <a:lstStyle/>
          <a:p>
            <a:pPr algn="ctr"/>
            <a:r>
              <a:rPr kumimoji="0" lang="en-GB" sz="1200" b="0" i="1" u="none" strike="noStrike" kern="0" cap="none" spc="0" normalizeH="0" baseline="0" noProof="0" dirty="0">
                <a:ln>
                  <a:noFill/>
                </a:ln>
                <a:solidFill>
                  <a:srgbClr val="000000"/>
                </a:solidFill>
                <a:effectLst/>
                <a:uLnTx/>
                <a:uFillTx/>
                <a:latin typeface="Century Gothic" panose="020F0302020204030204"/>
                <a:ea typeface="Calibri" panose="020F0502020204030204" pitchFamily="34" charset="0"/>
                <a:cs typeface="Times New Roman" panose="02020603050405020304" pitchFamily="18" charset="0"/>
              </a:rPr>
              <a:t>“This creates a perfect storm for younger generations – but good for the environment.” </a:t>
            </a:r>
            <a:r>
              <a:rPr kumimoji="0" lang="en-GB" sz="1200" b="1" i="1" u="none" strike="noStrike" kern="0" cap="none" spc="0" normalizeH="0" baseline="0" noProof="0" dirty="0">
                <a:ln>
                  <a:noFill/>
                </a:ln>
                <a:solidFill>
                  <a:srgbClr val="000000"/>
                </a:solidFill>
                <a:effectLst/>
                <a:uLnTx/>
                <a:uFillTx/>
                <a:latin typeface="Century Gothic" panose="020F0302020204030204"/>
                <a:ea typeface="Calibri" panose="020F0502020204030204" pitchFamily="34" charset="0"/>
                <a:cs typeface="Times New Roman" panose="02020603050405020304" pitchFamily="18" charset="0"/>
              </a:rPr>
              <a:t>Older</a:t>
            </a:r>
          </a:p>
        </p:txBody>
      </p:sp>
      <p:sp>
        <p:nvSpPr>
          <p:cNvPr id="11" name="Speech Bubble: Rectangle 10">
            <a:extLst>
              <a:ext uri="{FF2B5EF4-FFF2-40B4-BE49-F238E27FC236}">
                <a16:creationId xmlns:a16="http://schemas.microsoft.com/office/drawing/2014/main" id="{C18A8D12-F1B3-0DF1-BF00-A9E06015B323}"/>
              </a:ext>
            </a:extLst>
          </p:cNvPr>
          <p:cNvSpPr/>
          <p:nvPr/>
        </p:nvSpPr>
        <p:spPr>
          <a:xfrm>
            <a:off x="563140" y="2715991"/>
            <a:ext cx="3278849" cy="1426017"/>
          </a:xfrm>
          <a:prstGeom prst="wedgeRectCallout">
            <a:avLst>
              <a:gd name="adj1" fmla="val -35820"/>
              <a:gd name="adj2" fmla="val 63410"/>
            </a:avLst>
          </a:prstGeom>
          <a:solidFill>
            <a:schemeClr val="accent6">
              <a:lumMod val="60000"/>
              <a:lumOff val="40000"/>
            </a:schemeClr>
          </a:solidFill>
          <a:ln w="12700" cap="flat" cmpd="sng" algn="ctr">
            <a:noFill/>
            <a:prstDash val="solid"/>
            <a:miter lim="800000"/>
          </a:ln>
          <a:effectLst/>
        </p:spPr>
        <p:txBody>
          <a:bodyPr rtlCol="0" anchor="ctr"/>
          <a:lstStyle/>
          <a:p>
            <a:pPr algn="ctr"/>
            <a:r>
              <a:rPr kumimoji="0" lang="en-GB" sz="1200" b="0" i="1" u="none" strike="noStrike" kern="0" cap="none" spc="0" normalizeH="0" baseline="0" noProof="0" dirty="0">
                <a:ln>
                  <a:noFill/>
                </a:ln>
                <a:solidFill>
                  <a:srgbClr val="000000"/>
                </a:solidFill>
                <a:effectLst/>
                <a:uLnTx/>
                <a:uFillTx/>
                <a:latin typeface="Century Gothic" panose="020F0302020204030204"/>
                <a:ea typeface="Calibri" panose="020F0502020204030204" pitchFamily="34" charset="0"/>
                <a:cs typeface="Times New Roman" panose="02020603050405020304" pitchFamily="18" charset="0"/>
              </a:rPr>
              <a:t>“With the cost of living crisis, dealing with 10-20% is a lot with all the other bills. It’s scary having to put your wellbeing over the wellbeing of the planet itself. As someone living on the minimum wage it goes against your morals.” </a:t>
            </a:r>
            <a:r>
              <a:rPr kumimoji="0" lang="en-GB" sz="1200" b="1" i="1" u="none" strike="noStrike" kern="0" cap="none" spc="0" normalizeH="0" baseline="0" noProof="0" dirty="0">
                <a:ln>
                  <a:noFill/>
                </a:ln>
                <a:solidFill>
                  <a:srgbClr val="000000"/>
                </a:solidFill>
                <a:effectLst/>
                <a:uLnTx/>
                <a:uFillTx/>
                <a:latin typeface="Century Gothic" panose="020F0302020204030204"/>
                <a:ea typeface="Calibri" panose="020F0502020204030204" pitchFamily="34" charset="0"/>
                <a:cs typeface="Times New Roman" panose="02020603050405020304" pitchFamily="18" charset="0"/>
              </a:rPr>
              <a:t>Younger/future</a:t>
            </a:r>
          </a:p>
        </p:txBody>
      </p:sp>
      <p:pic>
        <p:nvPicPr>
          <p:cNvPr id="12" name="Picture 11">
            <a:extLst>
              <a:ext uri="{FF2B5EF4-FFF2-40B4-BE49-F238E27FC236}">
                <a16:creationId xmlns:a16="http://schemas.microsoft.com/office/drawing/2014/main" id="{E7034622-A164-BD28-48E0-C49BD83C4683}"/>
              </a:ext>
            </a:extLst>
          </p:cNvPr>
          <p:cNvPicPr>
            <a:picLocks noChangeAspect="1"/>
          </p:cNvPicPr>
          <p:nvPr/>
        </p:nvPicPr>
        <p:blipFill>
          <a:blip r:embed="rId4"/>
          <a:stretch>
            <a:fillRect/>
          </a:stretch>
        </p:blipFill>
        <p:spPr>
          <a:xfrm>
            <a:off x="1507210" y="1667262"/>
            <a:ext cx="1390707" cy="902020"/>
          </a:xfrm>
          <a:prstGeom prst="rect">
            <a:avLst/>
          </a:prstGeom>
        </p:spPr>
      </p:pic>
      <p:pic>
        <p:nvPicPr>
          <p:cNvPr id="13" name="Picture 12">
            <a:extLst>
              <a:ext uri="{FF2B5EF4-FFF2-40B4-BE49-F238E27FC236}">
                <a16:creationId xmlns:a16="http://schemas.microsoft.com/office/drawing/2014/main" id="{F0D004A6-46BE-C94C-088C-EF26376FA379}"/>
              </a:ext>
            </a:extLst>
          </p:cNvPr>
          <p:cNvPicPr>
            <a:picLocks noChangeAspect="1"/>
          </p:cNvPicPr>
          <p:nvPr/>
        </p:nvPicPr>
        <p:blipFill>
          <a:blip r:embed="rId5"/>
          <a:stretch>
            <a:fillRect/>
          </a:stretch>
        </p:blipFill>
        <p:spPr>
          <a:xfrm>
            <a:off x="5275889" y="1638161"/>
            <a:ext cx="1390707" cy="902020"/>
          </a:xfrm>
          <a:prstGeom prst="rect">
            <a:avLst/>
          </a:prstGeom>
        </p:spPr>
      </p:pic>
      <p:sp>
        <p:nvSpPr>
          <p:cNvPr id="17" name="Speech Bubble: Rectangle 16">
            <a:extLst>
              <a:ext uri="{FF2B5EF4-FFF2-40B4-BE49-F238E27FC236}">
                <a16:creationId xmlns:a16="http://schemas.microsoft.com/office/drawing/2014/main" id="{CBD81D10-E303-0060-34CB-2E128934BF84}"/>
              </a:ext>
            </a:extLst>
          </p:cNvPr>
          <p:cNvSpPr/>
          <p:nvPr/>
        </p:nvSpPr>
        <p:spPr>
          <a:xfrm>
            <a:off x="4340484" y="4510916"/>
            <a:ext cx="3278849" cy="1426017"/>
          </a:xfrm>
          <a:prstGeom prst="wedgeRectCallout">
            <a:avLst>
              <a:gd name="adj1" fmla="val -35820"/>
              <a:gd name="adj2" fmla="val 63410"/>
            </a:avLst>
          </a:prstGeom>
          <a:solidFill>
            <a:schemeClr val="accent6">
              <a:lumMod val="60000"/>
              <a:lumOff val="40000"/>
            </a:schemeClr>
          </a:solidFill>
          <a:ln w="12700" cap="flat" cmpd="sng" algn="ctr">
            <a:noFill/>
            <a:prstDash val="solid"/>
            <a:miter lim="800000"/>
          </a:ln>
          <a:effectLst/>
        </p:spPr>
        <p:txBody>
          <a:bodyPr rtlCol="0" anchor="ctr"/>
          <a:lstStyle/>
          <a:p>
            <a:pPr algn="ctr"/>
            <a:r>
              <a:rPr kumimoji="0" lang="en-GB" sz="1200" b="0" i="1" u="none" strike="noStrike" kern="0" cap="none" spc="0" normalizeH="0" baseline="0" noProof="0" dirty="0">
                <a:ln>
                  <a:noFill/>
                </a:ln>
                <a:solidFill>
                  <a:srgbClr val="000000"/>
                </a:solidFill>
                <a:effectLst/>
                <a:uLnTx/>
                <a:uFillTx/>
                <a:latin typeface="Century Gothic" panose="020F0302020204030204"/>
                <a:ea typeface="Calibri" panose="020F0502020204030204" pitchFamily="34" charset="0"/>
                <a:cs typeface="Times New Roman" panose="02020603050405020304" pitchFamily="18" charset="0"/>
              </a:rPr>
              <a:t>“It lessens the impact of the bill but we’ll take longer to get there.” </a:t>
            </a:r>
            <a:r>
              <a:rPr kumimoji="0" lang="en-GB" sz="1200" b="1" i="1" u="none" strike="noStrike" kern="0" cap="none" spc="0" normalizeH="0" baseline="0" noProof="0" dirty="0">
                <a:ln>
                  <a:noFill/>
                </a:ln>
                <a:solidFill>
                  <a:srgbClr val="000000"/>
                </a:solidFill>
                <a:effectLst/>
                <a:uLnTx/>
                <a:uFillTx/>
                <a:latin typeface="Century Gothic" panose="020F0302020204030204"/>
                <a:ea typeface="Calibri" panose="020F0502020204030204" pitchFamily="34" charset="0"/>
                <a:cs typeface="Times New Roman" panose="02020603050405020304" pitchFamily="18" charset="0"/>
              </a:rPr>
              <a:t>Older</a:t>
            </a:r>
          </a:p>
        </p:txBody>
      </p:sp>
      <p:sp>
        <p:nvSpPr>
          <p:cNvPr id="18" name="Speech Bubble: Rectangle 17">
            <a:extLst>
              <a:ext uri="{FF2B5EF4-FFF2-40B4-BE49-F238E27FC236}">
                <a16:creationId xmlns:a16="http://schemas.microsoft.com/office/drawing/2014/main" id="{7830EAFA-3D1D-759B-4497-129BCE4E34E4}"/>
              </a:ext>
            </a:extLst>
          </p:cNvPr>
          <p:cNvSpPr/>
          <p:nvPr/>
        </p:nvSpPr>
        <p:spPr>
          <a:xfrm>
            <a:off x="4340483" y="2715991"/>
            <a:ext cx="3278849" cy="1426017"/>
          </a:xfrm>
          <a:prstGeom prst="wedgeRectCallout">
            <a:avLst>
              <a:gd name="adj1" fmla="val -35820"/>
              <a:gd name="adj2" fmla="val 63410"/>
            </a:avLst>
          </a:prstGeom>
          <a:solidFill>
            <a:schemeClr val="accent6">
              <a:lumMod val="60000"/>
              <a:lumOff val="40000"/>
            </a:schemeClr>
          </a:solidFill>
          <a:ln w="12700" cap="flat" cmpd="sng" algn="ctr">
            <a:noFill/>
            <a:prstDash val="solid"/>
            <a:miter lim="800000"/>
          </a:ln>
          <a:effectLst/>
        </p:spPr>
        <p:txBody>
          <a:bodyPr rtlCol="0" anchor="ctr"/>
          <a:lstStyle/>
          <a:p>
            <a:pPr algn="ctr"/>
            <a:r>
              <a:rPr kumimoji="0" lang="en-GB" sz="1200" b="0" i="1" u="none" strike="noStrike" kern="0" cap="none" spc="0" normalizeH="0" baseline="0" noProof="0" dirty="0">
                <a:ln>
                  <a:noFill/>
                </a:ln>
                <a:solidFill>
                  <a:srgbClr val="000000"/>
                </a:solidFill>
                <a:effectLst/>
                <a:uLnTx/>
                <a:uFillTx/>
                <a:latin typeface="Century Gothic" panose="020F0302020204030204"/>
                <a:ea typeface="Calibri" panose="020F0502020204030204" pitchFamily="34" charset="0"/>
                <a:cs typeface="Times New Roman" panose="02020603050405020304" pitchFamily="18" charset="0"/>
              </a:rPr>
              <a:t>“It is fair in terms of every generation paying the same amount. Not loading people now or in the future.” </a:t>
            </a:r>
            <a:r>
              <a:rPr kumimoji="0" lang="en-GB" sz="1200" b="1" i="1" u="none" strike="noStrike" kern="0" cap="none" spc="0" normalizeH="0" baseline="0" noProof="0" dirty="0">
                <a:ln>
                  <a:noFill/>
                </a:ln>
                <a:solidFill>
                  <a:srgbClr val="000000"/>
                </a:solidFill>
                <a:effectLst/>
                <a:uLnTx/>
                <a:uFillTx/>
                <a:latin typeface="Century Gothic" panose="020F0302020204030204"/>
                <a:ea typeface="Calibri" panose="020F0502020204030204" pitchFamily="34" charset="0"/>
                <a:cs typeface="Times New Roman" panose="02020603050405020304" pitchFamily="18" charset="0"/>
              </a:rPr>
              <a:t>Younger/future</a:t>
            </a:r>
          </a:p>
        </p:txBody>
      </p:sp>
      <p:sp>
        <p:nvSpPr>
          <p:cNvPr id="19" name="Speech Bubble: Rectangle 18">
            <a:extLst>
              <a:ext uri="{FF2B5EF4-FFF2-40B4-BE49-F238E27FC236}">
                <a16:creationId xmlns:a16="http://schemas.microsoft.com/office/drawing/2014/main" id="{B99EA1F4-4EED-6CA9-A04C-63C1759B229A}"/>
              </a:ext>
            </a:extLst>
          </p:cNvPr>
          <p:cNvSpPr/>
          <p:nvPr/>
        </p:nvSpPr>
        <p:spPr>
          <a:xfrm>
            <a:off x="8117827" y="4510916"/>
            <a:ext cx="3278849" cy="1426017"/>
          </a:xfrm>
          <a:prstGeom prst="wedgeRectCallout">
            <a:avLst>
              <a:gd name="adj1" fmla="val -35820"/>
              <a:gd name="adj2" fmla="val 63410"/>
            </a:avLst>
          </a:prstGeom>
          <a:solidFill>
            <a:schemeClr val="accent6">
              <a:lumMod val="60000"/>
              <a:lumOff val="40000"/>
            </a:schemeClr>
          </a:solidFill>
          <a:ln w="12700" cap="flat" cmpd="sng" algn="ctr">
            <a:noFill/>
            <a:prstDash val="solid"/>
            <a:miter lim="800000"/>
          </a:ln>
          <a:effectLst/>
        </p:spPr>
        <p:txBody>
          <a:bodyPr rtlCol="0" anchor="ctr"/>
          <a:lstStyle/>
          <a:p>
            <a:pPr algn="ctr"/>
            <a:r>
              <a:rPr kumimoji="0" lang="en-GB" sz="1200" b="0" i="1" u="none" strike="noStrike" kern="0" cap="none" spc="0" normalizeH="0" baseline="0" noProof="0" dirty="0">
                <a:ln>
                  <a:noFill/>
                </a:ln>
                <a:solidFill>
                  <a:srgbClr val="000000"/>
                </a:solidFill>
                <a:effectLst/>
                <a:uLnTx/>
                <a:uFillTx/>
                <a:latin typeface="Century Gothic" panose="020F0302020204030204"/>
                <a:ea typeface="Calibri" panose="020F0502020204030204" pitchFamily="34" charset="0"/>
                <a:cs typeface="Times New Roman" panose="02020603050405020304" pitchFamily="18" charset="0"/>
              </a:rPr>
              <a:t>“My generation caused a lot of this – we should pay the bills. There are always reasons to not spend on climate change because it changes slowly. But that is why we are in this mess now.” </a:t>
            </a:r>
            <a:r>
              <a:rPr kumimoji="0" lang="en-GB" sz="1200" b="1" i="1" u="none" strike="noStrike" kern="0" cap="none" spc="0" normalizeH="0" baseline="0" noProof="0" dirty="0">
                <a:ln>
                  <a:noFill/>
                </a:ln>
                <a:solidFill>
                  <a:srgbClr val="000000"/>
                </a:solidFill>
                <a:effectLst/>
                <a:uLnTx/>
                <a:uFillTx/>
                <a:latin typeface="Century Gothic" panose="020F0302020204030204"/>
                <a:ea typeface="Calibri" panose="020F0502020204030204" pitchFamily="34" charset="0"/>
                <a:cs typeface="Times New Roman" panose="02020603050405020304" pitchFamily="18" charset="0"/>
              </a:rPr>
              <a:t>Older</a:t>
            </a:r>
          </a:p>
        </p:txBody>
      </p:sp>
      <p:sp>
        <p:nvSpPr>
          <p:cNvPr id="20" name="Speech Bubble: Rectangle 19">
            <a:extLst>
              <a:ext uri="{FF2B5EF4-FFF2-40B4-BE49-F238E27FC236}">
                <a16:creationId xmlns:a16="http://schemas.microsoft.com/office/drawing/2014/main" id="{6A9A97F0-4782-D209-9DE1-93C466382F01}"/>
              </a:ext>
            </a:extLst>
          </p:cNvPr>
          <p:cNvSpPr/>
          <p:nvPr/>
        </p:nvSpPr>
        <p:spPr>
          <a:xfrm>
            <a:off x="8117826" y="2715991"/>
            <a:ext cx="3278849" cy="1426017"/>
          </a:xfrm>
          <a:prstGeom prst="wedgeRectCallout">
            <a:avLst>
              <a:gd name="adj1" fmla="val -35820"/>
              <a:gd name="adj2" fmla="val 63410"/>
            </a:avLst>
          </a:prstGeom>
          <a:solidFill>
            <a:schemeClr val="accent6">
              <a:lumMod val="60000"/>
              <a:lumOff val="40000"/>
            </a:schemeClr>
          </a:solidFill>
          <a:ln w="12700" cap="flat" cmpd="sng" algn="ctr">
            <a:noFill/>
            <a:prstDash val="solid"/>
            <a:miter lim="800000"/>
          </a:ln>
          <a:effectLst/>
        </p:spPr>
        <p:txBody>
          <a:bodyPr rtlCol="0" anchor="ctr"/>
          <a:lstStyle/>
          <a:p>
            <a:pPr algn="ctr"/>
            <a:r>
              <a:rPr kumimoji="0" lang="en-GB" sz="1200" b="0" i="1" u="none" strike="noStrike" kern="0" cap="none" spc="0" normalizeH="0" baseline="0" noProof="0" dirty="0">
                <a:ln>
                  <a:noFill/>
                </a:ln>
                <a:solidFill>
                  <a:srgbClr val="000000"/>
                </a:solidFill>
                <a:effectLst/>
                <a:uLnTx/>
                <a:uFillTx/>
                <a:latin typeface="Century Gothic" panose="020F0302020204030204"/>
                <a:ea typeface="Calibri" panose="020F0502020204030204" pitchFamily="34" charset="0"/>
                <a:cs typeface="Times New Roman" panose="02020603050405020304" pitchFamily="18" charset="0"/>
              </a:rPr>
              <a:t>“The only pro is it is cheaper now. But this is detrimental for society.” </a:t>
            </a:r>
            <a:r>
              <a:rPr kumimoji="0" lang="en-GB" sz="1200" b="1" i="1" u="none" strike="noStrike" kern="0" cap="none" spc="0" normalizeH="0" baseline="0" noProof="0" dirty="0">
                <a:ln>
                  <a:noFill/>
                </a:ln>
                <a:solidFill>
                  <a:srgbClr val="000000"/>
                </a:solidFill>
                <a:effectLst/>
                <a:uLnTx/>
                <a:uFillTx/>
                <a:latin typeface="Century Gothic" panose="020F0302020204030204"/>
                <a:ea typeface="Calibri" panose="020F0502020204030204" pitchFamily="34" charset="0"/>
                <a:cs typeface="Times New Roman" panose="02020603050405020304" pitchFamily="18" charset="0"/>
              </a:rPr>
              <a:t>Younger/future</a:t>
            </a:r>
          </a:p>
        </p:txBody>
      </p:sp>
      <p:pic>
        <p:nvPicPr>
          <p:cNvPr id="22" name="Graphic 21" descr="Badge Tick with solid fill">
            <a:extLst>
              <a:ext uri="{FF2B5EF4-FFF2-40B4-BE49-F238E27FC236}">
                <a16:creationId xmlns:a16="http://schemas.microsoft.com/office/drawing/2014/main" id="{7756BCF4-156F-5803-80DC-12CAE73F7F9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416683" y="1346210"/>
            <a:ext cx="1119033" cy="1119033"/>
          </a:xfrm>
          <a:prstGeom prst="rect">
            <a:avLst/>
          </a:prstGeom>
        </p:spPr>
      </p:pic>
      <p:cxnSp>
        <p:nvCxnSpPr>
          <p:cNvPr id="29" name="Straight Connector 28">
            <a:extLst>
              <a:ext uri="{FF2B5EF4-FFF2-40B4-BE49-F238E27FC236}">
                <a16:creationId xmlns:a16="http://schemas.microsoft.com/office/drawing/2014/main" id="{6F1A55C0-79CF-BE38-83E0-487239893589}"/>
              </a:ext>
            </a:extLst>
          </p:cNvPr>
          <p:cNvCxnSpPr>
            <a:cxnSpLocks/>
            <a:stCxn id="14" idx="2"/>
            <a:endCxn id="19" idx="0"/>
          </p:cNvCxnSpPr>
          <p:nvPr/>
        </p:nvCxnSpPr>
        <p:spPr>
          <a:xfrm>
            <a:off x="9757252" y="2518291"/>
            <a:ext cx="0" cy="1992625"/>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3338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F36BF96-92E2-2987-EB46-9B6FFB010EC2}"/>
              </a:ext>
            </a:extLst>
          </p:cNvPr>
          <p:cNvSpPr>
            <a:spLocks noGrp="1"/>
          </p:cNvSpPr>
          <p:nvPr>
            <p:ph type="body" sz="quarter" idx="13"/>
          </p:nvPr>
        </p:nvSpPr>
        <p:spPr/>
        <p:txBody>
          <a:bodyPr/>
          <a:lstStyle/>
          <a:p>
            <a:r>
              <a:rPr lang="en-GB" dirty="0"/>
              <a:t>Investment Scenario Preference / Intergenerational Fairness</a:t>
            </a:r>
          </a:p>
        </p:txBody>
      </p:sp>
      <p:sp>
        <p:nvSpPr>
          <p:cNvPr id="4" name="Text Placeholder 3">
            <a:extLst>
              <a:ext uri="{FF2B5EF4-FFF2-40B4-BE49-F238E27FC236}">
                <a16:creationId xmlns:a16="http://schemas.microsoft.com/office/drawing/2014/main" id="{FAEC5A8E-84FE-D865-C42A-EC5C57ACEAFF}"/>
              </a:ext>
            </a:extLst>
          </p:cNvPr>
          <p:cNvSpPr>
            <a:spLocks noGrp="1"/>
          </p:cNvSpPr>
          <p:nvPr>
            <p:ph type="body" sz="quarter" idx="14"/>
          </p:nvPr>
        </p:nvSpPr>
        <p:spPr/>
        <p:txBody>
          <a:bodyPr/>
          <a:lstStyle/>
          <a:p>
            <a:r>
              <a:rPr lang="en-GB" dirty="0"/>
              <a:t>18-29 prefer investment sooner rather than later, while 60+ prefer gradual investment over 25 years (along with majority).</a:t>
            </a:r>
          </a:p>
        </p:txBody>
      </p:sp>
      <p:graphicFrame>
        <p:nvGraphicFramePr>
          <p:cNvPr id="5" name="Chart 4">
            <a:extLst>
              <a:ext uri="{FF2B5EF4-FFF2-40B4-BE49-F238E27FC236}">
                <a16:creationId xmlns:a16="http://schemas.microsoft.com/office/drawing/2014/main" id="{E252B7C2-F3E1-9CCC-374E-EF65DE638855}"/>
              </a:ext>
            </a:extLst>
          </p:cNvPr>
          <p:cNvGraphicFramePr/>
          <p:nvPr>
            <p:extLst>
              <p:ext uri="{D42A27DB-BD31-4B8C-83A1-F6EECF244321}">
                <p14:modId xmlns:p14="http://schemas.microsoft.com/office/powerpoint/2010/main" val="1172954974"/>
              </p:ext>
            </p:extLst>
          </p:nvPr>
        </p:nvGraphicFramePr>
        <p:xfrm>
          <a:off x="55622" y="1024065"/>
          <a:ext cx="11890572" cy="5571930"/>
        </p:xfrm>
        <a:graphic>
          <a:graphicData uri="http://schemas.openxmlformats.org/drawingml/2006/chart">
            <c:chart xmlns:c="http://schemas.openxmlformats.org/drawingml/2006/chart" xmlns:r="http://schemas.openxmlformats.org/officeDocument/2006/relationships" r:id="rId2"/>
          </a:graphicData>
        </a:graphic>
      </p:graphicFrame>
      <p:pic>
        <p:nvPicPr>
          <p:cNvPr id="6" name="Picture 5">
            <a:extLst>
              <a:ext uri="{FF2B5EF4-FFF2-40B4-BE49-F238E27FC236}">
                <a16:creationId xmlns:a16="http://schemas.microsoft.com/office/drawing/2014/main" id="{95AD0E37-DD9B-3CFD-6328-8D81B6700A9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622" y="6458880"/>
            <a:ext cx="1121629" cy="274231"/>
          </a:xfrm>
          <a:prstGeom prst="rect">
            <a:avLst/>
          </a:prstGeom>
        </p:spPr>
      </p:pic>
      <p:cxnSp>
        <p:nvCxnSpPr>
          <p:cNvPr id="8" name="Straight Arrow Connector 7">
            <a:extLst>
              <a:ext uri="{FF2B5EF4-FFF2-40B4-BE49-F238E27FC236}">
                <a16:creationId xmlns:a16="http://schemas.microsoft.com/office/drawing/2014/main" id="{C15BF13B-F358-44B3-3DB5-9755519FF180}"/>
              </a:ext>
            </a:extLst>
          </p:cNvPr>
          <p:cNvCxnSpPr>
            <a:cxnSpLocks/>
          </p:cNvCxnSpPr>
          <p:nvPr/>
        </p:nvCxnSpPr>
        <p:spPr>
          <a:xfrm flipV="1">
            <a:off x="5836676" y="2543795"/>
            <a:ext cx="0" cy="265043"/>
          </a:xfrm>
          <a:prstGeom prst="straightConnector1">
            <a:avLst/>
          </a:prstGeom>
          <a:ln w="5715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23EBF603-B9AF-336B-9618-859E85193F96}"/>
              </a:ext>
            </a:extLst>
          </p:cNvPr>
          <p:cNvCxnSpPr>
            <a:cxnSpLocks/>
          </p:cNvCxnSpPr>
          <p:nvPr/>
        </p:nvCxnSpPr>
        <p:spPr>
          <a:xfrm flipV="1">
            <a:off x="9164122" y="2543795"/>
            <a:ext cx="0" cy="265043"/>
          </a:xfrm>
          <a:prstGeom prst="straightConnector1">
            <a:avLst/>
          </a:prstGeom>
          <a:ln w="57150">
            <a:solidFill>
              <a:srgbClr val="9BD1CC"/>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96A27706-17D6-B4C8-3FB4-BBC435788AB5}"/>
              </a:ext>
            </a:extLst>
          </p:cNvPr>
          <p:cNvSpPr txBox="1"/>
          <p:nvPr/>
        </p:nvSpPr>
        <p:spPr>
          <a:xfrm>
            <a:off x="1472820" y="6399619"/>
            <a:ext cx="9246358"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Q21</a:t>
            </a:r>
            <a:r>
              <a:rPr kumimoji="0" lang="en-GB" sz="110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Looking again at the three scenarios, which one would you prefer? </a:t>
            </a:r>
            <a:r>
              <a:rPr kumimoji="0" lang="en-GB" sz="11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Base</a:t>
            </a:r>
            <a:r>
              <a:rPr kumimoji="0" lang="en-GB" sz="11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HH customers (936); 18-29 (94); 30-44 (256); 45-59 (234); 60+ (350); Any vulnerability (497)</a:t>
            </a:r>
          </a:p>
        </p:txBody>
      </p:sp>
      <p:sp>
        <p:nvSpPr>
          <p:cNvPr id="2" name="TextBox 1">
            <a:extLst>
              <a:ext uri="{FF2B5EF4-FFF2-40B4-BE49-F238E27FC236}">
                <a16:creationId xmlns:a16="http://schemas.microsoft.com/office/drawing/2014/main" id="{A854ABA3-C129-690D-66C7-ADE98CDBF292}"/>
              </a:ext>
            </a:extLst>
          </p:cNvPr>
          <p:cNvSpPr txBox="1"/>
          <p:nvPr/>
        </p:nvSpPr>
        <p:spPr>
          <a:xfrm>
            <a:off x="1630864" y="1319957"/>
            <a:ext cx="8850645" cy="738664"/>
          </a:xfrm>
          <a:prstGeom prst="rect">
            <a:avLst/>
          </a:prstGeom>
          <a:noFill/>
          <a:ln>
            <a:solidFill>
              <a:schemeClr val="bg2"/>
            </a:solidFill>
          </a:ln>
        </p:spPr>
        <p:txBody>
          <a:bodyPr wrap="square" rtlCol="0">
            <a:spAutoFit/>
          </a:bodyPr>
          <a:lstStyle/>
          <a:p>
            <a:pPr marL="722313"/>
            <a:r>
              <a:rPr lang="en-GB" sz="1400" dirty="0">
                <a:latin typeface="Century Gothic" panose="020B0502020202020204" pitchFamily="34" charset="0"/>
              </a:rPr>
              <a:t>Survey shows younger more likely to see investment as more urgent. But qualitatively we also heard the internal conflict between managing personal costs and the ‘moral’ obligation to protect the environment.  NB intergenerational qualitative sample was small.</a:t>
            </a:r>
          </a:p>
        </p:txBody>
      </p:sp>
      <p:sp>
        <p:nvSpPr>
          <p:cNvPr id="7" name="Slide Number Placeholder 3">
            <a:extLst>
              <a:ext uri="{FF2B5EF4-FFF2-40B4-BE49-F238E27FC236}">
                <a16:creationId xmlns:a16="http://schemas.microsoft.com/office/drawing/2014/main" id="{2B8825F6-F053-EBE0-7B67-69EE38CB6D72}"/>
              </a:ext>
            </a:extLst>
          </p:cNvPr>
          <p:cNvSpPr txBox="1">
            <a:spLocks/>
          </p:cNvSpPr>
          <p:nvPr/>
        </p:nvSpPr>
        <p:spPr>
          <a:xfrm>
            <a:off x="11280100" y="6756"/>
            <a:ext cx="794631" cy="41143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17C9725-CDDF-4E1F-A5C1-71F9C95A39C6}" type="slidenum">
              <a:rPr lang="en-GB" b="1" smtClean="0">
                <a:solidFill>
                  <a:prstClr val="white"/>
                </a:solidFill>
                <a:latin typeface="Century Gothic" panose="020B0502020202020204" pitchFamily="34" charset="0"/>
              </a:rPr>
              <a:pPr/>
              <a:t>44</a:t>
            </a:fld>
            <a:endParaRPr lang="en-GB" b="1" dirty="0">
              <a:solidFill>
                <a:prstClr val="white"/>
              </a:solidFill>
              <a:latin typeface="Century Gothic" panose="020B0502020202020204" pitchFamily="34" charset="0"/>
            </a:endParaRPr>
          </a:p>
        </p:txBody>
      </p:sp>
      <p:pic>
        <p:nvPicPr>
          <p:cNvPr id="10" name="Graphic 9" descr="Thought bubble with solid fill">
            <a:extLst>
              <a:ext uri="{FF2B5EF4-FFF2-40B4-BE49-F238E27FC236}">
                <a16:creationId xmlns:a16="http://schemas.microsoft.com/office/drawing/2014/main" id="{8CAF685E-855A-2FEC-A758-0F85A477E1D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710491" y="1319957"/>
            <a:ext cx="739198" cy="739198"/>
          </a:xfrm>
          <a:prstGeom prst="rect">
            <a:avLst/>
          </a:prstGeom>
        </p:spPr>
      </p:pic>
    </p:spTree>
    <p:extLst>
      <p:ext uri="{BB962C8B-B14F-4D97-AF65-F5344CB8AC3E}">
        <p14:creationId xmlns:p14="http://schemas.microsoft.com/office/powerpoint/2010/main" val="20518308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BE4E468-5B9E-876F-D8B5-19690486B551}"/>
              </a:ext>
            </a:extLst>
          </p:cNvPr>
          <p:cNvSpPr/>
          <p:nvPr/>
        </p:nvSpPr>
        <p:spPr>
          <a:xfrm>
            <a:off x="0" y="1"/>
            <a:ext cx="4498109" cy="6857999"/>
          </a:xfrm>
          <a:prstGeom prst="rect">
            <a:avLst/>
          </a:prstGeom>
          <a:solidFill>
            <a:srgbClr val="3143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solidFill>
                  <a:prstClr val="white"/>
                </a:solidFill>
                <a:latin typeface="Century Gothic" panose="020B0502020202020204" pitchFamily="34" charset="0"/>
              </a:rPr>
              <a:t>Despite the immediate concerns of cost of living, few advocate delaying investment until the medium run; a gradual investment approach is considered the fairest and is most preferred. </a:t>
            </a:r>
            <a:endParaRPr kumimoji="0" lang="en-GB" sz="24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pic>
        <p:nvPicPr>
          <p:cNvPr id="3" name="Picture 2">
            <a:extLst>
              <a:ext uri="{FF2B5EF4-FFF2-40B4-BE49-F238E27FC236}">
                <a16:creationId xmlns:a16="http://schemas.microsoft.com/office/drawing/2014/main" id="{CBECE360-3AF8-6409-345E-2C7AB038988D}"/>
              </a:ext>
            </a:extLst>
          </p:cNvPr>
          <p:cNvPicPr>
            <a:picLocks noChangeAspect="1"/>
          </p:cNvPicPr>
          <p:nvPr/>
        </p:nvPicPr>
        <p:blipFill rotWithShape="1">
          <a:blip r:embed="rId3"/>
          <a:srcRect l="16769" r="8625"/>
          <a:stretch/>
        </p:blipFill>
        <p:spPr>
          <a:xfrm>
            <a:off x="4498108" y="0"/>
            <a:ext cx="7693891" cy="6857999"/>
          </a:xfrm>
          <a:prstGeom prst="rect">
            <a:avLst/>
          </a:prstGeom>
        </p:spPr>
      </p:pic>
    </p:spTree>
    <p:extLst>
      <p:ext uri="{BB962C8B-B14F-4D97-AF65-F5344CB8AC3E}">
        <p14:creationId xmlns:p14="http://schemas.microsoft.com/office/powerpoint/2010/main" val="155562411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66F413E-EBE7-113A-7779-9C7FD552871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33788"/>
            <a:ext cx="12192000" cy="6891788"/>
          </a:xfrm>
          <a:prstGeom prst="rect">
            <a:avLst/>
          </a:prstGeom>
        </p:spPr>
      </p:pic>
      <p:sp>
        <p:nvSpPr>
          <p:cNvPr id="3" name="Text Placeholder 2">
            <a:extLst>
              <a:ext uri="{FF2B5EF4-FFF2-40B4-BE49-F238E27FC236}">
                <a16:creationId xmlns:a16="http://schemas.microsoft.com/office/drawing/2014/main" id="{82BE491A-0F13-402F-88A2-B9EE4694A05C}"/>
              </a:ext>
            </a:extLst>
          </p:cNvPr>
          <p:cNvSpPr>
            <a:spLocks noGrp="1"/>
          </p:cNvSpPr>
          <p:nvPr>
            <p:ph type="body" sz="quarter" idx="13"/>
          </p:nvPr>
        </p:nvSpPr>
        <p:spPr/>
        <p:txBody>
          <a:bodyPr/>
          <a:lstStyle/>
          <a:p>
            <a:r>
              <a:rPr lang="en-GB" dirty="0"/>
              <a:t>Summary</a:t>
            </a:r>
          </a:p>
        </p:txBody>
      </p:sp>
    </p:spTree>
    <p:extLst>
      <p:ext uri="{BB962C8B-B14F-4D97-AF65-F5344CB8AC3E}">
        <p14:creationId xmlns:p14="http://schemas.microsoft.com/office/powerpoint/2010/main" val="346903656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 name="AutoShape 10">
            <a:extLst>
              <a:ext uri="{FF2B5EF4-FFF2-40B4-BE49-F238E27FC236}">
                <a16:creationId xmlns:a16="http://schemas.microsoft.com/office/drawing/2014/main" id="{1D28348F-8194-44A9-A81A-996C3AA1BEC7}"/>
              </a:ext>
            </a:extLst>
          </p:cNvPr>
          <p:cNvSpPr>
            <a:spLocks noChangeArrowheads="1"/>
          </p:cNvSpPr>
          <p:nvPr/>
        </p:nvSpPr>
        <p:spPr bwMode="auto">
          <a:xfrm>
            <a:off x="0" y="-53383"/>
            <a:ext cx="12192944" cy="616920"/>
          </a:xfrm>
          <a:prstGeom prst="rect">
            <a:avLst/>
          </a:prstGeom>
          <a:solidFill>
            <a:schemeClr val="tx2"/>
          </a:solidFill>
          <a:ln>
            <a:noFill/>
          </a:ln>
        </p:spPr>
        <p:txBody>
          <a:bodyPr wrap="none" anchor="ctr"/>
          <a:lstStyle>
            <a:lvl1pPr>
              <a:defRPr i="1">
                <a:solidFill>
                  <a:schemeClr val="tx1"/>
                </a:solidFill>
                <a:latin typeface="Arial" panose="020B0604020202020204" pitchFamily="34" charset="0"/>
                <a:cs typeface="Arial" panose="020B0604020202020204" pitchFamily="34" charset="0"/>
              </a:defRPr>
            </a:lvl1pPr>
            <a:lvl2pPr marL="742950" indent="-285750">
              <a:defRPr i="1">
                <a:solidFill>
                  <a:schemeClr val="tx1"/>
                </a:solidFill>
                <a:latin typeface="Arial" panose="020B0604020202020204" pitchFamily="34" charset="0"/>
                <a:cs typeface="Arial" panose="020B0604020202020204" pitchFamily="34" charset="0"/>
              </a:defRPr>
            </a:lvl2pPr>
            <a:lvl3pPr marL="1143000" indent="-228600">
              <a:defRPr i="1">
                <a:solidFill>
                  <a:schemeClr val="tx1"/>
                </a:solidFill>
                <a:latin typeface="Arial" panose="020B0604020202020204" pitchFamily="34" charset="0"/>
                <a:cs typeface="Arial" panose="020B0604020202020204" pitchFamily="34" charset="0"/>
              </a:defRPr>
            </a:lvl3pPr>
            <a:lvl4pPr marL="1600200" indent="-228600">
              <a:defRPr i="1">
                <a:solidFill>
                  <a:schemeClr val="tx1"/>
                </a:solidFill>
                <a:latin typeface="Arial" panose="020B0604020202020204" pitchFamily="34" charset="0"/>
                <a:cs typeface="Arial" panose="020B0604020202020204" pitchFamily="34" charset="0"/>
              </a:defRPr>
            </a:lvl4pPr>
            <a:lvl5pPr marL="2057400" indent="-228600">
              <a:defRPr i="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i="0" dirty="0">
                <a:solidFill>
                  <a:schemeClr val="bg1"/>
                </a:solidFill>
                <a:latin typeface="Century Gothic" panose="020B0502020202020204" pitchFamily="34" charset="0"/>
              </a:rPr>
              <a:t>O</a:t>
            </a:r>
            <a:r>
              <a:rPr kumimoji="0" lang="en-GB" sz="2400" b="1" i="0" u="none" strike="noStrike" kern="1200" cap="none" spc="0" normalizeH="0" baseline="0" noProof="0" dirty="0">
                <a:ln>
                  <a:noFill/>
                </a:ln>
                <a:solidFill>
                  <a:schemeClr val="bg1"/>
                </a:solidFill>
                <a:effectLst/>
                <a:uLnTx/>
                <a:uFillTx/>
                <a:latin typeface="Century Gothic" panose="020B0502020202020204" pitchFamily="34" charset="0"/>
                <a:ea typeface="+mn-ea"/>
                <a:cs typeface="Arial" panose="020B0604020202020204" pitchFamily="34" charset="0"/>
              </a:rPr>
              <a:t>verarching themes</a:t>
            </a:r>
          </a:p>
        </p:txBody>
      </p:sp>
      <p:pic>
        <p:nvPicPr>
          <p:cNvPr id="12" name="Picture 11" descr="Logo, company name&#10;&#10;Description automatically generated">
            <a:extLst>
              <a:ext uri="{FF2B5EF4-FFF2-40B4-BE49-F238E27FC236}">
                <a16:creationId xmlns:a16="http://schemas.microsoft.com/office/drawing/2014/main" id="{39BC550B-A06E-4433-ACEB-9C1851BC10B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922000" y="6145082"/>
            <a:ext cx="1270000" cy="660817"/>
          </a:xfrm>
          <a:prstGeom prst="rect">
            <a:avLst/>
          </a:prstGeom>
        </p:spPr>
      </p:pic>
      <p:sp>
        <p:nvSpPr>
          <p:cNvPr id="19" name="Rectangle 18">
            <a:extLst>
              <a:ext uri="{FF2B5EF4-FFF2-40B4-BE49-F238E27FC236}">
                <a16:creationId xmlns:a16="http://schemas.microsoft.com/office/drawing/2014/main" id="{52DC4CC9-5458-3CB6-3E02-EBC478009744}"/>
              </a:ext>
            </a:extLst>
          </p:cNvPr>
          <p:cNvSpPr/>
          <p:nvPr/>
        </p:nvSpPr>
        <p:spPr>
          <a:xfrm>
            <a:off x="895568" y="747185"/>
            <a:ext cx="11129410" cy="905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400" b="1" dirty="0">
                <a:solidFill>
                  <a:schemeClr val="tx1"/>
                </a:solidFill>
                <a:latin typeface="Century Gothic" panose="020B0502020202020204" pitchFamily="34" charset="0"/>
              </a:rPr>
              <a:t>At the moment people are highly preoccupied with cost of living, and at saturation point with bill and price increases</a:t>
            </a:r>
          </a:p>
          <a:p>
            <a:pPr marL="266700" lvl="1" indent="-171450">
              <a:buFont typeface="Arial" panose="020B0604020202020204" pitchFamily="34" charset="0"/>
              <a:buChar char="•"/>
            </a:pPr>
            <a:r>
              <a:rPr lang="en-GB" sz="1400" dirty="0">
                <a:solidFill>
                  <a:schemeClr val="tx1"/>
                </a:solidFill>
                <a:latin typeface="Century Gothic" panose="020B0502020202020204" pitchFamily="34" charset="0"/>
              </a:rPr>
              <a:t>Despite this, the majority acknowledge the need for longer-term investment and are open to some degree of bill increase to support this, rather than wanting to completely prioritise bills being as low as possible</a:t>
            </a:r>
          </a:p>
        </p:txBody>
      </p:sp>
      <p:sp>
        <p:nvSpPr>
          <p:cNvPr id="20" name="Rectangle 19">
            <a:extLst>
              <a:ext uri="{FF2B5EF4-FFF2-40B4-BE49-F238E27FC236}">
                <a16:creationId xmlns:a16="http://schemas.microsoft.com/office/drawing/2014/main" id="{7F3DC4AB-5267-7F76-ED36-2B21ED2C6A30}"/>
              </a:ext>
            </a:extLst>
          </p:cNvPr>
          <p:cNvSpPr/>
          <p:nvPr/>
        </p:nvSpPr>
        <p:spPr>
          <a:xfrm>
            <a:off x="895568" y="1570770"/>
            <a:ext cx="11129410" cy="11827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400" b="1" dirty="0">
                <a:solidFill>
                  <a:schemeClr val="tx1"/>
                </a:solidFill>
                <a:latin typeface="Century Gothic" panose="020B0502020202020204" pitchFamily="34" charset="0"/>
              </a:rPr>
              <a:t>Customers are generally not aware of threats to water supply, and so not spontaneously concerned about the prospect of deteriorating service from Welsh Water</a:t>
            </a:r>
          </a:p>
          <a:p>
            <a:pPr marL="266700" lvl="1" indent="-171450">
              <a:buFont typeface="Arial" panose="020B0604020202020204" pitchFamily="34" charset="0"/>
              <a:buChar char="•"/>
            </a:pPr>
            <a:r>
              <a:rPr lang="en-GB" sz="1400" dirty="0">
                <a:solidFill>
                  <a:schemeClr val="tx1"/>
                </a:solidFill>
                <a:latin typeface="Century Gothic" panose="020B0502020202020204" pitchFamily="34" charset="0"/>
              </a:rPr>
              <a:t>Initially they don’t feel drastic investment is needed, but after being prompted to think about the longer-term future, they acknowledge reliable service is not a ‘given’ and some level of future investment is needed to address future challenges</a:t>
            </a:r>
          </a:p>
        </p:txBody>
      </p:sp>
      <p:sp>
        <p:nvSpPr>
          <p:cNvPr id="21" name="Rectangle 20">
            <a:extLst>
              <a:ext uri="{FF2B5EF4-FFF2-40B4-BE49-F238E27FC236}">
                <a16:creationId xmlns:a16="http://schemas.microsoft.com/office/drawing/2014/main" id="{A4E04C1F-91C3-E769-8DFD-ECB02B7F2C9D}"/>
              </a:ext>
            </a:extLst>
          </p:cNvPr>
          <p:cNvSpPr/>
          <p:nvPr/>
        </p:nvSpPr>
        <p:spPr>
          <a:xfrm>
            <a:off x="895568" y="2538884"/>
            <a:ext cx="11129410" cy="8563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400" b="1" dirty="0">
                <a:solidFill>
                  <a:schemeClr val="tx1"/>
                </a:solidFill>
                <a:latin typeface="Century Gothic" panose="020B0502020202020204" pitchFamily="34" charset="0"/>
              </a:rPr>
              <a:t>There is growing concern over declining river quality</a:t>
            </a:r>
            <a:endParaRPr lang="en-GB" sz="1400" dirty="0">
              <a:solidFill>
                <a:schemeClr val="tx1"/>
              </a:solidFill>
              <a:latin typeface="Century Gothic" panose="020B0502020202020204" pitchFamily="34" charset="0"/>
            </a:endParaRPr>
          </a:p>
          <a:p>
            <a:pPr marL="266700" lvl="1" indent="-171450">
              <a:buFont typeface="Arial" panose="020B0604020202020204" pitchFamily="34" charset="0"/>
              <a:buChar char="•"/>
            </a:pPr>
            <a:r>
              <a:rPr lang="en-GB" sz="1400" dirty="0">
                <a:solidFill>
                  <a:schemeClr val="tx1"/>
                </a:solidFill>
                <a:latin typeface="Century Gothic" panose="020B0502020202020204" pitchFamily="34" charset="0"/>
              </a:rPr>
              <a:t>Significant concern about combined sewer overflows and declining river health, and impact on the environment.</a:t>
            </a:r>
          </a:p>
          <a:p>
            <a:pPr marL="266700" lvl="1" indent="-171450">
              <a:buFont typeface="Arial" panose="020B0604020202020204" pitchFamily="34" charset="0"/>
              <a:buChar char="•"/>
            </a:pPr>
            <a:r>
              <a:rPr lang="en-GB" sz="1400" dirty="0">
                <a:solidFill>
                  <a:schemeClr val="tx1"/>
                </a:solidFill>
                <a:latin typeface="Century Gothic" panose="020B0502020202020204" pitchFamily="34" charset="0"/>
              </a:rPr>
              <a:t>Welsh Water are less trusted in managing this than they are for providing a reliable water supply</a:t>
            </a:r>
          </a:p>
          <a:p>
            <a:pPr marL="266700" lvl="1" indent="-171450">
              <a:buFont typeface="Arial" panose="020B0604020202020204" pitchFamily="34" charset="0"/>
              <a:buChar char="•"/>
            </a:pPr>
            <a:r>
              <a:rPr lang="en-GB" sz="1400" dirty="0">
                <a:solidFill>
                  <a:schemeClr val="tx1"/>
                </a:solidFill>
                <a:latin typeface="Century Gothic" panose="020B0502020202020204" pitchFamily="34" charset="0"/>
              </a:rPr>
              <a:t>Investing in wastewater and the environment is deemed just as important as investing in high quality and reliable supply</a:t>
            </a:r>
          </a:p>
        </p:txBody>
      </p:sp>
      <p:sp>
        <p:nvSpPr>
          <p:cNvPr id="22" name="Rectangle 21">
            <a:extLst>
              <a:ext uri="{FF2B5EF4-FFF2-40B4-BE49-F238E27FC236}">
                <a16:creationId xmlns:a16="http://schemas.microsoft.com/office/drawing/2014/main" id="{C507DA14-0E6D-3685-B0BD-FFF07ED446E7}"/>
              </a:ext>
            </a:extLst>
          </p:cNvPr>
          <p:cNvSpPr/>
          <p:nvPr/>
        </p:nvSpPr>
        <p:spPr>
          <a:xfrm>
            <a:off x="895568" y="3534493"/>
            <a:ext cx="11129410" cy="8563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400" b="1" dirty="0">
                <a:solidFill>
                  <a:schemeClr val="tx1"/>
                </a:solidFill>
                <a:latin typeface="Century Gothic" panose="020B0502020202020204" pitchFamily="34" charset="0"/>
              </a:rPr>
              <a:t>Broadly, ‘importance’ and ‘urgency’ of long-term objectives are closely related</a:t>
            </a:r>
          </a:p>
          <a:p>
            <a:pPr marL="266700" lvl="1" indent="-171450">
              <a:buFont typeface="Arial" panose="020B0604020202020204" pitchFamily="34" charset="0"/>
              <a:buChar char="•"/>
            </a:pPr>
            <a:r>
              <a:rPr lang="en-GB" sz="1400" dirty="0">
                <a:solidFill>
                  <a:schemeClr val="tx1"/>
                </a:solidFill>
                <a:latin typeface="Century Gothic" panose="020B0502020202020204" pitchFamily="34" charset="0"/>
              </a:rPr>
              <a:t>Consistently </a:t>
            </a:r>
            <a:r>
              <a:rPr lang="en-GB" sz="1400" b="1" dirty="0">
                <a:solidFill>
                  <a:schemeClr val="tx1"/>
                </a:solidFill>
                <a:latin typeface="Century Gothic" panose="020B0502020202020204" pitchFamily="34" charset="0"/>
              </a:rPr>
              <a:t>leakage</a:t>
            </a:r>
            <a:r>
              <a:rPr lang="en-GB" sz="1400" dirty="0">
                <a:solidFill>
                  <a:schemeClr val="tx1"/>
                </a:solidFill>
                <a:latin typeface="Century Gothic" panose="020B0502020202020204" pitchFamily="34" charset="0"/>
              </a:rPr>
              <a:t> and </a:t>
            </a:r>
            <a:r>
              <a:rPr lang="en-GB" sz="1400" b="1" dirty="0">
                <a:solidFill>
                  <a:schemeClr val="tx1"/>
                </a:solidFill>
                <a:latin typeface="Century Gothic" panose="020B0502020202020204" pitchFamily="34" charset="0"/>
              </a:rPr>
              <a:t>internal / external sewer flooding </a:t>
            </a:r>
            <a:r>
              <a:rPr lang="en-GB" sz="1400" dirty="0">
                <a:solidFill>
                  <a:schemeClr val="tx1"/>
                </a:solidFill>
                <a:latin typeface="Century Gothic" panose="020B0502020202020204" pitchFamily="34" charset="0"/>
              </a:rPr>
              <a:t>are seen as most important and urgent</a:t>
            </a:r>
          </a:p>
          <a:p>
            <a:pPr marL="266700" lvl="1" indent="-171450">
              <a:buFont typeface="Arial" panose="020B0604020202020204" pitchFamily="34" charset="0"/>
              <a:buChar char="•"/>
            </a:pPr>
            <a:r>
              <a:rPr lang="en-GB" sz="1400" b="1" dirty="0">
                <a:solidFill>
                  <a:schemeClr val="tx1"/>
                </a:solidFill>
                <a:latin typeface="Century Gothic" panose="020B0502020202020204" pitchFamily="34" charset="0"/>
              </a:rPr>
              <a:t>Lead pipes </a:t>
            </a:r>
            <a:r>
              <a:rPr lang="en-GB" sz="1400" dirty="0">
                <a:solidFill>
                  <a:schemeClr val="tx1"/>
                </a:solidFill>
                <a:latin typeface="Century Gothic" panose="020B0502020202020204" pitchFamily="34" charset="0"/>
              </a:rPr>
              <a:t>is more polarising and an outcome area for careful consideration</a:t>
            </a:r>
          </a:p>
          <a:p>
            <a:pPr marL="266700" lvl="1" indent="-171450">
              <a:buFont typeface="Arial" panose="020B0604020202020204" pitchFamily="34" charset="0"/>
              <a:buChar char="•"/>
            </a:pPr>
            <a:r>
              <a:rPr lang="en-GB" sz="1400" dirty="0">
                <a:solidFill>
                  <a:schemeClr val="tx1"/>
                </a:solidFill>
                <a:latin typeface="Century Gothic" panose="020B0502020202020204" pitchFamily="34" charset="0"/>
              </a:rPr>
              <a:t>And </a:t>
            </a:r>
            <a:r>
              <a:rPr lang="en-GB" sz="1400" b="1" dirty="0">
                <a:solidFill>
                  <a:schemeClr val="tx1"/>
                </a:solidFill>
                <a:latin typeface="Century Gothic" panose="020B0502020202020204" pitchFamily="34" charset="0"/>
              </a:rPr>
              <a:t>river quality </a:t>
            </a:r>
            <a:r>
              <a:rPr lang="en-GB" sz="1400" dirty="0">
                <a:solidFill>
                  <a:schemeClr val="tx1"/>
                </a:solidFill>
                <a:latin typeface="Century Gothic" panose="020B0502020202020204" pitchFamily="34" charset="0"/>
              </a:rPr>
              <a:t>is important but not </a:t>
            </a:r>
            <a:r>
              <a:rPr lang="en-GB" sz="1400" i="1" dirty="0">
                <a:solidFill>
                  <a:schemeClr val="tx1"/>
                </a:solidFill>
                <a:latin typeface="Century Gothic" panose="020B0502020202020204" pitchFamily="34" charset="0"/>
              </a:rPr>
              <a:t>quite</a:t>
            </a:r>
            <a:r>
              <a:rPr lang="en-GB" sz="1400" dirty="0">
                <a:solidFill>
                  <a:schemeClr val="tx1"/>
                </a:solidFill>
                <a:latin typeface="Century Gothic" panose="020B0502020202020204" pitchFamily="34" charset="0"/>
              </a:rPr>
              <a:t> so urgent as some other objectives</a:t>
            </a:r>
          </a:p>
          <a:p>
            <a:pPr marL="266700" lvl="1" indent="-171450">
              <a:buFont typeface="Arial" panose="020B0604020202020204" pitchFamily="34" charset="0"/>
              <a:buChar char="•"/>
            </a:pPr>
            <a:r>
              <a:rPr lang="en-GB" sz="1400" dirty="0">
                <a:solidFill>
                  <a:schemeClr val="tx1"/>
                </a:solidFill>
                <a:latin typeface="Century Gothic" panose="020B0502020202020204" pitchFamily="34" charset="0"/>
              </a:rPr>
              <a:t>A sense that some objectives are ‘new investment needed’ vs. others which are ongoing priorities (day-to-day ‘BAU’)</a:t>
            </a:r>
          </a:p>
          <a:p>
            <a:pPr marL="266700" lvl="1" indent="-171450">
              <a:buFont typeface="Arial" panose="020B0604020202020204" pitchFamily="34" charset="0"/>
              <a:buChar char="•"/>
            </a:pPr>
            <a:r>
              <a:rPr lang="en-GB" sz="1400" dirty="0">
                <a:solidFill>
                  <a:schemeClr val="tx1"/>
                </a:solidFill>
                <a:latin typeface="Century Gothic" panose="020B0502020202020204" pitchFamily="34" charset="0"/>
              </a:rPr>
              <a:t>Question whether others (e.g. local government) are also responsible – should everything fall to DCWW customers?</a:t>
            </a:r>
          </a:p>
        </p:txBody>
      </p:sp>
      <p:sp>
        <p:nvSpPr>
          <p:cNvPr id="29" name="Rectangle 28">
            <a:extLst>
              <a:ext uri="{FF2B5EF4-FFF2-40B4-BE49-F238E27FC236}">
                <a16:creationId xmlns:a16="http://schemas.microsoft.com/office/drawing/2014/main" id="{14A5F72A-19C3-4A28-72B0-FB3E8E183732}"/>
              </a:ext>
            </a:extLst>
          </p:cNvPr>
          <p:cNvSpPr/>
          <p:nvPr/>
        </p:nvSpPr>
        <p:spPr>
          <a:xfrm>
            <a:off x="167022" y="781226"/>
            <a:ext cx="600356" cy="619086"/>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latin typeface="Century Gothic" panose="020B0502020202020204" pitchFamily="34" charset="0"/>
              </a:rPr>
              <a:t>1</a:t>
            </a:r>
            <a:endParaRPr lang="en-GB" sz="1600" dirty="0">
              <a:solidFill>
                <a:schemeClr val="tx1"/>
              </a:solidFill>
              <a:latin typeface="Century Gothic" panose="020B0502020202020204" pitchFamily="34" charset="0"/>
            </a:endParaRPr>
          </a:p>
        </p:txBody>
      </p:sp>
      <p:sp>
        <p:nvSpPr>
          <p:cNvPr id="30" name="Rectangle 29">
            <a:extLst>
              <a:ext uri="{FF2B5EF4-FFF2-40B4-BE49-F238E27FC236}">
                <a16:creationId xmlns:a16="http://schemas.microsoft.com/office/drawing/2014/main" id="{D5040467-35B4-E1FE-B705-34C3953B4692}"/>
              </a:ext>
            </a:extLst>
          </p:cNvPr>
          <p:cNvSpPr/>
          <p:nvPr/>
        </p:nvSpPr>
        <p:spPr>
          <a:xfrm>
            <a:off x="167022" y="1639748"/>
            <a:ext cx="600356" cy="619086"/>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rPr>
              <a:t>2</a:t>
            </a:r>
            <a:endParaRPr lang="en-GB" sz="1600" dirty="0">
              <a:solidFill>
                <a:schemeClr val="tx1"/>
              </a:solidFill>
              <a:latin typeface="Century Gothic" panose="020B0502020202020204" pitchFamily="34" charset="0"/>
            </a:endParaRPr>
          </a:p>
        </p:txBody>
      </p:sp>
      <p:sp>
        <p:nvSpPr>
          <p:cNvPr id="31" name="Rectangle 30">
            <a:extLst>
              <a:ext uri="{FF2B5EF4-FFF2-40B4-BE49-F238E27FC236}">
                <a16:creationId xmlns:a16="http://schemas.microsoft.com/office/drawing/2014/main" id="{2777D6FB-EE92-1FFE-7F10-9E9BEAF4B8E0}"/>
              </a:ext>
            </a:extLst>
          </p:cNvPr>
          <p:cNvSpPr/>
          <p:nvPr/>
        </p:nvSpPr>
        <p:spPr>
          <a:xfrm>
            <a:off x="167022" y="2597876"/>
            <a:ext cx="600356" cy="61908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rPr>
              <a:t>3</a:t>
            </a:r>
            <a:endParaRPr lang="en-GB" sz="1600" dirty="0">
              <a:solidFill>
                <a:schemeClr val="tx1"/>
              </a:solidFill>
              <a:latin typeface="Century Gothic" panose="020B0502020202020204" pitchFamily="34" charset="0"/>
            </a:endParaRPr>
          </a:p>
        </p:txBody>
      </p:sp>
      <p:sp>
        <p:nvSpPr>
          <p:cNvPr id="32" name="Rectangle 31">
            <a:extLst>
              <a:ext uri="{FF2B5EF4-FFF2-40B4-BE49-F238E27FC236}">
                <a16:creationId xmlns:a16="http://schemas.microsoft.com/office/drawing/2014/main" id="{807318E9-DF97-6556-BE74-D219AA4244EB}"/>
              </a:ext>
            </a:extLst>
          </p:cNvPr>
          <p:cNvSpPr/>
          <p:nvPr/>
        </p:nvSpPr>
        <p:spPr>
          <a:xfrm>
            <a:off x="167022" y="3578737"/>
            <a:ext cx="600356" cy="619086"/>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1"/>
                </a:solidFill>
                <a:latin typeface="Century Gothic" panose="020B0502020202020204" pitchFamily="34" charset="0"/>
              </a:rPr>
              <a:t>4</a:t>
            </a:r>
            <a:endParaRPr lang="en-GB" sz="1600" dirty="0">
              <a:solidFill>
                <a:schemeClr val="bg1"/>
              </a:solidFill>
              <a:latin typeface="Century Gothic" panose="020B0502020202020204" pitchFamily="34" charset="0"/>
            </a:endParaRPr>
          </a:p>
        </p:txBody>
      </p:sp>
      <p:sp>
        <p:nvSpPr>
          <p:cNvPr id="33" name="Rectangle 32">
            <a:extLst>
              <a:ext uri="{FF2B5EF4-FFF2-40B4-BE49-F238E27FC236}">
                <a16:creationId xmlns:a16="http://schemas.microsoft.com/office/drawing/2014/main" id="{024508BF-17EA-FDCF-D470-005430E5C4D5}"/>
              </a:ext>
            </a:extLst>
          </p:cNvPr>
          <p:cNvSpPr/>
          <p:nvPr/>
        </p:nvSpPr>
        <p:spPr>
          <a:xfrm>
            <a:off x="167022" y="5031539"/>
            <a:ext cx="600356" cy="619086"/>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1"/>
                </a:solidFill>
                <a:latin typeface="Century Gothic" panose="020B0502020202020204" pitchFamily="34" charset="0"/>
              </a:rPr>
              <a:t>5</a:t>
            </a:r>
            <a:endParaRPr lang="en-GB" sz="1600" dirty="0">
              <a:solidFill>
                <a:schemeClr val="bg1"/>
              </a:solidFill>
              <a:latin typeface="Century Gothic" panose="020B0502020202020204" pitchFamily="34" charset="0"/>
            </a:endParaRPr>
          </a:p>
        </p:txBody>
      </p:sp>
      <p:sp>
        <p:nvSpPr>
          <p:cNvPr id="37" name="Rectangle 36">
            <a:extLst>
              <a:ext uri="{FF2B5EF4-FFF2-40B4-BE49-F238E27FC236}">
                <a16:creationId xmlns:a16="http://schemas.microsoft.com/office/drawing/2014/main" id="{033CC12C-BEF0-6A20-CD11-A13CC8386710}"/>
              </a:ext>
            </a:extLst>
          </p:cNvPr>
          <p:cNvSpPr/>
          <p:nvPr/>
        </p:nvSpPr>
        <p:spPr>
          <a:xfrm>
            <a:off x="895568" y="4987295"/>
            <a:ext cx="11129410" cy="6616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400" b="1" dirty="0">
                <a:solidFill>
                  <a:schemeClr val="tx1"/>
                </a:solidFill>
                <a:latin typeface="Century Gothic" panose="020B0502020202020204" pitchFamily="34" charset="0"/>
              </a:rPr>
              <a:t>Customers push back on a number of specific levels of ambition within DCWW’s plans, where the targets don’t feel ambitious enough</a:t>
            </a:r>
          </a:p>
          <a:p>
            <a:pPr marL="285750" indent="-285750">
              <a:buFont typeface="Arial" panose="020B0604020202020204" pitchFamily="34" charset="0"/>
              <a:buChar char="•"/>
            </a:pPr>
            <a:r>
              <a:rPr lang="en-GB" sz="1400" dirty="0">
                <a:solidFill>
                  <a:schemeClr val="tx1"/>
                </a:solidFill>
                <a:latin typeface="Century Gothic" panose="020B0502020202020204" pitchFamily="34" charset="0"/>
              </a:rPr>
              <a:t>Particularly leakage, internal and external sewer flooding.</a:t>
            </a:r>
          </a:p>
        </p:txBody>
      </p:sp>
      <p:sp>
        <p:nvSpPr>
          <p:cNvPr id="2" name="Slide Number Placeholder 3">
            <a:extLst>
              <a:ext uri="{FF2B5EF4-FFF2-40B4-BE49-F238E27FC236}">
                <a16:creationId xmlns:a16="http://schemas.microsoft.com/office/drawing/2014/main" id="{A0DE0759-07DB-998F-AB4F-1B3303202CD7}"/>
              </a:ext>
            </a:extLst>
          </p:cNvPr>
          <p:cNvSpPr txBox="1">
            <a:spLocks/>
          </p:cNvSpPr>
          <p:nvPr/>
        </p:nvSpPr>
        <p:spPr>
          <a:xfrm>
            <a:off x="11280100" y="6756"/>
            <a:ext cx="794631" cy="41143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17C9725-CDDF-4E1F-A5C1-71F9C95A39C6}" type="slidenum">
              <a:rPr lang="en-GB" b="1" smtClean="0">
                <a:solidFill>
                  <a:prstClr val="white"/>
                </a:solidFill>
                <a:latin typeface="Century Gothic" panose="020B0502020202020204" pitchFamily="34" charset="0"/>
              </a:rPr>
              <a:pPr/>
              <a:t>47</a:t>
            </a:fld>
            <a:endParaRPr lang="en-GB" b="1" dirty="0">
              <a:solidFill>
                <a:prstClr val="white"/>
              </a:solidFill>
              <a:latin typeface="Century Gothic" panose="020B0502020202020204" pitchFamily="34" charset="0"/>
            </a:endParaRPr>
          </a:p>
        </p:txBody>
      </p:sp>
      <p:sp>
        <p:nvSpPr>
          <p:cNvPr id="3" name="Rectangle 2">
            <a:extLst>
              <a:ext uri="{FF2B5EF4-FFF2-40B4-BE49-F238E27FC236}">
                <a16:creationId xmlns:a16="http://schemas.microsoft.com/office/drawing/2014/main" id="{77738EBF-D60F-C80A-156D-65EA5DF435B0}"/>
              </a:ext>
            </a:extLst>
          </p:cNvPr>
          <p:cNvSpPr/>
          <p:nvPr/>
        </p:nvSpPr>
        <p:spPr>
          <a:xfrm>
            <a:off x="167022" y="5958841"/>
            <a:ext cx="600356" cy="619086"/>
          </a:xfrm>
          <a:prstGeom prst="rect">
            <a:avLst/>
          </a:prstGeom>
          <a:solidFill>
            <a:srgbClr val="1C4B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1"/>
                </a:solidFill>
                <a:latin typeface="Century Gothic" panose="020B0502020202020204" pitchFamily="34" charset="0"/>
              </a:rPr>
              <a:t>6</a:t>
            </a:r>
            <a:endParaRPr lang="en-GB" sz="1600" dirty="0">
              <a:solidFill>
                <a:schemeClr val="bg1"/>
              </a:solidFill>
              <a:latin typeface="Century Gothic" panose="020B0502020202020204" pitchFamily="34" charset="0"/>
            </a:endParaRPr>
          </a:p>
        </p:txBody>
      </p:sp>
      <p:sp>
        <p:nvSpPr>
          <p:cNvPr id="4" name="Rectangle 3">
            <a:extLst>
              <a:ext uri="{FF2B5EF4-FFF2-40B4-BE49-F238E27FC236}">
                <a16:creationId xmlns:a16="http://schemas.microsoft.com/office/drawing/2014/main" id="{512FB4FA-3B47-13C8-9A8C-B97BEBD09CC1}"/>
              </a:ext>
            </a:extLst>
          </p:cNvPr>
          <p:cNvSpPr/>
          <p:nvPr/>
        </p:nvSpPr>
        <p:spPr>
          <a:xfrm>
            <a:off x="895568" y="5914597"/>
            <a:ext cx="11129410" cy="6616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400" b="1" dirty="0">
                <a:solidFill>
                  <a:schemeClr val="tx1"/>
                </a:solidFill>
                <a:latin typeface="Century Gothic" panose="020B0502020202020204" pitchFamily="34" charset="0"/>
              </a:rPr>
              <a:t>Overall, the ‘fairest’ and most preferred long-term bill profile scenario is seen as gradual investment over the longer run</a:t>
            </a:r>
          </a:p>
          <a:p>
            <a:pPr marL="285750" indent="-285750">
              <a:buFont typeface="Arial" panose="020B0604020202020204" pitchFamily="34" charset="0"/>
              <a:buChar char="•"/>
            </a:pPr>
            <a:r>
              <a:rPr lang="en-GB" sz="1400" dirty="0">
                <a:solidFill>
                  <a:schemeClr val="tx1"/>
                </a:solidFill>
                <a:latin typeface="Century Gothic" panose="020B0502020202020204" pitchFamily="34" charset="0"/>
              </a:rPr>
              <a:t>On discussion, different generations tend to reach the same conclusion </a:t>
            </a:r>
          </a:p>
          <a:p>
            <a:pPr marL="285750" indent="-285750">
              <a:buFont typeface="Arial" panose="020B0604020202020204" pitchFamily="34" charset="0"/>
              <a:buChar char="•"/>
            </a:pPr>
            <a:r>
              <a:rPr lang="en-GB" sz="1400" dirty="0">
                <a:solidFill>
                  <a:schemeClr val="tx1"/>
                </a:solidFill>
                <a:latin typeface="Century Gothic" panose="020B0502020202020204" pitchFamily="34" charset="0"/>
              </a:rPr>
              <a:t>Few prefer the scenario where investments are delayed – deemed much less fair </a:t>
            </a:r>
          </a:p>
        </p:txBody>
      </p:sp>
    </p:spTree>
    <p:extLst>
      <p:ext uri="{BB962C8B-B14F-4D97-AF65-F5344CB8AC3E}">
        <p14:creationId xmlns:p14="http://schemas.microsoft.com/office/powerpoint/2010/main" val="196196889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 name="AutoShape 10">
            <a:extLst>
              <a:ext uri="{FF2B5EF4-FFF2-40B4-BE49-F238E27FC236}">
                <a16:creationId xmlns:a16="http://schemas.microsoft.com/office/drawing/2014/main" id="{1D28348F-8194-44A9-A81A-996C3AA1BEC7}"/>
              </a:ext>
            </a:extLst>
          </p:cNvPr>
          <p:cNvSpPr>
            <a:spLocks noChangeArrowheads="1"/>
          </p:cNvSpPr>
          <p:nvPr/>
        </p:nvSpPr>
        <p:spPr bwMode="auto">
          <a:xfrm>
            <a:off x="0" y="-53383"/>
            <a:ext cx="12192944" cy="616920"/>
          </a:xfrm>
          <a:prstGeom prst="rect">
            <a:avLst/>
          </a:prstGeom>
          <a:solidFill>
            <a:schemeClr val="tx2"/>
          </a:solidFill>
          <a:ln>
            <a:noFill/>
          </a:ln>
        </p:spPr>
        <p:txBody>
          <a:bodyPr wrap="none" anchor="ctr"/>
          <a:lstStyle>
            <a:lvl1pPr>
              <a:defRPr i="1">
                <a:solidFill>
                  <a:schemeClr val="tx1"/>
                </a:solidFill>
                <a:latin typeface="Arial" panose="020B0604020202020204" pitchFamily="34" charset="0"/>
                <a:cs typeface="Arial" panose="020B0604020202020204" pitchFamily="34" charset="0"/>
              </a:defRPr>
            </a:lvl1pPr>
            <a:lvl2pPr marL="742950" indent="-285750">
              <a:defRPr i="1">
                <a:solidFill>
                  <a:schemeClr val="tx1"/>
                </a:solidFill>
                <a:latin typeface="Arial" panose="020B0604020202020204" pitchFamily="34" charset="0"/>
                <a:cs typeface="Arial" panose="020B0604020202020204" pitchFamily="34" charset="0"/>
              </a:defRPr>
            </a:lvl2pPr>
            <a:lvl3pPr marL="1143000" indent="-228600">
              <a:defRPr i="1">
                <a:solidFill>
                  <a:schemeClr val="tx1"/>
                </a:solidFill>
                <a:latin typeface="Arial" panose="020B0604020202020204" pitchFamily="34" charset="0"/>
                <a:cs typeface="Arial" panose="020B0604020202020204" pitchFamily="34" charset="0"/>
              </a:defRPr>
            </a:lvl3pPr>
            <a:lvl4pPr marL="1600200" indent="-228600">
              <a:defRPr i="1">
                <a:solidFill>
                  <a:schemeClr val="tx1"/>
                </a:solidFill>
                <a:latin typeface="Arial" panose="020B0604020202020204" pitchFamily="34" charset="0"/>
                <a:cs typeface="Arial" panose="020B0604020202020204" pitchFamily="34" charset="0"/>
              </a:defRPr>
            </a:lvl4pPr>
            <a:lvl5pPr marL="2057400" indent="-228600">
              <a:defRPr i="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i="0" dirty="0">
                <a:solidFill>
                  <a:schemeClr val="bg1"/>
                </a:solidFill>
                <a:latin typeface="Century Gothic" panose="020B0502020202020204" pitchFamily="34" charset="0"/>
              </a:rPr>
              <a:t>Summary: </a:t>
            </a:r>
            <a:r>
              <a:rPr kumimoji="0" lang="en-GB" sz="2400" b="1" i="0" u="none" strike="noStrike" kern="1200" cap="none" spc="0" normalizeH="0" baseline="0" noProof="0" dirty="0">
                <a:ln>
                  <a:noFill/>
                </a:ln>
                <a:solidFill>
                  <a:schemeClr val="bg1"/>
                </a:solidFill>
                <a:effectLst/>
                <a:uLnTx/>
                <a:uFillTx/>
                <a:latin typeface="Century Gothic" panose="020B0502020202020204" pitchFamily="34" charset="0"/>
                <a:ea typeface="+mn-ea"/>
                <a:cs typeface="Arial" panose="020B0604020202020204" pitchFamily="34" charset="0"/>
              </a:rPr>
              <a:t>Higher priority long-term outcomes</a:t>
            </a:r>
          </a:p>
        </p:txBody>
      </p:sp>
      <p:pic>
        <p:nvPicPr>
          <p:cNvPr id="12" name="Picture 11" descr="Logo, company name&#10;&#10;Description automatically generated">
            <a:extLst>
              <a:ext uri="{FF2B5EF4-FFF2-40B4-BE49-F238E27FC236}">
                <a16:creationId xmlns:a16="http://schemas.microsoft.com/office/drawing/2014/main" id="{39BC550B-A06E-4433-ACEB-9C1851BC10B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922000" y="6145082"/>
            <a:ext cx="1270000" cy="660817"/>
          </a:xfrm>
          <a:prstGeom prst="rect">
            <a:avLst/>
          </a:prstGeom>
        </p:spPr>
      </p:pic>
      <p:sp>
        <p:nvSpPr>
          <p:cNvPr id="19" name="Rectangle 18">
            <a:extLst>
              <a:ext uri="{FF2B5EF4-FFF2-40B4-BE49-F238E27FC236}">
                <a16:creationId xmlns:a16="http://schemas.microsoft.com/office/drawing/2014/main" id="{52DC4CC9-5458-3CB6-3E02-EBC478009744}"/>
              </a:ext>
            </a:extLst>
          </p:cNvPr>
          <p:cNvSpPr/>
          <p:nvPr/>
        </p:nvSpPr>
        <p:spPr>
          <a:xfrm>
            <a:off x="4611910" y="711899"/>
            <a:ext cx="7442564" cy="6943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defRPr/>
            </a:pPr>
            <a:r>
              <a:rPr lang="en-GB" sz="1400" dirty="0">
                <a:solidFill>
                  <a:prstClr val="black"/>
                </a:solidFill>
                <a:latin typeface="Century Gothic" panose="020B0502020202020204" pitchFamily="34" charset="0"/>
              </a:rPr>
              <a:t>Both the less informed (Quant) and more informed (Qual) view is that tackling leakage and sewer flooding (indoor &amp; outdoor) should be key areas for investment– </a:t>
            </a:r>
            <a:r>
              <a:rPr lang="en-GB" sz="1400" b="1" dirty="0">
                <a:solidFill>
                  <a:prstClr val="black"/>
                </a:solidFill>
                <a:latin typeface="Century Gothic" panose="020B0502020202020204" pitchFamily="34" charset="0"/>
              </a:rPr>
              <a:t>and that the long term targets described are not ambitious enough. </a:t>
            </a:r>
            <a:r>
              <a:rPr lang="en-GB" sz="1400" dirty="0">
                <a:solidFill>
                  <a:prstClr val="black"/>
                </a:solidFill>
                <a:latin typeface="Century Gothic" panose="020B0502020202020204" pitchFamily="34" charset="0"/>
              </a:rPr>
              <a:t>There is felt to be </a:t>
            </a:r>
            <a:r>
              <a:rPr lang="en-GB" sz="1400" b="1" dirty="0">
                <a:solidFill>
                  <a:prstClr val="black"/>
                </a:solidFill>
                <a:latin typeface="Century Gothic" panose="020B0502020202020204" pitchFamily="34" charset="0"/>
              </a:rPr>
              <a:t>particular urgency for investing into fixing leaks </a:t>
            </a:r>
            <a:r>
              <a:rPr lang="en-GB" sz="1400" dirty="0">
                <a:solidFill>
                  <a:prstClr val="black"/>
                </a:solidFill>
                <a:latin typeface="Century Gothic" panose="020B0502020202020204" pitchFamily="34" charset="0"/>
              </a:rPr>
              <a:t>– people are often shocked to see information on current leakage. </a:t>
            </a:r>
          </a:p>
        </p:txBody>
      </p:sp>
      <p:pic>
        <p:nvPicPr>
          <p:cNvPr id="2" name="Picture 1">
            <a:extLst>
              <a:ext uri="{FF2B5EF4-FFF2-40B4-BE49-F238E27FC236}">
                <a16:creationId xmlns:a16="http://schemas.microsoft.com/office/drawing/2014/main" id="{20685639-9315-4E77-BD90-AA444F4E203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27521" y="863294"/>
            <a:ext cx="613091" cy="668369"/>
          </a:xfrm>
          <a:prstGeom prst="rect">
            <a:avLst/>
          </a:prstGeom>
          <a:noFill/>
        </p:spPr>
      </p:pic>
      <p:pic>
        <p:nvPicPr>
          <p:cNvPr id="3" name="Picture 2">
            <a:extLst>
              <a:ext uri="{FF2B5EF4-FFF2-40B4-BE49-F238E27FC236}">
                <a16:creationId xmlns:a16="http://schemas.microsoft.com/office/drawing/2014/main" id="{FAC36E3C-9BB8-613C-4B1E-510F5417113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723942" y="861246"/>
            <a:ext cx="744775" cy="694319"/>
          </a:xfrm>
          <a:prstGeom prst="rect">
            <a:avLst/>
          </a:prstGeom>
          <a:noFill/>
        </p:spPr>
      </p:pic>
      <p:pic>
        <p:nvPicPr>
          <p:cNvPr id="4" name="Picture 3">
            <a:extLst>
              <a:ext uri="{FF2B5EF4-FFF2-40B4-BE49-F238E27FC236}">
                <a16:creationId xmlns:a16="http://schemas.microsoft.com/office/drawing/2014/main" id="{13464E31-23B6-AE07-8628-41DE23E85DAF}"/>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709359" y="861247"/>
            <a:ext cx="661909" cy="675550"/>
          </a:xfrm>
          <a:prstGeom prst="rect">
            <a:avLst/>
          </a:prstGeom>
          <a:noFill/>
        </p:spPr>
      </p:pic>
      <p:sp>
        <p:nvSpPr>
          <p:cNvPr id="5" name="Rectangle 4">
            <a:extLst>
              <a:ext uri="{FF2B5EF4-FFF2-40B4-BE49-F238E27FC236}">
                <a16:creationId xmlns:a16="http://schemas.microsoft.com/office/drawing/2014/main" id="{83F65407-9329-8627-37D1-3CE6A9767EC7}"/>
              </a:ext>
            </a:extLst>
          </p:cNvPr>
          <p:cNvSpPr/>
          <p:nvPr/>
        </p:nvSpPr>
        <p:spPr>
          <a:xfrm>
            <a:off x="1304661" y="1525042"/>
            <a:ext cx="1155062" cy="4064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defRPr/>
            </a:pPr>
            <a:r>
              <a:rPr lang="en-GB" sz="1400" b="1" dirty="0">
                <a:solidFill>
                  <a:schemeClr val="accent5">
                    <a:lumMod val="50000"/>
                  </a:schemeClr>
                </a:solidFill>
                <a:latin typeface="Century Gothic" panose="020B0502020202020204" pitchFamily="34" charset="0"/>
              </a:rPr>
              <a:t>Leakage</a:t>
            </a:r>
          </a:p>
        </p:txBody>
      </p:sp>
      <p:sp>
        <p:nvSpPr>
          <p:cNvPr id="6" name="Rectangle 5">
            <a:extLst>
              <a:ext uri="{FF2B5EF4-FFF2-40B4-BE49-F238E27FC236}">
                <a16:creationId xmlns:a16="http://schemas.microsoft.com/office/drawing/2014/main" id="{37739FCD-8882-525C-E93B-814D0E2DE323}"/>
              </a:ext>
            </a:extLst>
          </p:cNvPr>
          <p:cNvSpPr/>
          <p:nvPr/>
        </p:nvSpPr>
        <p:spPr>
          <a:xfrm>
            <a:off x="2812847" y="1540540"/>
            <a:ext cx="1645132" cy="4064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defRPr/>
            </a:pPr>
            <a:r>
              <a:rPr lang="en-GB" sz="1400" b="1" dirty="0">
                <a:solidFill>
                  <a:schemeClr val="accent5">
                    <a:lumMod val="50000"/>
                  </a:schemeClr>
                </a:solidFill>
                <a:latin typeface="Century Gothic" panose="020B0502020202020204" pitchFamily="34" charset="0"/>
              </a:rPr>
              <a:t>Sewer flooding</a:t>
            </a:r>
          </a:p>
        </p:txBody>
      </p:sp>
      <p:sp>
        <p:nvSpPr>
          <p:cNvPr id="8" name="TextBox 7">
            <a:extLst>
              <a:ext uri="{FF2B5EF4-FFF2-40B4-BE49-F238E27FC236}">
                <a16:creationId xmlns:a16="http://schemas.microsoft.com/office/drawing/2014/main" id="{25D11810-A8A1-7ABA-4997-23859E5CF7F1}"/>
              </a:ext>
            </a:extLst>
          </p:cNvPr>
          <p:cNvSpPr txBox="1"/>
          <p:nvPr/>
        </p:nvSpPr>
        <p:spPr>
          <a:xfrm>
            <a:off x="1081255" y="2897341"/>
            <a:ext cx="1745083" cy="73866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schemeClr val="accent5">
                    <a:lumMod val="50000"/>
                  </a:schemeClr>
                </a:solidFill>
                <a:effectLst/>
                <a:uLnTx/>
                <a:uFillTx/>
                <a:latin typeface="Century Gothic" panose="020B0502020202020204" pitchFamily="34" charset="0"/>
                <a:ea typeface="+mn-ea"/>
                <a:cs typeface="+mn-cs"/>
              </a:rPr>
              <a:t>Improving quality and cleanliness of rivers</a:t>
            </a:r>
          </a:p>
        </p:txBody>
      </p:sp>
      <p:pic>
        <p:nvPicPr>
          <p:cNvPr id="9" name="Picture 8">
            <a:extLst>
              <a:ext uri="{FF2B5EF4-FFF2-40B4-BE49-F238E27FC236}">
                <a16:creationId xmlns:a16="http://schemas.microsoft.com/office/drawing/2014/main" id="{CBDD3179-AD86-9ACE-4576-26496F9F2331}"/>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501655" y="2121978"/>
            <a:ext cx="679017" cy="624697"/>
          </a:xfrm>
          <a:prstGeom prst="rect">
            <a:avLst/>
          </a:prstGeom>
          <a:noFill/>
          <a:ln>
            <a:solidFill>
              <a:schemeClr val="bg1"/>
            </a:solidFill>
          </a:ln>
        </p:spPr>
      </p:pic>
      <p:sp>
        <p:nvSpPr>
          <p:cNvPr id="10" name="Rectangle 9">
            <a:extLst>
              <a:ext uri="{FF2B5EF4-FFF2-40B4-BE49-F238E27FC236}">
                <a16:creationId xmlns:a16="http://schemas.microsoft.com/office/drawing/2014/main" id="{EC587E56-1F15-0B31-3BA4-87F8EC9A18B2}"/>
              </a:ext>
            </a:extLst>
          </p:cNvPr>
          <p:cNvSpPr/>
          <p:nvPr/>
        </p:nvSpPr>
        <p:spPr>
          <a:xfrm>
            <a:off x="2826338" y="2053764"/>
            <a:ext cx="9206917" cy="15554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defRPr/>
            </a:pPr>
            <a:r>
              <a:rPr lang="en-GB" sz="1400" dirty="0">
                <a:solidFill>
                  <a:prstClr val="black"/>
                </a:solidFill>
                <a:latin typeface="Century Gothic" panose="020B0502020202020204" pitchFamily="34" charset="0"/>
              </a:rPr>
              <a:t>‘Reducing river pollution and improving water quality’ was Priority #2 in the previous research conducted by Relish, and also one of the more important objectives in this latest work. The long term ambition ‘</a:t>
            </a:r>
            <a:r>
              <a:rPr lang="en-GB" sz="1400" b="1" dirty="0">
                <a:solidFill>
                  <a:srgbClr val="000000">
                    <a:lumMod val="85000"/>
                    <a:lumOff val="15000"/>
                  </a:srgbClr>
                </a:solidFill>
                <a:latin typeface="Century Gothic" panose="020B0502020202020204" pitchFamily="34" charset="0"/>
              </a:rPr>
              <a:t>t</a:t>
            </a:r>
            <a:r>
              <a:rPr kumimoji="0" lang="en-GB" sz="1400" b="1" i="0" u="none" strike="noStrike" kern="1200" cap="none" spc="0" normalizeH="0" baseline="0" noProof="0" dirty="0">
                <a:ln>
                  <a:noFill/>
                </a:ln>
                <a:solidFill>
                  <a:srgbClr val="000000">
                    <a:lumMod val="85000"/>
                    <a:lumOff val="15000"/>
                  </a:srgbClr>
                </a:solidFill>
                <a:effectLst/>
                <a:uLnTx/>
                <a:uFillTx/>
                <a:latin typeface="Century Gothic" panose="020B0502020202020204" pitchFamily="34" charset="0"/>
                <a:ea typeface="+mn-ea"/>
                <a:cs typeface="+mn-cs"/>
              </a:rPr>
              <a:t>o reduce to zero the instances where Welsh Water’s handling of sewage is the cause of poor river water quality’ </a:t>
            </a:r>
            <a:r>
              <a:rPr kumimoji="0" lang="en-GB" sz="1400" i="0" u="none" strike="noStrike" kern="1200" cap="none" spc="0" normalizeH="0" baseline="0" noProof="0" dirty="0">
                <a:ln>
                  <a:noFill/>
                </a:ln>
                <a:solidFill>
                  <a:srgbClr val="000000">
                    <a:lumMod val="85000"/>
                    <a:lumOff val="15000"/>
                  </a:srgbClr>
                </a:solidFill>
                <a:effectLst/>
                <a:uLnTx/>
                <a:uFillTx/>
                <a:latin typeface="Century Gothic" panose="020B0502020202020204" pitchFamily="34" charset="0"/>
                <a:ea typeface="+mn-ea"/>
                <a:cs typeface="+mn-cs"/>
              </a:rPr>
              <a:t>may not be enough; Phase 1 suggests people want river water quality to be </a:t>
            </a:r>
            <a:r>
              <a:rPr kumimoji="0" lang="en-GB" sz="1400" i="1" u="none" strike="noStrike" kern="1200" cap="none" spc="0" normalizeH="0" baseline="0" noProof="0" dirty="0">
                <a:ln>
                  <a:noFill/>
                </a:ln>
                <a:solidFill>
                  <a:srgbClr val="000000">
                    <a:lumMod val="85000"/>
                    <a:lumOff val="15000"/>
                  </a:srgbClr>
                </a:solidFill>
                <a:effectLst/>
                <a:uLnTx/>
                <a:uFillTx/>
                <a:latin typeface="Century Gothic" panose="020B0502020202020204" pitchFamily="34" charset="0"/>
                <a:ea typeface="+mn-ea"/>
                <a:cs typeface="+mn-cs"/>
              </a:rPr>
              <a:t>actively improved </a:t>
            </a:r>
            <a:r>
              <a:rPr kumimoji="0" lang="en-GB" sz="1400" i="0" u="none" strike="noStrike" kern="1200" cap="none" spc="0" normalizeH="0" baseline="0" noProof="0" dirty="0">
                <a:ln>
                  <a:noFill/>
                </a:ln>
                <a:solidFill>
                  <a:srgbClr val="000000">
                    <a:lumMod val="85000"/>
                    <a:lumOff val="15000"/>
                  </a:srgbClr>
                </a:solidFill>
                <a:effectLst/>
                <a:uLnTx/>
                <a:uFillTx/>
                <a:latin typeface="Century Gothic" panose="020B0502020202020204" pitchFamily="34" charset="0"/>
                <a:ea typeface="+mn-ea"/>
                <a:cs typeface="+mn-cs"/>
              </a:rPr>
              <a:t>and river pollution </a:t>
            </a:r>
            <a:r>
              <a:rPr kumimoji="0" lang="en-GB" sz="1400" i="1" u="none" strike="noStrike" kern="1200" cap="none" spc="0" normalizeH="0" baseline="0" noProof="0" dirty="0">
                <a:ln>
                  <a:noFill/>
                </a:ln>
                <a:solidFill>
                  <a:srgbClr val="000000">
                    <a:lumMod val="85000"/>
                    <a:lumOff val="15000"/>
                  </a:srgbClr>
                </a:solidFill>
                <a:effectLst/>
                <a:uLnTx/>
                <a:uFillTx/>
                <a:latin typeface="Century Gothic" panose="020B0502020202020204" pitchFamily="34" charset="0"/>
                <a:ea typeface="+mn-ea"/>
                <a:cs typeface="+mn-cs"/>
              </a:rPr>
              <a:t>reduced</a:t>
            </a:r>
            <a:r>
              <a:rPr kumimoji="0" lang="en-GB" sz="1400" i="0" u="none" strike="noStrike" kern="1200" cap="none" spc="0" normalizeH="0" baseline="0" noProof="0" dirty="0">
                <a:ln>
                  <a:noFill/>
                </a:ln>
                <a:solidFill>
                  <a:srgbClr val="000000">
                    <a:lumMod val="85000"/>
                    <a:lumOff val="15000"/>
                  </a:srgbClr>
                </a:solidFill>
                <a:effectLst/>
                <a:uLnTx/>
                <a:uFillTx/>
                <a:latin typeface="Century Gothic" panose="020B0502020202020204" pitchFamily="34" charset="0"/>
                <a:ea typeface="+mn-ea"/>
                <a:cs typeface="+mn-cs"/>
              </a:rPr>
              <a:t>. Visible participation in active clean up efforts would be well received. However, while important, this objective is </a:t>
            </a:r>
            <a:r>
              <a:rPr kumimoji="0" lang="en-GB" sz="1400" b="1" i="0" u="none" strike="noStrike" kern="1200" cap="none" spc="0" normalizeH="0" baseline="0" noProof="0" dirty="0">
                <a:ln>
                  <a:noFill/>
                </a:ln>
                <a:solidFill>
                  <a:srgbClr val="000000">
                    <a:lumMod val="85000"/>
                    <a:lumOff val="15000"/>
                  </a:srgbClr>
                </a:solidFill>
                <a:effectLst/>
                <a:uLnTx/>
                <a:uFillTx/>
                <a:latin typeface="Century Gothic" panose="020B0502020202020204" pitchFamily="34" charset="0"/>
                <a:ea typeface="+mn-ea"/>
                <a:cs typeface="+mn-cs"/>
              </a:rPr>
              <a:t>not quite as urgent as some others - </a:t>
            </a:r>
            <a:r>
              <a:rPr kumimoji="0" lang="en-GB" sz="1400" i="0" u="none" strike="noStrike" kern="1200" cap="none" spc="0" normalizeH="0" baseline="0" noProof="0" dirty="0">
                <a:ln>
                  <a:noFill/>
                </a:ln>
                <a:solidFill>
                  <a:srgbClr val="000000">
                    <a:lumMod val="85000"/>
                    <a:lumOff val="15000"/>
                  </a:srgbClr>
                </a:solidFill>
                <a:effectLst/>
                <a:uLnTx/>
                <a:uFillTx/>
                <a:latin typeface="Century Gothic" panose="020B0502020202020204" pitchFamily="34" charset="0"/>
                <a:ea typeface="+mn-ea"/>
                <a:cs typeface="+mn-cs"/>
              </a:rPr>
              <a:t>customers lean towards ‘a little investment on an ongoing basis’ to achieve it.</a:t>
            </a:r>
            <a:endParaRPr kumimoji="0" lang="en-GB" sz="1400" b="1" i="0" u="none" strike="noStrike" kern="1200" cap="none" spc="0" normalizeH="0" baseline="0" noProof="0" dirty="0">
              <a:ln>
                <a:noFill/>
              </a:ln>
              <a:solidFill>
                <a:srgbClr val="000000">
                  <a:lumMod val="85000"/>
                  <a:lumOff val="15000"/>
                </a:srgbClr>
              </a:solidFill>
              <a:effectLst/>
              <a:uLnTx/>
              <a:uFillTx/>
              <a:latin typeface="Century Gothic" panose="020B0502020202020204" pitchFamily="34" charset="0"/>
              <a:ea typeface="+mn-ea"/>
              <a:cs typeface="+mn-cs"/>
            </a:endParaRPr>
          </a:p>
          <a:p>
            <a:pPr lvl="0">
              <a:defRPr/>
            </a:pPr>
            <a:endParaRPr lang="en-GB" sz="1400" b="1" dirty="0">
              <a:solidFill>
                <a:prstClr val="black"/>
              </a:solidFill>
              <a:latin typeface="Century Gothic" panose="020B0502020202020204" pitchFamily="34" charset="0"/>
            </a:endParaRPr>
          </a:p>
        </p:txBody>
      </p:sp>
      <p:pic>
        <p:nvPicPr>
          <p:cNvPr id="11" name="Picture 10">
            <a:extLst>
              <a:ext uri="{FF2B5EF4-FFF2-40B4-BE49-F238E27FC236}">
                <a16:creationId xmlns:a16="http://schemas.microsoft.com/office/drawing/2014/main" id="{66733061-8563-EEB2-709D-3653A758D361}"/>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520089" y="3928949"/>
            <a:ext cx="613091" cy="661909"/>
          </a:xfrm>
          <a:prstGeom prst="rect">
            <a:avLst/>
          </a:prstGeom>
          <a:noFill/>
        </p:spPr>
      </p:pic>
      <p:sp>
        <p:nvSpPr>
          <p:cNvPr id="13" name="TextBox 12">
            <a:extLst>
              <a:ext uri="{FF2B5EF4-FFF2-40B4-BE49-F238E27FC236}">
                <a16:creationId xmlns:a16="http://schemas.microsoft.com/office/drawing/2014/main" id="{A1A289ED-1124-4D5C-7563-27F8842FDA00}"/>
              </a:ext>
            </a:extLst>
          </p:cNvPr>
          <p:cNvSpPr txBox="1"/>
          <p:nvPr/>
        </p:nvSpPr>
        <p:spPr>
          <a:xfrm>
            <a:off x="1021191" y="4751671"/>
            <a:ext cx="1658508" cy="5261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schemeClr val="accent5">
                    <a:lumMod val="50000"/>
                  </a:schemeClr>
                </a:solidFill>
                <a:effectLst/>
                <a:uLnTx/>
                <a:uFillTx/>
                <a:latin typeface="Century Gothic" panose="020B0502020202020204" pitchFamily="34" charset="0"/>
                <a:ea typeface="+mn-ea"/>
                <a:cs typeface="+mn-cs"/>
              </a:rPr>
              <a:t>Replacing lead pipes</a:t>
            </a:r>
          </a:p>
        </p:txBody>
      </p:sp>
      <p:sp>
        <p:nvSpPr>
          <p:cNvPr id="14" name="Arrow: Right 13">
            <a:extLst>
              <a:ext uri="{FF2B5EF4-FFF2-40B4-BE49-F238E27FC236}">
                <a16:creationId xmlns:a16="http://schemas.microsoft.com/office/drawing/2014/main" id="{A0898FFB-A7F2-9525-6D28-386FCF112940}"/>
              </a:ext>
            </a:extLst>
          </p:cNvPr>
          <p:cNvSpPr/>
          <p:nvPr/>
        </p:nvSpPr>
        <p:spPr>
          <a:xfrm rot="16200000">
            <a:off x="499686" y="1051018"/>
            <a:ext cx="279357" cy="258624"/>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Arrow: Right 14">
            <a:extLst>
              <a:ext uri="{FF2B5EF4-FFF2-40B4-BE49-F238E27FC236}">
                <a16:creationId xmlns:a16="http://schemas.microsoft.com/office/drawing/2014/main" id="{72EE4E27-E747-9DC3-1424-82AC269A0A10}"/>
              </a:ext>
            </a:extLst>
          </p:cNvPr>
          <p:cNvSpPr/>
          <p:nvPr/>
        </p:nvSpPr>
        <p:spPr>
          <a:xfrm rot="16200000">
            <a:off x="770578" y="1051019"/>
            <a:ext cx="279357" cy="258624"/>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Arrow: Right 15">
            <a:extLst>
              <a:ext uri="{FF2B5EF4-FFF2-40B4-BE49-F238E27FC236}">
                <a16:creationId xmlns:a16="http://schemas.microsoft.com/office/drawing/2014/main" id="{C0641362-5802-63A4-4047-B94E96834506}"/>
              </a:ext>
            </a:extLst>
          </p:cNvPr>
          <p:cNvSpPr/>
          <p:nvPr/>
        </p:nvSpPr>
        <p:spPr>
          <a:xfrm rot="16200000">
            <a:off x="639353" y="2294567"/>
            <a:ext cx="279357" cy="258624"/>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Oval 16">
            <a:extLst>
              <a:ext uri="{FF2B5EF4-FFF2-40B4-BE49-F238E27FC236}">
                <a16:creationId xmlns:a16="http://schemas.microsoft.com/office/drawing/2014/main" id="{1E19CB50-FAA5-46AE-0AE8-C1B223C94AF1}"/>
              </a:ext>
            </a:extLst>
          </p:cNvPr>
          <p:cNvSpPr/>
          <p:nvPr/>
        </p:nvSpPr>
        <p:spPr>
          <a:xfrm>
            <a:off x="570172" y="4039166"/>
            <a:ext cx="529517" cy="52618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rgbClr val="FFFFFF"/>
                </a:solidFill>
              </a:rPr>
              <a:t>?</a:t>
            </a:r>
          </a:p>
        </p:txBody>
      </p:sp>
      <p:sp>
        <p:nvSpPr>
          <p:cNvPr id="18" name="Rectangle: Rounded Corners 17">
            <a:extLst>
              <a:ext uri="{FF2B5EF4-FFF2-40B4-BE49-F238E27FC236}">
                <a16:creationId xmlns:a16="http://schemas.microsoft.com/office/drawing/2014/main" id="{E82476B7-BC5A-3D61-C467-359641554B88}"/>
              </a:ext>
            </a:extLst>
          </p:cNvPr>
          <p:cNvSpPr/>
          <p:nvPr/>
        </p:nvSpPr>
        <p:spPr>
          <a:xfrm>
            <a:off x="196518" y="658550"/>
            <a:ext cx="11909244" cy="1199616"/>
          </a:xfrm>
          <a:prstGeom prst="roundRect">
            <a:avLst>
              <a:gd name="adj" fmla="val 0"/>
            </a:avLst>
          </a:prstGeom>
          <a:noFill/>
          <a:ln w="254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Rounded Corners 22">
            <a:extLst>
              <a:ext uri="{FF2B5EF4-FFF2-40B4-BE49-F238E27FC236}">
                <a16:creationId xmlns:a16="http://schemas.microsoft.com/office/drawing/2014/main" id="{2F25E625-8DD3-25F1-19DC-3667AE509708}"/>
              </a:ext>
            </a:extLst>
          </p:cNvPr>
          <p:cNvSpPr/>
          <p:nvPr/>
        </p:nvSpPr>
        <p:spPr>
          <a:xfrm>
            <a:off x="196518" y="1988872"/>
            <a:ext cx="11909244" cy="1709484"/>
          </a:xfrm>
          <a:prstGeom prst="roundRect">
            <a:avLst>
              <a:gd name="adj" fmla="val 0"/>
            </a:avLst>
          </a:prstGeom>
          <a:noFill/>
          <a:ln w="254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Rounded Corners 23">
            <a:extLst>
              <a:ext uri="{FF2B5EF4-FFF2-40B4-BE49-F238E27FC236}">
                <a16:creationId xmlns:a16="http://schemas.microsoft.com/office/drawing/2014/main" id="{A297A8F9-C268-29DB-4B8D-D8CC1BEBD66A}"/>
              </a:ext>
            </a:extLst>
          </p:cNvPr>
          <p:cNvSpPr/>
          <p:nvPr/>
        </p:nvSpPr>
        <p:spPr>
          <a:xfrm>
            <a:off x="196518" y="3834315"/>
            <a:ext cx="11909244" cy="1598050"/>
          </a:xfrm>
          <a:prstGeom prst="roundRect">
            <a:avLst>
              <a:gd name="adj" fmla="val 0"/>
            </a:avLst>
          </a:prstGeom>
          <a:noFill/>
          <a:ln w="254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Rectangle 24">
            <a:extLst>
              <a:ext uri="{FF2B5EF4-FFF2-40B4-BE49-F238E27FC236}">
                <a16:creationId xmlns:a16="http://schemas.microsoft.com/office/drawing/2014/main" id="{8C35AEDC-78BE-E2FE-FCD2-F9D624310E38}"/>
              </a:ext>
            </a:extLst>
          </p:cNvPr>
          <p:cNvSpPr/>
          <p:nvPr/>
        </p:nvSpPr>
        <p:spPr>
          <a:xfrm>
            <a:off x="2826338" y="3839643"/>
            <a:ext cx="9245432" cy="15766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defRPr/>
            </a:pPr>
            <a:r>
              <a:rPr lang="en-GB" sz="1400" dirty="0">
                <a:solidFill>
                  <a:prstClr val="black"/>
                </a:solidFill>
                <a:latin typeface="Century Gothic" panose="020B0502020202020204" pitchFamily="34" charset="0"/>
              </a:rPr>
              <a:t>Views on lead pipes can be </a:t>
            </a:r>
            <a:r>
              <a:rPr lang="en-GB" sz="1400" b="1" dirty="0">
                <a:solidFill>
                  <a:prstClr val="black"/>
                </a:solidFill>
                <a:latin typeface="Century Gothic" panose="020B0502020202020204" pitchFamily="34" charset="0"/>
              </a:rPr>
              <a:t>polarised</a:t>
            </a:r>
            <a:r>
              <a:rPr lang="en-GB" sz="1400" dirty="0">
                <a:solidFill>
                  <a:prstClr val="black"/>
                </a:solidFill>
                <a:latin typeface="Century Gothic" panose="020B0502020202020204" pitchFamily="34" charset="0"/>
              </a:rPr>
              <a:t> and information shared with customers is pivotal. The current status quo is that customers don’t think lead pipes are widespread and so not a significant issue. However, when it is revealed that many lead pipes are still present, and potential impact on </a:t>
            </a:r>
            <a:r>
              <a:rPr lang="en-GB" sz="1400" b="1" dirty="0">
                <a:solidFill>
                  <a:prstClr val="black"/>
                </a:solidFill>
                <a:latin typeface="Century Gothic" panose="020B0502020202020204" pitchFamily="34" charset="0"/>
              </a:rPr>
              <a:t>the health of children and babies </a:t>
            </a:r>
            <a:r>
              <a:rPr lang="en-GB" sz="1400" dirty="0">
                <a:solidFill>
                  <a:prstClr val="black"/>
                </a:solidFill>
                <a:latin typeface="Century Gothic" panose="020B0502020202020204" pitchFamily="34" charset="0"/>
              </a:rPr>
              <a:t>is discussed</a:t>
            </a:r>
            <a:r>
              <a:rPr lang="en-GB" sz="1400" b="1" dirty="0">
                <a:solidFill>
                  <a:prstClr val="black"/>
                </a:solidFill>
                <a:latin typeface="Century Gothic" panose="020B0502020202020204" pitchFamily="34" charset="0"/>
              </a:rPr>
              <a:t>, lead becomes a highly pressing investment area</a:t>
            </a:r>
            <a:r>
              <a:rPr lang="en-GB" sz="1400" dirty="0">
                <a:solidFill>
                  <a:prstClr val="black"/>
                </a:solidFill>
                <a:latin typeface="Century Gothic" panose="020B0502020202020204" pitchFamily="34" charset="0"/>
              </a:rPr>
              <a:t>. Meanwhile in research where health issues are not highlighted, and it is clarified </a:t>
            </a:r>
            <a:r>
              <a:rPr lang="en-GB" sz="1400" b="1" dirty="0">
                <a:solidFill>
                  <a:prstClr val="black"/>
                </a:solidFill>
                <a:latin typeface="Century Gothic" panose="020B0502020202020204" pitchFamily="34" charset="0"/>
              </a:rPr>
              <a:t>that lead pipes are the responsibility of the property owner</a:t>
            </a:r>
            <a:r>
              <a:rPr lang="en-GB" sz="1400" dirty="0">
                <a:solidFill>
                  <a:prstClr val="black"/>
                </a:solidFill>
                <a:latin typeface="Century Gothic" panose="020B0502020202020204" pitchFamily="34" charset="0"/>
              </a:rPr>
              <a:t>, the </a:t>
            </a:r>
            <a:r>
              <a:rPr lang="en-GB" sz="1400" b="1" dirty="0">
                <a:solidFill>
                  <a:prstClr val="black"/>
                </a:solidFill>
                <a:latin typeface="Century Gothic" panose="020B0502020202020204" pitchFamily="34" charset="0"/>
              </a:rPr>
              <a:t>prioritisation for DCWW to invest is much lower</a:t>
            </a:r>
            <a:r>
              <a:rPr lang="en-GB" sz="1400" dirty="0">
                <a:solidFill>
                  <a:prstClr val="black"/>
                </a:solidFill>
                <a:latin typeface="Century Gothic" panose="020B0502020202020204" pitchFamily="34" charset="0"/>
              </a:rPr>
              <a:t>. This is a potentially highly emotive area and needs careful handling – could it be the ‘next’ CSOs? </a:t>
            </a:r>
            <a:endParaRPr kumimoji="0" lang="en-GB" sz="1400" i="0" u="none" strike="noStrike" kern="1200" cap="none" spc="0" normalizeH="0" baseline="0" noProof="0" dirty="0">
              <a:ln>
                <a:noFill/>
              </a:ln>
              <a:solidFill>
                <a:srgbClr val="000000">
                  <a:lumMod val="85000"/>
                  <a:lumOff val="15000"/>
                </a:srgbClr>
              </a:solidFill>
              <a:effectLst/>
              <a:uLnTx/>
              <a:uFillTx/>
              <a:latin typeface="Century Gothic" panose="020B0502020202020204" pitchFamily="34" charset="0"/>
              <a:ea typeface="+mn-ea"/>
              <a:cs typeface="+mn-cs"/>
            </a:endParaRPr>
          </a:p>
          <a:p>
            <a:pPr lvl="0">
              <a:defRPr/>
            </a:pPr>
            <a:endParaRPr lang="en-GB" sz="1400" b="1" dirty="0">
              <a:solidFill>
                <a:prstClr val="black"/>
              </a:solidFill>
              <a:latin typeface="Century Gothic" panose="020B0502020202020204" pitchFamily="34" charset="0"/>
            </a:endParaRPr>
          </a:p>
        </p:txBody>
      </p:sp>
      <p:sp>
        <p:nvSpPr>
          <p:cNvPr id="7" name="Slide Number Placeholder 3">
            <a:extLst>
              <a:ext uri="{FF2B5EF4-FFF2-40B4-BE49-F238E27FC236}">
                <a16:creationId xmlns:a16="http://schemas.microsoft.com/office/drawing/2014/main" id="{2BDD8434-0032-3C27-32B2-94BDD1F35622}"/>
              </a:ext>
            </a:extLst>
          </p:cNvPr>
          <p:cNvSpPr txBox="1">
            <a:spLocks/>
          </p:cNvSpPr>
          <p:nvPr/>
        </p:nvSpPr>
        <p:spPr>
          <a:xfrm>
            <a:off x="11280100" y="6756"/>
            <a:ext cx="794631" cy="41143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17C9725-CDDF-4E1F-A5C1-71F9C95A39C6}" type="slidenum">
              <a:rPr lang="en-GB" b="1" smtClean="0">
                <a:solidFill>
                  <a:prstClr val="white"/>
                </a:solidFill>
                <a:latin typeface="Century Gothic" panose="020B0502020202020204" pitchFamily="34" charset="0"/>
              </a:rPr>
              <a:pPr/>
              <a:t>48</a:t>
            </a:fld>
            <a:endParaRPr lang="en-GB" b="1" dirty="0">
              <a:solidFill>
                <a:prstClr val="white"/>
              </a:solidFill>
              <a:latin typeface="Century Gothic" panose="020B0502020202020204" pitchFamily="34" charset="0"/>
            </a:endParaRPr>
          </a:p>
        </p:txBody>
      </p:sp>
      <p:sp>
        <p:nvSpPr>
          <p:cNvPr id="21" name="TextBox 20">
            <a:extLst>
              <a:ext uri="{FF2B5EF4-FFF2-40B4-BE49-F238E27FC236}">
                <a16:creationId xmlns:a16="http://schemas.microsoft.com/office/drawing/2014/main" id="{E58E6345-6C51-844A-F722-EC9CD5E2942A}"/>
              </a:ext>
            </a:extLst>
          </p:cNvPr>
          <p:cNvSpPr txBox="1"/>
          <p:nvPr/>
        </p:nvSpPr>
        <p:spPr>
          <a:xfrm>
            <a:off x="938905" y="5667724"/>
            <a:ext cx="2035486"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schemeClr val="accent5">
                    <a:lumMod val="50000"/>
                  </a:schemeClr>
                </a:solidFill>
                <a:effectLst/>
                <a:uLnTx/>
                <a:uFillTx/>
                <a:latin typeface="Century Gothic" panose="020B0502020202020204" pitchFamily="34" charset="0"/>
                <a:ea typeface="+mn-ea"/>
                <a:cs typeface="+mn-cs"/>
              </a:rPr>
              <a:t>Reducing risk of major disruption</a:t>
            </a:r>
          </a:p>
        </p:txBody>
      </p:sp>
      <p:sp>
        <p:nvSpPr>
          <p:cNvPr id="26" name="Rectangle: Rounded Corners 25">
            <a:extLst>
              <a:ext uri="{FF2B5EF4-FFF2-40B4-BE49-F238E27FC236}">
                <a16:creationId xmlns:a16="http://schemas.microsoft.com/office/drawing/2014/main" id="{3395BA0C-9F5C-D032-6557-9125337B5709}"/>
              </a:ext>
            </a:extLst>
          </p:cNvPr>
          <p:cNvSpPr/>
          <p:nvPr/>
        </p:nvSpPr>
        <p:spPr>
          <a:xfrm>
            <a:off x="196517" y="5563359"/>
            <a:ext cx="11907710" cy="1199616"/>
          </a:xfrm>
          <a:prstGeom prst="roundRect">
            <a:avLst>
              <a:gd name="adj" fmla="val 0"/>
            </a:avLst>
          </a:prstGeom>
          <a:noFill/>
          <a:ln w="254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Rectangle 26">
            <a:extLst>
              <a:ext uri="{FF2B5EF4-FFF2-40B4-BE49-F238E27FC236}">
                <a16:creationId xmlns:a16="http://schemas.microsoft.com/office/drawing/2014/main" id="{2A10D74C-8E5B-DAD0-5429-868ED601BFAC}"/>
              </a:ext>
            </a:extLst>
          </p:cNvPr>
          <p:cNvSpPr/>
          <p:nvPr/>
        </p:nvSpPr>
        <p:spPr>
          <a:xfrm>
            <a:off x="2826338" y="5677638"/>
            <a:ext cx="9206916" cy="4108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defRPr/>
            </a:pPr>
            <a:r>
              <a:rPr lang="en-GB" sz="1400" dirty="0">
                <a:solidFill>
                  <a:prstClr val="black"/>
                </a:solidFill>
                <a:latin typeface="Century Gothic" panose="020B0502020202020204" pitchFamily="34" charset="0"/>
              </a:rPr>
              <a:t>Qualitatively, strong support for this objective however it is not always clear why this merits additional investment rather than being BAU.</a:t>
            </a:r>
          </a:p>
          <a:p>
            <a:pPr>
              <a:defRPr/>
            </a:pPr>
            <a:endParaRPr kumimoji="0" lang="en-GB" sz="140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lvl="0">
              <a:defRPr/>
            </a:pPr>
            <a:endParaRPr lang="en-GB" sz="1400" b="1" dirty="0">
              <a:solidFill>
                <a:prstClr val="black"/>
              </a:solidFill>
              <a:latin typeface="Century Gothic" panose="020B0502020202020204" pitchFamily="34" charset="0"/>
            </a:endParaRPr>
          </a:p>
        </p:txBody>
      </p:sp>
      <p:sp>
        <p:nvSpPr>
          <p:cNvPr id="28" name="Arrow: Right 27">
            <a:extLst>
              <a:ext uri="{FF2B5EF4-FFF2-40B4-BE49-F238E27FC236}">
                <a16:creationId xmlns:a16="http://schemas.microsoft.com/office/drawing/2014/main" id="{8D28BCF2-6AE8-A728-7673-D35453D19120}"/>
              </a:ext>
            </a:extLst>
          </p:cNvPr>
          <p:cNvSpPr/>
          <p:nvPr/>
        </p:nvSpPr>
        <p:spPr>
          <a:xfrm rot="16200000">
            <a:off x="857326" y="5682046"/>
            <a:ext cx="327732" cy="314893"/>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TextBox 28">
            <a:extLst>
              <a:ext uri="{FF2B5EF4-FFF2-40B4-BE49-F238E27FC236}">
                <a16:creationId xmlns:a16="http://schemas.microsoft.com/office/drawing/2014/main" id="{7C76A55D-3321-FCFB-58AB-F032F5CDD595}"/>
              </a:ext>
            </a:extLst>
          </p:cNvPr>
          <p:cNvSpPr txBox="1"/>
          <p:nvPr/>
        </p:nvSpPr>
        <p:spPr>
          <a:xfrm>
            <a:off x="938905" y="6210258"/>
            <a:ext cx="2035486"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schemeClr val="accent5">
                    <a:lumMod val="50000"/>
                  </a:schemeClr>
                </a:solidFill>
                <a:effectLst/>
                <a:uLnTx/>
                <a:uFillTx/>
                <a:latin typeface="Century Gothic" panose="020B0502020202020204" pitchFamily="34" charset="0"/>
                <a:ea typeface="+mn-ea"/>
                <a:cs typeface="+mn-cs"/>
              </a:rPr>
              <a:t>Protecting critical assets</a:t>
            </a:r>
          </a:p>
        </p:txBody>
      </p:sp>
      <p:sp>
        <p:nvSpPr>
          <p:cNvPr id="30" name="Arrow: Right 29">
            <a:extLst>
              <a:ext uri="{FF2B5EF4-FFF2-40B4-BE49-F238E27FC236}">
                <a16:creationId xmlns:a16="http://schemas.microsoft.com/office/drawing/2014/main" id="{C34C96AD-03B4-4E01-D5D5-B7241AB260BA}"/>
              </a:ext>
            </a:extLst>
          </p:cNvPr>
          <p:cNvSpPr/>
          <p:nvPr/>
        </p:nvSpPr>
        <p:spPr>
          <a:xfrm rot="16200000">
            <a:off x="839289" y="6280075"/>
            <a:ext cx="327732" cy="314893"/>
          </a:xfrm>
          <a:prstGeom prst="rightArrow">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Rectangle 30">
            <a:extLst>
              <a:ext uri="{FF2B5EF4-FFF2-40B4-BE49-F238E27FC236}">
                <a16:creationId xmlns:a16="http://schemas.microsoft.com/office/drawing/2014/main" id="{600ABE0C-56FB-D939-2DF1-E218F13A57AF}"/>
              </a:ext>
            </a:extLst>
          </p:cNvPr>
          <p:cNvSpPr/>
          <p:nvPr/>
        </p:nvSpPr>
        <p:spPr>
          <a:xfrm>
            <a:off x="2826339" y="6210306"/>
            <a:ext cx="8623078" cy="4108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defRPr/>
            </a:pPr>
            <a:r>
              <a:rPr lang="en-GB" sz="1400" dirty="0">
                <a:solidFill>
                  <a:prstClr val="black"/>
                </a:solidFill>
                <a:latin typeface="Century Gothic" panose="020B0502020202020204" pitchFamily="34" charset="0"/>
              </a:rPr>
              <a:t>Qualitatively, support for this objective to protect environment from pollution – but risk and response beyond customers’ experience / less accessible.</a:t>
            </a:r>
          </a:p>
          <a:p>
            <a:pPr>
              <a:defRPr/>
            </a:pPr>
            <a:endParaRPr kumimoji="0" lang="en-GB" sz="140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lvl="0">
              <a:defRPr/>
            </a:pPr>
            <a:endParaRPr lang="en-GB" sz="1400" b="1" dirty="0">
              <a:solidFill>
                <a:prstClr val="black"/>
              </a:solidFill>
              <a:latin typeface="Century Gothic" panose="020B0502020202020204" pitchFamily="34" charset="0"/>
            </a:endParaRPr>
          </a:p>
        </p:txBody>
      </p:sp>
      <p:pic>
        <p:nvPicPr>
          <p:cNvPr id="227" name="Picture 226">
            <a:extLst>
              <a:ext uri="{FF2B5EF4-FFF2-40B4-BE49-F238E27FC236}">
                <a16:creationId xmlns:a16="http://schemas.microsoft.com/office/drawing/2014/main" id="{B6F4E6DF-45F6-3797-2C64-D47A16F3478F}"/>
              </a:ext>
            </a:extLst>
          </p:cNvPr>
          <p:cNvPicPr>
            <a:picLocks noChangeAspect="1"/>
          </p:cNvPicPr>
          <p:nvPr/>
        </p:nvPicPr>
        <p:blipFill>
          <a:blip r:embed="rId9"/>
          <a:stretch>
            <a:fillRect/>
          </a:stretch>
        </p:blipFill>
        <p:spPr>
          <a:xfrm>
            <a:off x="144590" y="5758952"/>
            <a:ext cx="889155" cy="891361"/>
          </a:xfrm>
          <a:prstGeom prst="rect">
            <a:avLst/>
          </a:prstGeom>
        </p:spPr>
      </p:pic>
    </p:spTree>
    <p:extLst>
      <p:ext uri="{BB962C8B-B14F-4D97-AF65-F5344CB8AC3E}">
        <p14:creationId xmlns:p14="http://schemas.microsoft.com/office/powerpoint/2010/main" val="118706969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 name="AutoShape 10">
            <a:extLst>
              <a:ext uri="{FF2B5EF4-FFF2-40B4-BE49-F238E27FC236}">
                <a16:creationId xmlns:a16="http://schemas.microsoft.com/office/drawing/2014/main" id="{1D28348F-8194-44A9-A81A-996C3AA1BEC7}"/>
              </a:ext>
            </a:extLst>
          </p:cNvPr>
          <p:cNvSpPr>
            <a:spLocks noChangeArrowheads="1"/>
          </p:cNvSpPr>
          <p:nvPr/>
        </p:nvSpPr>
        <p:spPr bwMode="auto">
          <a:xfrm>
            <a:off x="0" y="-53383"/>
            <a:ext cx="12192944" cy="616920"/>
          </a:xfrm>
          <a:prstGeom prst="rect">
            <a:avLst/>
          </a:prstGeom>
          <a:solidFill>
            <a:schemeClr val="tx2"/>
          </a:solidFill>
          <a:ln>
            <a:noFill/>
          </a:ln>
        </p:spPr>
        <p:txBody>
          <a:bodyPr wrap="none" anchor="ctr"/>
          <a:lstStyle>
            <a:lvl1pPr>
              <a:defRPr i="1">
                <a:solidFill>
                  <a:schemeClr val="tx1"/>
                </a:solidFill>
                <a:latin typeface="Arial" panose="020B0604020202020204" pitchFamily="34" charset="0"/>
                <a:cs typeface="Arial" panose="020B0604020202020204" pitchFamily="34" charset="0"/>
              </a:defRPr>
            </a:lvl1pPr>
            <a:lvl2pPr marL="742950" indent="-285750">
              <a:defRPr i="1">
                <a:solidFill>
                  <a:schemeClr val="tx1"/>
                </a:solidFill>
                <a:latin typeface="Arial" panose="020B0604020202020204" pitchFamily="34" charset="0"/>
                <a:cs typeface="Arial" panose="020B0604020202020204" pitchFamily="34" charset="0"/>
              </a:defRPr>
            </a:lvl2pPr>
            <a:lvl3pPr marL="1143000" indent="-228600">
              <a:defRPr i="1">
                <a:solidFill>
                  <a:schemeClr val="tx1"/>
                </a:solidFill>
                <a:latin typeface="Arial" panose="020B0604020202020204" pitchFamily="34" charset="0"/>
                <a:cs typeface="Arial" panose="020B0604020202020204" pitchFamily="34" charset="0"/>
              </a:defRPr>
            </a:lvl3pPr>
            <a:lvl4pPr marL="1600200" indent="-228600">
              <a:defRPr i="1">
                <a:solidFill>
                  <a:schemeClr val="tx1"/>
                </a:solidFill>
                <a:latin typeface="Arial" panose="020B0604020202020204" pitchFamily="34" charset="0"/>
                <a:cs typeface="Arial" panose="020B0604020202020204" pitchFamily="34" charset="0"/>
              </a:defRPr>
            </a:lvl4pPr>
            <a:lvl5pPr marL="2057400" indent="-228600">
              <a:defRPr i="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chemeClr val="bg1"/>
                </a:solidFill>
                <a:effectLst/>
                <a:uLnTx/>
                <a:uFillTx/>
                <a:latin typeface="Century Gothic" panose="020B0502020202020204" pitchFamily="34" charset="0"/>
                <a:ea typeface="+mn-ea"/>
                <a:cs typeface="Arial" panose="020B0604020202020204" pitchFamily="34" charset="0"/>
              </a:rPr>
              <a:t>Summary: Lower priority long-term outcomes</a:t>
            </a:r>
          </a:p>
        </p:txBody>
      </p:sp>
      <p:pic>
        <p:nvPicPr>
          <p:cNvPr id="12" name="Picture 11" descr="Logo, company name&#10;&#10;Description automatically generated">
            <a:extLst>
              <a:ext uri="{FF2B5EF4-FFF2-40B4-BE49-F238E27FC236}">
                <a16:creationId xmlns:a16="http://schemas.microsoft.com/office/drawing/2014/main" id="{39BC550B-A06E-4433-ACEB-9C1851BC10B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922000" y="6145082"/>
            <a:ext cx="1270000" cy="660817"/>
          </a:xfrm>
          <a:prstGeom prst="rect">
            <a:avLst/>
          </a:prstGeom>
        </p:spPr>
      </p:pic>
      <p:sp>
        <p:nvSpPr>
          <p:cNvPr id="19" name="Rectangle 18">
            <a:extLst>
              <a:ext uri="{FF2B5EF4-FFF2-40B4-BE49-F238E27FC236}">
                <a16:creationId xmlns:a16="http://schemas.microsoft.com/office/drawing/2014/main" id="{52DC4CC9-5458-3CB6-3E02-EBC478009744}"/>
              </a:ext>
            </a:extLst>
          </p:cNvPr>
          <p:cNvSpPr/>
          <p:nvPr/>
        </p:nvSpPr>
        <p:spPr>
          <a:xfrm>
            <a:off x="3958811" y="749698"/>
            <a:ext cx="8066167" cy="60591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defRPr/>
            </a:pPr>
            <a:r>
              <a:rPr lang="en-GB" sz="1400" dirty="0">
                <a:solidFill>
                  <a:prstClr val="black"/>
                </a:solidFill>
                <a:latin typeface="Century Gothic" panose="020B0502020202020204" pitchFamily="34" charset="0"/>
              </a:rPr>
              <a:t>Can be a difficult idea to convey to customers. Nevertheless there is a sense that it is an important aim and that collaboration is a key element in achieving it. The outcome targets shown can feel ambiguous and ‘non tangible’ and many think the target should be clearer / more ambitious. Non household customers (some of whom could be possible participants in catchment collaboration) rank this as slightly more important than household customers.</a:t>
            </a:r>
            <a:endParaRPr lang="en-GB" sz="1400" b="1" dirty="0">
              <a:solidFill>
                <a:prstClr val="black"/>
              </a:solidFill>
              <a:latin typeface="Century Gothic" panose="020B0502020202020204" pitchFamily="34" charset="0"/>
            </a:endParaRPr>
          </a:p>
          <a:p>
            <a:pPr lvl="0">
              <a:defRPr/>
            </a:pPr>
            <a:endParaRPr lang="en-GB" sz="1400" b="1" dirty="0">
              <a:solidFill>
                <a:prstClr val="black"/>
              </a:solidFill>
              <a:latin typeface="Century Gothic" panose="020B0502020202020204" pitchFamily="34" charset="0"/>
            </a:endParaRPr>
          </a:p>
          <a:p>
            <a:pPr lvl="0">
              <a:defRPr/>
            </a:pPr>
            <a:r>
              <a:rPr lang="en-GB" sz="1400" dirty="0">
                <a:solidFill>
                  <a:prstClr val="black"/>
                </a:solidFill>
                <a:latin typeface="Century Gothic" panose="020B0502020202020204" pitchFamily="34" charset="0"/>
              </a:rPr>
              <a:t>Low on the agenda in the qualitative research due to good personal experience, but both stage 1 quant and stage 2 quant put this as a moderately high priority; Over 4 in 10 customers think the long-term target of reducing incidents by c. half should be more ambitious. </a:t>
            </a:r>
          </a:p>
          <a:p>
            <a:pPr lvl="0">
              <a:defRPr/>
            </a:pPr>
            <a:endParaRPr lang="en-GB" sz="1400" dirty="0">
              <a:solidFill>
                <a:prstClr val="black"/>
              </a:solidFill>
              <a:latin typeface="Century Gothic" panose="020B0502020202020204" pitchFamily="34" charset="0"/>
            </a:endParaRPr>
          </a:p>
          <a:p>
            <a:pPr lvl="0">
              <a:defRPr/>
            </a:pPr>
            <a:r>
              <a:rPr lang="en-GB" sz="1400" dirty="0">
                <a:solidFill>
                  <a:prstClr val="black"/>
                </a:solidFill>
                <a:latin typeface="Century Gothic" panose="020B0502020202020204" pitchFamily="34" charset="0"/>
              </a:rPr>
              <a:t>Support for this objective as a practical solution with local amenity value – but it is relegated as less important than other issues (and questions about responsibility for this; water company vs. local authority/city councils).</a:t>
            </a:r>
          </a:p>
          <a:p>
            <a:pPr lvl="0">
              <a:defRPr/>
            </a:pPr>
            <a:endParaRPr lang="en-GB" sz="1400" b="1" dirty="0">
              <a:solidFill>
                <a:prstClr val="black"/>
              </a:solidFill>
              <a:latin typeface="Century Gothic" panose="020B0502020202020204" pitchFamily="34" charset="0"/>
            </a:endParaRPr>
          </a:p>
          <a:p>
            <a:pPr lvl="0">
              <a:defRPr/>
            </a:pPr>
            <a:r>
              <a:rPr lang="en-GB" sz="1400" dirty="0">
                <a:solidFill>
                  <a:prstClr val="black"/>
                </a:solidFill>
                <a:latin typeface="Century Gothic" panose="020B0502020202020204" pitchFamily="34" charset="0"/>
              </a:rPr>
              <a:t>Reducing supply interruptions of 3+ hours is, based on personal experience of reliable supply, not regarded as being as important an investment area as many others. For the majority, the long-term target of reducing interruptions by 90% is regarded as being ‘the right level of ambition’.</a:t>
            </a:r>
          </a:p>
          <a:p>
            <a:pPr lvl="0">
              <a:defRPr/>
            </a:pPr>
            <a:endParaRPr lang="en-GB" sz="1400" b="1" dirty="0">
              <a:solidFill>
                <a:prstClr val="black"/>
              </a:solidFill>
              <a:latin typeface="Century Gothic" panose="020B0502020202020204" pitchFamily="34" charset="0"/>
            </a:endParaRPr>
          </a:p>
          <a:p>
            <a:pPr lvl="0" algn="l" fontAlgn="b"/>
            <a:r>
              <a:rPr lang="en-GB" sz="1400" dirty="0">
                <a:solidFill>
                  <a:prstClr val="black"/>
                </a:solidFill>
                <a:latin typeface="Century Gothic" panose="020B0502020202020204" pitchFamily="34" charset="0"/>
              </a:rPr>
              <a:t>Customers are broadly supportive of the sentiment of encouraging reduced water use, but this is the least highly ranked of the long term objectives in terms of importance; people do not always appreciate need / urgency for this action in Wales. </a:t>
            </a:r>
            <a:r>
              <a:rPr lang="en-GB" sz="1400" dirty="0">
                <a:solidFill>
                  <a:srgbClr val="000000"/>
                </a:solidFill>
                <a:latin typeface="Century Gothic" panose="020B0502020202020204" pitchFamily="34" charset="0"/>
              </a:rPr>
              <a:t>There’s also a</a:t>
            </a:r>
            <a:r>
              <a:rPr lang="en-GB" sz="1400" b="0" i="0" u="none" strike="noStrike" dirty="0">
                <a:solidFill>
                  <a:srgbClr val="000000"/>
                </a:solidFill>
                <a:effectLst/>
                <a:latin typeface="Century Gothic" panose="020B0502020202020204" pitchFamily="34" charset="0"/>
              </a:rPr>
              <a:t> sense that reducing water use </a:t>
            </a:r>
            <a:r>
              <a:rPr lang="en-GB" sz="1400" i="0" u="none" strike="noStrike" dirty="0">
                <a:solidFill>
                  <a:srgbClr val="000000"/>
                </a:solidFill>
                <a:effectLst/>
                <a:latin typeface="Century Gothic" panose="020B0502020202020204" pitchFamily="34" charset="0"/>
              </a:rPr>
              <a:t>shouldn’t focus only on customers, and some </a:t>
            </a:r>
            <a:r>
              <a:rPr lang="en-GB" sz="1400" b="0" i="0" u="none" strike="noStrike" dirty="0">
                <a:solidFill>
                  <a:srgbClr val="000000"/>
                </a:solidFill>
                <a:effectLst/>
                <a:latin typeface="Century Gothic" panose="020B0502020202020204" pitchFamily="34" charset="0"/>
              </a:rPr>
              <a:t>question spending on ad campaigns to achieve this.</a:t>
            </a:r>
          </a:p>
          <a:p>
            <a:pPr lvl="0">
              <a:defRPr/>
            </a:pPr>
            <a:endParaRPr lang="en-GB" sz="1400" dirty="0">
              <a:solidFill>
                <a:prstClr val="black"/>
              </a:solidFill>
              <a:latin typeface="Century Gothic" panose="020B0502020202020204" pitchFamily="34" charset="0"/>
            </a:endParaRPr>
          </a:p>
          <a:p>
            <a:pPr lvl="0">
              <a:defRPr/>
            </a:pPr>
            <a:endParaRPr lang="en-GB" sz="1400" b="1" dirty="0">
              <a:solidFill>
                <a:prstClr val="black"/>
              </a:solidFill>
              <a:latin typeface="Century Gothic" panose="020B0502020202020204" pitchFamily="34" charset="0"/>
            </a:endParaRPr>
          </a:p>
        </p:txBody>
      </p:sp>
      <p:sp>
        <p:nvSpPr>
          <p:cNvPr id="5" name="Rectangle 4">
            <a:extLst>
              <a:ext uri="{FF2B5EF4-FFF2-40B4-BE49-F238E27FC236}">
                <a16:creationId xmlns:a16="http://schemas.microsoft.com/office/drawing/2014/main" id="{83F65407-9329-8627-37D1-3CE6A9767EC7}"/>
              </a:ext>
            </a:extLst>
          </p:cNvPr>
          <p:cNvSpPr/>
          <p:nvPr/>
        </p:nvSpPr>
        <p:spPr>
          <a:xfrm>
            <a:off x="2133977" y="1068544"/>
            <a:ext cx="1774754" cy="4064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defRPr/>
            </a:pPr>
            <a:r>
              <a:rPr lang="en-GB" sz="1400" b="1" dirty="0">
                <a:solidFill>
                  <a:schemeClr val="accent5">
                    <a:lumMod val="50000"/>
                  </a:schemeClr>
                </a:solidFill>
                <a:latin typeface="Century Gothic" panose="020B0502020202020204" pitchFamily="34" charset="0"/>
              </a:rPr>
              <a:t>Contamination of water from land</a:t>
            </a:r>
          </a:p>
        </p:txBody>
      </p:sp>
      <p:sp>
        <p:nvSpPr>
          <p:cNvPr id="6" name="Rectangle 5">
            <a:extLst>
              <a:ext uri="{FF2B5EF4-FFF2-40B4-BE49-F238E27FC236}">
                <a16:creationId xmlns:a16="http://schemas.microsoft.com/office/drawing/2014/main" id="{37739FCD-8882-525C-E93B-814D0E2DE323}"/>
              </a:ext>
            </a:extLst>
          </p:cNvPr>
          <p:cNvSpPr/>
          <p:nvPr/>
        </p:nvSpPr>
        <p:spPr>
          <a:xfrm>
            <a:off x="2198788" y="2198852"/>
            <a:ext cx="1645132" cy="4064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defRPr/>
            </a:pPr>
            <a:r>
              <a:rPr lang="en-GB" sz="1400" b="1" dirty="0">
                <a:solidFill>
                  <a:schemeClr val="accent5">
                    <a:lumMod val="50000"/>
                  </a:schemeClr>
                </a:solidFill>
                <a:latin typeface="Century Gothic" panose="020B0502020202020204" pitchFamily="34" charset="0"/>
              </a:rPr>
              <a:t>Tap water quality</a:t>
            </a:r>
          </a:p>
        </p:txBody>
      </p:sp>
      <p:sp>
        <p:nvSpPr>
          <p:cNvPr id="18" name="Rectangle: Rounded Corners 17">
            <a:extLst>
              <a:ext uri="{FF2B5EF4-FFF2-40B4-BE49-F238E27FC236}">
                <a16:creationId xmlns:a16="http://schemas.microsoft.com/office/drawing/2014/main" id="{E82476B7-BC5A-3D61-C467-359641554B88}"/>
              </a:ext>
            </a:extLst>
          </p:cNvPr>
          <p:cNvSpPr/>
          <p:nvPr/>
        </p:nvSpPr>
        <p:spPr>
          <a:xfrm>
            <a:off x="167022" y="678425"/>
            <a:ext cx="11909244" cy="5545393"/>
          </a:xfrm>
          <a:prstGeom prst="roundRect">
            <a:avLst>
              <a:gd name="adj" fmla="val 0"/>
            </a:avLst>
          </a:prstGeom>
          <a:noFill/>
          <a:ln w="254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Arrow: Left-Right 6">
            <a:extLst>
              <a:ext uri="{FF2B5EF4-FFF2-40B4-BE49-F238E27FC236}">
                <a16:creationId xmlns:a16="http://schemas.microsoft.com/office/drawing/2014/main" id="{230F403D-14E0-99D7-DED9-0B239ABCBA5C}"/>
              </a:ext>
            </a:extLst>
          </p:cNvPr>
          <p:cNvSpPr/>
          <p:nvPr/>
        </p:nvSpPr>
        <p:spPr>
          <a:xfrm>
            <a:off x="495141" y="1156431"/>
            <a:ext cx="529517" cy="252801"/>
          </a:xfrm>
          <a:prstGeom prst="leftRightArrow">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0" name="Picture 19">
            <a:extLst>
              <a:ext uri="{FF2B5EF4-FFF2-40B4-BE49-F238E27FC236}">
                <a16:creationId xmlns:a16="http://schemas.microsoft.com/office/drawing/2014/main" id="{7274DDD0-9595-E586-C707-9FE42146F60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60014" y="904293"/>
            <a:ext cx="654763" cy="730041"/>
          </a:xfrm>
          <a:prstGeom prst="rect">
            <a:avLst/>
          </a:prstGeom>
          <a:noFill/>
        </p:spPr>
      </p:pic>
      <p:pic>
        <p:nvPicPr>
          <p:cNvPr id="21" name="Picture 20">
            <a:extLst>
              <a:ext uri="{FF2B5EF4-FFF2-40B4-BE49-F238E27FC236}">
                <a16:creationId xmlns:a16="http://schemas.microsoft.com/office/drawing/2014/main" id="{77A59AA4-53EB-6477-AB5F-F5A7A23C5D20}"/>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444048" y="2049707"/>
            <a:ext cx="670605" cy="724003"/>
          </a:xfrm>
          <a:prstGeom prst="rect">
            <a:avLst/>
          </a:prstGeom>
          <a:noFill/>
        </p:spPr>
      </p:pic>
      <p:sp>
        <p:nvSpPr>
          <p:cNvPr id="22" name="Arrow: Left-Right 21">
            <a:extLst>
              <a:ext uri="{FF2B5EF4-FFF2-40B4-BE49-F238E27FC236}">
                <a16:creationId xmlns:a16="http://schemas.microsoft.com/office/drawing/2014/main" id="{0AF3C131-A6C5-60F9-D799-BDA4BA83D9CD}"/>
              </a:ext>
            </a:extLst>
          </p:cNvPr>
          <p:cNvSpPr/>
          <p:nvPr/>
        </p:nvSpPr>
        <p:spPr>
          <a:xfrm>
            <a:off x="495141" y="2285307"/>
            <a:ext cx="529517" cy="252801"/>
          </a:xfrm>
          <a:prstGeom prst="leftRightArrow">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Arrow: Left-Right 28">
            <a:extLst>
              <a:ext uri="{FF2B5EF4-FFF2-40B4-BE49-F238E27FC236}">
                <a16:creationId xmlns:a16="http://schemas.microsoft.com/office/drawing/2014/main" id="{C18501D2-94A7-A5C4-2617-A4203294A28A}"/>
              </a:ext>
            </a:extLst>
          </p:cNvPr>
          <p:cNvSpPr/>
          <p:nvPr/>
        </p:nvSpPr>
        <p:spPr>
          <a:xfrm>
            <a:off x="495141" y="4286502"/>
            <a:ext cx="529517" cy="252801"/>
          </a:xfrm>
          <a:prstGeom prst="leftRightArrow">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0" name="Picture 29">
            <a:extLst>
              <a:ext uri="{FF2B5EF4-FFF2-40B4-BE49-F238E27FC236}">
                <a16:creationId xmlns:a16="http://schemas.microsoft.com/office/drawing/2014/main" id="{F6C96355-FD70-9BCC-7B90-53D0AEC0F82A}"/>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447478" y="4033372"/>
            <a:ext cx="628526" cy="714702"/>
          </a:xfrm>
          <a:prstGeom prst="rect">
            <a:avLst/>
          </a:prstGeom>
          <a:noFill/>
        </p:spPr>
      </p:pic>
      <p:pic>
        <p:nvPicPr>
          <p:cNvPr id="31" name="Picture 30">
            <a:extLst>
              <a:ext uri="{FF2B5EF4-FFF2-40B4-BE49-F238E27FC236}">
                <a16:creationId xmlns:a16="http://schemas.microsoft.com/office/drawing/2014/main" id="{BD446D5C-79F2-E8E2-9137-870D66A0861E}"/>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491938" y="5151104"/>
            <a:ext cx="584066" cy="775760"/>
          </a:xfrm>
          <a:prstGeom prst="rect">
            <a:avLst/>
          </a:prstGeom>
          <a:noFill/>
        </p:spPr>
      </p:pic>
      <p:sp>
        <p:nvSpPr>
          <p:cNvPr id="226" name="Rectangle 225">
            <a:extLst>
              <a:ext uri="{FF2B5EF4-FFF2-40B4-BE49-F238E27FC236}">
                <a16:creationId xmlns:a16="http://schemas.microsoft.com/office/drawing/2014/main" id="{61A0AECC-6887-86DC-B64D-DE627590050F}"/>
              </a:ext>
            </a:extLst>
          </p:cNvPr>
          <p:cNvSpPr/>
          <p:nvPr/>
        </p:nvSpPr>
        <p:spPr>
          <a:xfrm>
            <a:off x="2198788" y="4087192"/>
            <a:ext cx="1645132" cy="4064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defRPr/>
            </a:pPr>
            <a:r>
              <a:rPr lang="en-GB" sz="1400" b="1" dirty="0">
                <a:solidFill>
                  <a:schemeClr val="accent5">
                    <a:lumMod val="50000"/>
                  </a:schemeClr>
                </a:solidFill>
                <a:latin typeface="Century Gothic" panose="020B0502020202020204" pitchFamily="34" charset="0"/>
              </a:rPr>
              <a:t>Being without water (for 3+ hours)</a:t>
            </a:r>
          </a:p>
        </p:txBody>
      </p:sp>
      <p:sp>
        <p:nvSpPr>
          <p:cNvPr id="227" name="Arrow: Left-Right 226">
            <a:extLst>
              <a:ext uri="{FF2B5EF4-FFF2-40B4-BE49-F238E27FC236}">
                <a16:creationId xmlns:a16="http://schemas.microsoft.com/office/drawing/2014/main" id="{9344E137-D198-283D-EC2B-4FE4FF28D59A}"/>
              </a:ext>
            </a:extLst>
          </p:cNvPr>
          <p:cNvSpPr/>
          <p:nvPr/>
        </p:nvSpPr>
        <p:spPr>
          <a:xfrm>
            <a:off x="495141" y="5337115"/>
            <a:ext cx="529517" cy="252801"/>
          </a:xfrm>
          <a:prstGeom prst="leftRightArrow">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0" name="Rectangle 229">
            <a:extLst>
              <a:ext uri="{FF2B5EF4-FFF2-40B4-BE49-F238E27FC236}">
                <a16:creationId xmlns:a16="http://schemas.microsoft.com/office/drawing/2014/main" id="{91D02B6F-C59A-BF9C-5987-0D398B2FC641}"/>
              </a:ext>
            </a:extLst>
          </p:cNvPr>
          <p:cNvSpPr/>
          <p:nvPr/>
        </p:nvSpPr>
        <p:spPr>
          <a:xfrm>
            <a:off x="2198788" y="5180220"/>
            <a:ext cx="1645132" cy="4064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defRPr/>
            </a:pPr>
            <a:r>
              <a:rPr lang="en-GB" sz="1400" b="1" dirty="0">
                <a:solidFill>
                  <a:schemeClr val="accent5">
                    <a:lumMod val="50000"/>
                  </a:schemeClr>
                </a:solidFill>
                <a:latin typeface="Century Gothic" panose="020B0502020202020204" pitchFamily="34" charset="0"/>
              </a:rPr>
              <a:t>Helping customers use less water</a:t>
            </a:r>
          </a:p>
        </p:txBody>
      </p:sp>
      <p:sp>
        <p:nvSpPr>
          <p:cNvPr id="2" name="Slide Number Placeholder 3">
            <a:extLst>
              <a:ext uri="{FF2B5EF4-FFF2-40B4-BE49-F238E27FC236}">
                <a16:creationId xmlns:a16="http://schemas.microsoft.com/office/drawing/2014/main" id="{F8122450-DD00-8CAE-A0BC-F72C1A1F360C}"/>
              </a:ext>
            </a:extLst>
          </p:cNvPr>
          <p:cNvSpPr txBox="1">
            <a:spLocks/>
          </p:cNvSpPr>
          <p:nvPr/>
        </p:nvSpPr>
        <p:spPr>
          <a:xfrm>
            <a:off x="11280100" y="6756"/>
            <a:ext cx="794631" cy="41143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17C9725-CDDF-4E1F-A5C1-71F9C95A39C6}" type="slidenum">
              <a:rPr lang="en-GB" b="1" smtClean="0">
                <a:solidFill>
                  <a:prstClr val="white"/>
                </a:solidFill>
                <a:latin typeface="Century Gothic" panose="020B0502020202020204" pitchFamily="34" charset="0"/>
              </a:rPr>
              <a:pPr/>
              <a:t>49</a:t>
            </a:fld>
            <a:endParaRPr lang="en-GB" b="1" dirty="0">
              <a:solidFill>
                <a:prstClr val="white"/>
              </a:solidFill>
              <a:latin typeface="Century Gothic" panose="020B0502020202020204" pitchFamily="34" charset="0"/>
            </a:endParaRPr>
          </a:p>
        </p:txBody>
      </p:sp>
      <p:sp>
        <p:nvSpPr>
          <p:cNvPr id="3" name="Arrow: Left-Right 2">
            <a:extLst>
              <a:ext uri="{FF2B5EF4-FFF2-40B4-BE49-F238E27FC236}">
                <a16:creationId xmlns:a16="http://schemas.microsoft.com/office/drawing/2014/main" id="{BCF2B488-2142-9F0C-0C97-BE9095885C94}"/>
              </a:ext>
            </a:extLst>
          </p:cNvPr>
          <p:cNvSpPr/>
          <p:nvPr/>
        </p:nvSpPr>
        <p:spPr>
          <a:xfrm>
            <a:off x="495141" y="3270259"/>
            <a:ext cx="529517" cy="252801"/>
          </a:xfrm>
          <a:prstGeom prst="leftRightArrow">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Picture 4" descr="Is retrofitting of SuDS the key to building flood resilience in the UK?">
            <a:extLst>
              <a:ext uri="{FF2B5EF4-FFF2-40B4-BE49-F238E27FC236}">
                <a16:creationId xmlns:a16="http://schemas.microsoft.com/office/drawing/2014/main" id="{F5B89A04-11F8-1CAA-DFBE-5E33A40F71A4}"/>
              </a:ext>
            </a:extLst>
          </p:cNvPr>
          <p:cNvPicPr>
            <a:picLocks noChangeAspect="1" noChangeArrowheads="1"/>
          </p:cNvPicPr>
          <p:nvPr/>
        </p:nvPicPr>
        <p:blipFill rotWithShape="1">
          <a:blip r:embed="rId8" cstate="print">
            <a:extLst>
              <a:ext uri="{28A0092B-C50C-407E-A947-70E740481C1C}">
                <a14:useLocalDpi xmlns:a14="http://schemas.microsoft.com/office/drawing/2010/main"/>
              </a:ext>
            </a:extLst>
          </a:blip>
          <a:srcRect/>
          <a:stretch/>
        </p:blipFill>
        <p:spPr bwMode="auto">
          <a:xfrm>
            <a:off x="1491937" y="3012334"/>
            <a:ext cx="529517" cy="76965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28CED557-B65D-56D9-1F06-2CC1D534330B}"/>
              </a:ext>
            </a:extLst>
          </p:cNvPr>
          <p:cNvSpPr/>
          <p:nvPr/>
        </p:nvSpPr>
        <p:spPr>
          <a:xfrm>
            <a:off x="2133977" y="3134835"/>
            <a:ext cx="1774754" cy="4064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defRPr/>
            </a:pPr>
            <a:r>
              <a:rPr lang="en-GB" sz="1400" b="1" dirty="0">
                <a:solidFill>
                  <a:schemeClr val="accent5">
                    <a:lumMod val="50000"/>
                  </a:schemeClr>
                </a:solidFill>
                <a:latin typeface="Century Gothic" panose="020B0502020202020204" pitchFamily="34" charset="0"/>
              </a:rPr>
              <a:t>Sustainable urban drainage</a:t>
            </a:r>
          </a:p>
        </p:txBody>
      </p:sp>
      <p:pic>
        <p:nvPicPr>
          <p:cNvPr id="9" name="Picture 8">
            <a:extLst>
              <a:ext uri="{FF2B5EF4-FFF2-40B4-BE49-F238E27FC236}">
                <a16:creationId xmlns:a16="http://schemas.microsoft.com/office/drawing/2014/main" id="{9808E399-58A3-7D3B-48DA-843311196683}"/>
              </a:ext>
            </a:extLst>
          </p:cNvPr>
          <p:cNvPicPr>
            <a:picLocks noChangeAspect="1"/>
          </p:cNvPicPr>
          <p:nvPr/>
        </p:nvPicPr>
        <p:blipFill>
          <a:blip r:embed="rId9"/>
          <a:stretch>
            <a:fillRect/>
          </a:stretch>
        </p:blipFill>
        <p:spPr>
          <a:xfrm>
            <a:off x="923281" y="2923820"/>
            <a:ext cx="889155" cy="891361"/>
          </a:xfrm>
          <a:prstGeom prst="rect">
            <a:avLst/>
          </a:prstGeom>
        </p:spPr>
      </p:pic>
    </p:spTree>
    <p:extLst>
      <p:ext uri="{BB962C8B-B14F-4D97-AF65-F5344CB8AC3E}">
        <p14:creationId xmlns:p14="http://schemas.microsoft.com/office/powerpoint/2010/main" val="12307524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Chart 21">
            <a:extLst>
              <a:ext uri="{FF2B5EF4-FFF2-40B4-BE49-F238E27FC236}">
                <a16:creationId xmlns:a16="http://schemas.microsoft.com/office/drawing/2014/main" id="{A911EEF6-8E23-5FD4-770C-45558ECC9F7E}"/>
              </a:ext>
            </a:extLst>
          </p:cNvPr>
          <p:cNvGraphicFramePr/>
          <p:nvPr>
            <p:extLst>
              <p:ext uri="{D42A27DB-BD31-4B8C-83A1-F6EECF244321}">
                <p14:modId xmlns:p14="http://schemas.microsoft.com/office/powerpoint/2010/main" val="3888946444"/>
              </p:ext>
            </p:extLst>
          </p:nvPr>
        </p:nvGraphicFramePr>
        <p:xfrm>
          <a:off x="8993723" y="1278370"/>
          <a:ext cx="3060000" cy="3060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0" name="Chart 19">
            <a:extLst>
              <a:ext uri="{FF2B5EF4-FFF2-40B4-BE49-F238E27FC236}">
                <a16:creationId xmlns:a16="http://schemas.microsoft.com/office/drawing/2014/main" id="{451FF23A-C59D-1B0B-7EB5-BFED1D6D657D}"/>
              </a:ext>
            </a:extLst>
          </p:cNvPr>
          <p:cNvGraphicFramePr/>
          <p:nvPr>
            <p:extLst>
              <p:ext uri="{D42A27DB-BD31-4B8C-83A1-F6EECF244321}">
                <p14:modId xmlns:p14="http://schemas.microsoft.com/office/powerpoint/2010/main" val="1203316506"/>
              </p:ext>
            </p:extLst>
          </p:nvPr>
        </p:nvGraphicFramePr>
        <p:xfrm>
          <a:off x="160809" y="1278370"/>
          <a:ext cx="3060000" cy="306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1" name="Chart 20">
            <a:extLst>
              <a:ext uri="{FF2B5EF4-FFF2-40B4-BE49-F238E27FC236}">
                <a16:creationId xmlns:a16="http://schemas.microsoft.com/office/drawing/2014/main" id="{739451F2-0258-4022-CE0E-56922818EB98}"/>
              </a:ext>
            </a:extLst>
          </p:cNvPr>
          <p:cNvGraphicFramePr/>
          <p:nvPr>
            <p:extLst>
              <p:ext uri="{D42A27DB-BD31-4B8C-83A1-F6EECF244321}">
                <p14:modId xmlns:p14="http://schemas.microsoft.com/office/powerpoint/2010/main" val="2492129505"/>
              </p:ext>
            </p:extLst>
          </p:nvPr>
        </p:nvGraphicFramePr>
        <p:xfrm>
          <a:off x="3109805" y="1278370"/>
          <a:ext cx="3060000" cy="3060000"/>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 Placeholder 2">
            <a:extLst>
              <a:ext uri="{FF2B5EF4-FFF2-40B4-BE49-F238E27FC236}">
                <a16:creationId xmlns:a16="http://schemas.microsoft.com/office/drawing/2014/main" id="{493A9E60-1A26-D6A2-03B1-25FA13C7E11C}"/>
              </a:ext>
            </a:extLst>
          </p:cNvPr>
          <p:cNvSpPr>
            <a:spLocks noGrp="1"/>
          </p:cNvSpPr>
          <p:nvPr>
            <p:ph type="body" sz="quarter" idx="13"/>
          </p:nvPr>
        </p:nvSpPr>
        <p:spPr/>
        <p:txBody>
          <a:bodyPr/>
          <a:lstStyle/>
          <a:p>
            <a:r>
              <a:rPr lang="en-GB" dirty="0"/>
              <a:t>Customers feel in the thick of the cost of living crisis </a:t>
            </a:r>
          </a:p>
        </p:txBody>
      </p:sp>
      <p:graphicFrame>
        <p:nvGraphicFramePr>
          <p:cNvPr id="5" name="Chart 4">
            <a:extLst>
              <a:ext uri="{FF2B5EF4-FFF2-40B4-BE49-F238E27FC236}">
                <a16:creationId xmlns:a16="http://schemas.microsoft.com/office/drawing/2014/main" id="{D35DE1B9-931D-A746-623A-543B89C57E32}"/>
              </a:ext>
            </a:extLst>
          </p:cNvPr>
          <p:cNvGraphicFramePr/>
          <p:nvPr>
            <p:extLst>
              <p:ext uri="{D42A27DB-BD31-4B8C-83A1-F6EECF244321}">
                <p14:modId xmlns:p14="http://schemas.microsoft.com/office/powerpoint/2010/main" val="251954635"/>
              </p:ext>
            </p:extLst>
          </p:nvPr>
        </p:nvGraphicFramePr>
        <p:xfrm>
          <a:off x="6022268" y="1266449"/>
          <a:ext cx="3060000" cy="3060000"/>
        </p:xfrm>
        <a:graphic>
          <a:graphicData uri="http://schemas.openxmlformats.org/drawingml/2006/chart">
            <c:chart xmlns:c="http://schemas.openxmlformats.org/drawingml/2006/chart" xmlns:r="http://schemas.openxmlformats.org/officeDocument/2006/relationships" r:id="rId5"/>
          </a:graphicData>
        </a:graphic>
      </p:graphicFrame>
      <p:sp>
        <p:nvSpPr>
          <p:cNvPr id="6" name="Oval 5">
            <a:extLst>
              <a:ext uri="{FF2B5EF4-FFF2-40B4-BE49-F238E27FC236}">
                <a16:creationId xmlns:a16="http://schemas.microsoft.com/office/drawing/2014/main" id="{33C1BE62-EA59-C109-BCC9-BDF00D1C6493}"/>
              </a:ext>
            </a:extLst>
          </p:cNvPr>
          <p:cNvSpPr/>
          <p:nvPr/>
        </p:nvSpPr>
        <p:spPr>
          <a:xfrm>
            <a:off x="6705814" y="2148742"/>
            <a:ext cx="1698867" cy="1235113"/>
          </a:xfrm>
          <a:prstGeom prst="ellipse">
            <a:avLst/>
          </a:prstGeom>
          <a:noFill/>
          <a:ln w="25400" cap="flat" cmpd="sng" algn="ctr">
            <a:noFill/>
            <a:prstDash val="solid"/>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effectLst/>
                <a:uLnTx/>
                <a:uFillTx/>
                <a:latin typeface="Century Gothic" panose="020B0502020202020204" pitchFamily="34" charset="0"/>
              </a:rPr>
              <a:t>Water companies are just using long-term investment as an excuse to put up bills</a:t>
            </a:r>
            <a:endParaRPr kumimoji="0" lang="en-GB" b="0" i="0" u="none" strike="noStrike" kern="0" cap="none" spc="0" normalizeH="0" baseline="0" noProof="0" dirty="0">
              <a:ln>
                <a:noFill/>
              </a:ln>
              <a:effectLst/>
              <a:uLnTx/>
              <a:uFillTx/>
              <a:latin typeface="Century Gothic" panose="020B0502020202020204" pitchFamily="34" charset="0"/>
            </a:endParaRPr>
          </a:p>
        </p:txBody>
      </p:sp>
      <p:sp>
        <p:nvSpPr>
          <p:cNvPr id="8" name="Oval 7">
            <a:extLst>
              <a:ext uri="{FF2B5EF4-FFF2-40B4-BE49-F238E27FC236}">
                <a16:creationId xmlns:a16="http://schemas.microsoft.com/office/drawing/2014/main" id="{0462525C-462F-42C8-C4BB-ED46395839A4}"/>
              </a:ext>
            </a:extLst>
          </p:cNvPr>
          <p:cNvSpPr/>
          <p:nvPr/>
        </p:nvSpPr>
        <p:spPr>
          <a:xfrm>
            <a:off x="841375" y="2160663"/>
            <a:ext cx="1698867" cy="1235113"/>
          </a:xfrm>
          <a:prstGeom prst="ellipse">
            <a:avLst/>
          </a:prstGeom>
          <a:noFill/>
          <a:ln w="25400" cap="flat" cmpd="sng" algn="ctr">
            <a:noFill/>
            <a:prstDash val="solid"/>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effectLst/>
                <a:uLnTx/>
                <a:uFillTx/>
                <a:latin typeface="Century Gothic" panose="020B0502020202020204" pitchFamily="34" charset="0"/>
              </a:rPr>
              <a:t>Right now I just can’t deal with the idea of any more bill increases </a:t>
            </a:r>
            <a:endParaRPr kumimoji="0" lang="en-GB" b="0" i="0" u="none" strike="noStrike" kern="0" cap="none" spc="0" normalizeH="0" baseline="0" noProof="0" dirty="0">
              <a:ln>
                <a:noFill/>
              </a:ln>
              <a:effectLst/>
              <a:uLnTx/>
              <a:uFillTx/>
              <a:latin typeface="Century Gothic" panose="020B0502020202020204" pitchFamily="34" charset="0"/>
            </a:endParaRPr>
          </a:p>
        </p:txBody>
      </p:sp>
      <p:sp>
        <p:nvSpPr>
          <p:cNvPr id="10" name="Oval 9">
            <a:extLst>
              <a:ext uri="{FF2B5EF4-FFF2-40B4-BE49-F238E27FC236}">
                <a16:creationId xmlns:a16="http://schemas.microsoft.com/office/drawing/2014/main" id="{47924201-40DE-FD72-09F1-F75903C0C2EC}"/>
              </a:ext>
            </a:extLst>
          </p:cNvPr>
          <p:cNvSpPr/>
          <p:nvPr/>
        </p:nvSpPr>
        <p:spPr>
          <a:xfrm>
            <a:off x="3793350" y="2160662"/>
            <a:ext cx="1698867" cy="1235113"/>
          </a:xfrm>
          <a:prstGeom prst="ellipse">
            <a:avLst/>
          </a:prstGeom>
          <a:noFill/>
          <a:ln w="25400" cap="flat" cmpd="sng" algn="ctr">
            <a:noFill/>
            <a:prstDash val="solid"/>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effectLst/>
                <a:uLnTx/>
                <a:uFillTx/>
                <a:latin typeface="Century Gothic" panose="020B0502020202020204" pitchFamily="34" charset="0"/>
              </a:rPr>
              <a:t>Investment should wait until the economy gets back to normal and prices stabilise</a:t>
            </a:r>
            <a:endParaRPr kumimoji="0" lang="en-GB" b="0" i="0" u="none" strike="noStrike" kern="0" cap="none" spc="0" normalizeH="0" baseline="0" noProof="0" dirty="0">
              <a:ln>
                <a:noFill/>
              </a:ln>
              <a:effectLst/>
              <a:uLnTx/>
              <a:uFillTx/>
              <a:latin typeface="Century Gothic" panose="020B0502020202020204" pitchFamily="34" charset="0"/>
            </a:endParaRPr>
          </a:p>
        </p:txBody>
      </p:sp>
      <p:sp>
        <p:nvSpPr>
          <p:cNvPr id="12" name="Oval 11">
            <a:extLst>
              <a:ext uri="{FF2B5EF4-FFF2-40B4-BE49-F238E27FC236}">
                <a16:creationId xmlns:a16="http://schemas.microsoft.com/office/drawing/2014/main" id="{B262BC03-2196-C72C-281C-29AE4259A2DA}"/>
              </a:ext>
            </a:extLst>
          </p:cNvPr>
          <p:cNvSpPr/>
          <p:nvPr/>
        </p:nvSpPr>
        <p:spPr>
          <a:xfrm>
            <a:off x="9670289" y="2160663"/>
            <a:ext cx="1698867" cy="1235113"/>
          </a:xfrm>
          <a:prstGeom prst="ellipse">
            <a:avLst/>
          </a:prstGeom>
          <a:noFill/>
          <a:ln w="25400" cap="flat" cmpd="sng" algn="ctr">
            <a:noFill/>
            <a:prstDash val="solid"/>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effectLst/>
                <a:uLnTx/>
                <a:uFillTx/>
                <a:latin typeface="Century Gothic" panose="020B0502020202020204" pitchFamily="34" charset="0"/>
              </a:rPr>
              <a:t>Water services seem fine to me, I don’t see why that should change in the next 25 years</a:t>
            </a:r>
            <a:endParaRPr kumimoji="0" lang="en-GB" b="0" i="0" u="none" strike="noStrike" kern="0" cap="none" spc="0" normalizeH="0" baseline="0" noProof="0" dirty="0">
              <a:ln>
                <a:noFill/>
              </a:ln>
              <a:effectLst/>
              <a:uLnTx/>
              <a:uFillTx/>
              <a:latin typeface="Century Gothic" panose="020B0502020202020204" pitchFamily="34" charset="0"/>
            </a:endParaRPr>
          </a:p>
        </p:txBody>
      </p:sp>
      <p:pic>
        <p:nvPicPr>
          <p:cNvPr id="19" name="Picture 18">
            <a:extLst>
              <a:ext uri="{FF2B5EF4-FFF2-40B4-BE49-F238E27FC236}">
                <a16:creationId xmlns:a16="http://schemas.microsoft.com/office/drawing/2014/main" id="{69289525-9AD9-7205-C787-BA7BFFECAB5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622" y="6458880"/>
            <a:ext cx="1121629" cy="274231"/>
          </a:xfrm>
          <a:prstGeom prst="rect">
            <a:avLst/>
          </a:prstGeom>
        </p:spPr>
      </p:pic>
      <p:graphicFrame>
        <p:nvGraphicFramePr>
          <p:cNvPr id="14" name="Chart 13">
            <a:extLst>
              <a:ext uri="{FF2B5EF4-FFF2-40B4-BE49-F238E27FC236}">
                <a16:creationId xmlns:a16="http://schemas.microsoft.com/office/drawing/2014/main" id="{8D3C8C07-0A26-1E08-EF3C-10BBC9E0DAC9}"/>
              </a:ext>
            </a:extLst>
          </p:cNvPr>
          <p:cNvGraphicFramePr/>
          <p:nvPr>
            <p:extLst>
              <p:ext uri="{D42A27DB-BD31-4B8C-83A1-F6EECF244321}">
                <p14:modId xmlns:p14="http://schemas.microsoft.com/office/powerpoint/2010/main" val="2277001818"/>
              </p:ext>
            </p:extLst>
          </p:nvPr>
        </p:nvGraphicFramePr>
        <p:xfrm>
          <a:off x="1377313" y="3977146"/>
          <a:ext cx="9142409" cy="505853"/>
        </p:xfrm>
        <a:graphic>
          <a:graphicData uri="http://schemas.openxmlformats.org/drawingml/2006/chart">
            <c:chart xmlns:c="http://schemas.openxmlformats.org/drawingml/2006/chart" xmlns:r="http://schemas.openxmlformats.org/officeDocument/2006/relationships" r:id="rId7"/>
          </a:graphicData>
        </a:graphic>
      </p:graphicFrame>
      <p:sp>
        <p:nvSpPr>
          <p:cNvPr id="23" name="TextBox 22">
            <a:extLst>
              <a:ext uri="{FF2B5EF4-FFF2-40B4-BE49-F238E27FC236}">
                <a16:creationId xmlns:a16="http://schemas.microsoft.com/office/drawing/2014/main" id="{E614A24F-0C29-6B67-E58A-E03BE1C77808}"/>
              </a:ext>
            </a:extLst>
          </p:cNvPr>
          <p:cNvSpPr txBox="1"/>
          <p:nvPr/>
        </p:nvSpPr>
        <p:spPr>
          <a:xfrm>
            <a:off x="1325340" y="6397757"/>
            <a:ext cx="9246358"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Q22. </a:t>
            </a:r>
            <a:r>
              <a:rPr kumimoji="0" lang="en-GB" sz="11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How much do you agree or disagree with the following views?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Base</a:t>
            </a:r>
            <a:r>
              <a:rPr kumimoji="0" lang="en-GB" sz="11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Total sample HH and NHH (986)</a:t>
            </a:r>
          </a:p>
        </p:txBody>
      </p:sp>
      <p:sp>
        <p:nvSpPr>
          <p:cNvPr id="7" name="TextBox 6">
            <a:extLst>
              <a:ext uri="{FF2B5EF4-FFF2-40B4-BE49-F238E27FC236}">
                <a16:creationId xmlns:a16="http://schemas.microsoft.com/office/drawing/2014/main" id="{8C8BA411-7CB2-9CA6-44AD-3E1B0517CE68}"/>
              </a:ext>
            </a:extLst>
          </p:cNvPr>
          <p:cNvSpPr txBox="1"/>
          <p:nvPr/>
        </p:nvSpPr>
        <p:spPr>
          <a:xfrm>
            <a:off x="213817" y="4445495"/>
            <a:ext cx="2859507" cy="1626043"/>
          </a:xfrm>
          <a:prstGeom prst="rect">
            <a:avLst/>
          </a:prstGeom>
          <a:solidFill>
            <a:schemeClr val="accent5">
              <a:lumMod val="20000"/>
              <a:lumOff val="80000"/>
            </a:schemeClr>
          </a:solidFill>
        </p:spPr>
        <p:txBody>
          <a:bodyPr wrap="square">
            <a:noAutofit/>
          </a:bodyPr>
          <a:lstStyle/>
          <a:p>
            <a:pPr marL="171450" indent="-171450">
              <a:buFont typeface="Arial" panose="020B0604020202020204" pitchFamily="34" charset="0"/>
              <a:buChar char="•"/>
              <a:defRPr/>
            </a:pPr>
            <a:r>
              <a:rPr lang="en-GB" sz="1200" dirty="0">
                <a:solidFill>
                  <a:srgbClr val="000000"/>
                </a:solidFill>
                <a:latin typeface="Century Gothic" panose="020F0302020204030204"/>
                <a:ea typeface="Times New Roman" panose="02020603050405020304" pitchFamily="18" charset="0"/>
              </a:rPr>
              <a:t>The large majority</a:t>
            </a:r>
            <a:r>
              <a:rPr kumimoji="0" lang="en-GB" sz="1200" b="0" i="0" u="none" strike="noStrike" kern="1200" cap="none" spc="0" normalizeH="0" baseline="0" noProof="0" dirty="0">
                <a:ln>
                  <a:noFill/>
                </a:ln>
                <a:solidFill>
                  <a:srgbClr val="000000"/>
                </a:solidFill>
                <a:effectLst/>
                <a:uLnTx/>
                <a:uFillTx/>
                <a:latin typeface="Century Gothic" panose="020F0302020204030204"/>
                <a:ea typeface="Times New Roman" panose="02020603050405020304" pitchFamily="18" charset="0"/>
                <a:cs typeface="+mn-cs"/>
              </a:rPr>
              <a:t> don’t want to think about any more bill increases…</a:t>
            </a:r>
            <a:endParaRPr kumimoji="0" lang="en-GB" sz="1200" b="0" i="0" u="none" strike="noStrike" kern="1200" cap="none" spc="0" normalizeH="0" baseline="0" noProof="0" dirty="0">
              <a:ln>
                <a:noFill/>
              </a:ln>
              <a:solidFill>
                <a:srgbClr val="000000"/>
              </a:solidFill>
              <a:effectLst/>
              <a:uLnTx/>
              <a:uFillTx/>
              <a:latin typeface="Century Gothic" panose="020F0302020204030204"/>
              <a:ea typeface="Calibri" panose="020F0502020204030204" pitchFamily="34" charset="0"/>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solidFill>
                  <a:srgbClr val="000000"/>
                </a:solidFill>
                <a:latin typeface="Century Gothic" panose="020F0302020204030204"/>
                <a:ea typeface="Times New Roman" panose="02020603050405020304" pitchFamily="18" charset="0"/>
              </a:rPr>
              <a:t>They </a:t>
            </a:r>
            <a:r>
              <a:rPr kumimoji="0" lang="en-GB" sz="1200" i="0" u="none" strike="noStrike" kern="1200" cap="none" spc="0" normalizeH="0" baseline="0" noProof="0" dirty="0">
                <a:ln>
                  <a:noFill/>
                </a:ln>
                <a:solidFill>
                  <a:srgbClr val="000000"/>
                </a:solidFill>
                <a:effectLst/>
                <a:uLnTx/>
                <a:uFillTx/>
                <a:latin typeface="Century Gothic" panose="020F0302020204030204"/>
                <a:ea typeface="Times New Roman" panose="02020603050405020304" pitchFamily="18" charset="0"/>
                <a:cs typeface="+mn-cs"/>
              </a:rPr>
              <a:t>are at saturation point with bill increases and price rises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Century Gothic" panose="020F0302020204030204"/>
                <a:ea typeface="Times New Roman" panose="02020603050405020304" pitchFamily="18" charset="0"/>
                <a:cs typeface="+mn-cs"/>
              </a:rPr>
              <a:t>Uncertainties of economic and political events mean they think this could go on a long time</a:t>
            </a:r>
          </a:p>
        </p:txBody>
      </p:sp>
      <p:sp>
        <p:nvSpPr>
          <p:cNvPr id="9" name="TextBox 8">
            <a:extLst>
              <a:ext uri="{FF2B5EF4-FFF2-40B4-BE49-F238E27FC236}">
                <a16:creationId xmlns:a16="http://schemas.microsoft.com/office/drawing/2014/main" id="{AC4381F6-027E-98DE-7F80-62635ADB306A}"/>
              </a:ext>
            </a:extLst>
          </p:cNvPr>
          <p:cNvSpPr txBox="1"/>
          <p:nvPr/>
        </p:nvSpPr>
        <p:spPr>
          <a:xfrm>
            <a:off x="3162812" y="4445495"/>
            <a:ext cx="2859508" cy="1626043"/>
          </a:xfrm>
          <a:prstGeom prst="rect">
            <a:avLst/>
          </a:prstGeom>
          <a:solidFill>
            <a:schemeClr val="accent5">
              <a:lumMod val="20000"/>
              <a:lumOff val="80000"/>
            </a:schemeClr>
          </a:solidFill>
        </p:spPr>
        <p:txBody>
          <a:bodyPr wrap="square">
            <a:noAutofit/>
          </a:bodyPr>
          <a:lstStyle/>
          <a:p>
            <a:pPr marL="171450" indent="-171450">
              <a:buFont typeface="Arial" panose="020B0604020202020204" pitchFamily="34" charset="0"/>
              <a:buChar char="•"/>
            </a:pPr>
            <a:r>
              <a:rPr lang="en-GB" sz="1200" dirty="0">
                <a:solidFill>
                  <a:srgbClr val="000000"/>
                </a:solidFill>
                <a:latin typeface="Century Gothic" panose="020B0502020202020204" pitchFamily="34" charset="0"/>
                <a:ea typeface="Times New Roman" panose="02020603050405020304" pitchFamily="18" charset="0"/>
              </a:rPr>
              <a:t>Half would like to defer investment until the economic situation has stabilised</a:t>
            </a:r>
            <a:endParaRPr kumimoji="0" lang="en-GB" sz="1200" b="0" i="0" u="none" strike="noStrike" kern="1200" cap="none" spc="0" normalizeH="0" baseline="0" noProof="0" dirty="0">
              <a:ln>
                <a:noFill/>
              </a:ln>
              <a:solidFill>
                <a:srgbClr val="000000"/>
              </a:solidFill>
              <a:effectLst/>
              <a:uLnTx/>
              <a:uFillTx/>
              <a:latin typeface="Century Gothic" panose="020B0502020202020204" pitchFamily="34" charset="0"/>
              <a:ea typeface="Times New Roman" panose="02020603050405020304" pitchFamily="18" charset="0"/>
              <a:cs typeface="+mn-cs"/>
            </a:endParaRPr>
          </a:p>
          <a:p>
            <a:pPr marL="171450" indent="-171450">
              <a:buFont typeface="Arial" panose="020B0604020202020204" pitchFamily="34" charset="0"/>
              <a:buChar char="•"/>
            </a:pPr>
            <a:r>
              <a:rPr kumimoji="0" lang="en-GB" sz="1200" b="0" i="0" u="none" strike="noStrike" kern="1200" cap="none" spc="0" normalizeH="0" baseline="0" noProof="0" dirty="0">
                <a:ln>
                  <a:noFill/>
                </a:ln>
                <a:solidFill>
                  <a:srgbClr val="000000"/>
                </a:solidFill>
                <a:effectLst/>
                <a:uLnTx/>
                <a:uFillTx/>
                <a:latin typeface="Century Gothic" panose="020B0502020202020204" pitchFamily="34" charset="0"/>
                <a:ea typeface="Times New Roman" panose="02020603050405020304" pitchFamily="18" charset="0"/>
                <a:cs typeface="+mn-cs"/>
              </a:rPr>
              <a:t>Greater concern about rising costs than service deterioration</a:t>
            </a:r>
          </a:p>
        </p:txBody>
      </p:sp>
      <p:sp>
        <p:nvSpPr>
          <p:cNvPr id="11" name="TextBox 10">
            <a:extLst>
              <a:ext uri="{FF2B5EF4-FFF2-40B4-BE49-F238E27FC236}">
                <a16:creationId xmlns:a16="http://schemas.microsoft.com/office/drawing/2014/main" id="{FD801FC0-C9E4-F123-D38A-E97776CCEF34}"/>
              </a:ext>
            </a:extLst>
          </p:cNvPr>
          <p:cNvSpPr txBox="1"/>
          <p:nvPr/>
        </p:nvSpPr>
        <p:spPr>
          <a:xfrm>
            <a:off x="6111808" y="4445495"/>
            <a:ext cx="2859508" cy="1626043"/>
          </a:xfrm>
          <a:prstGeom prst="rect">
            <a:avLst/>
          </a:prstGeom>
          <a:solidFill>
            <a:schemeClr val="accent5">
              <a:lumMod val="20000"/>
              <a:lumOff val="80000"/>
            </a:schemeClr>
          </a:solidFill>
        </p:spPr>
        <p:txBody>
          <a:bodyPr wrap="square">
            <a:noAutofit/>
          </a:bodyPr>
          <a:lstStyle/>
          <a:p>
            <a:pPr marL="171450" indent="-171450">
              <a:buFont typeface="Arial" panose="020B0604020202020204" pitchFamily="34" charset="0"/>
              <a:buChar char="•"/>
            </a:pPr>
            <a:r>
              <a:rPr kumimoji="0" lang="en-GB" sz="1200" b="0" i="0" u="none" strike="noStrike" kern="1200" cap="none" spc="0" normalizeH="0" baseline="0" noProof="0" dirty="0">
                <a:ln>
                  <a:noFill/>
                </a:ln>
                <a:solidFill>
                  <a:srgbClr val="000000"/>
                </a:solidFill>
                <a:effectLst/>
                <a:uLnTx/>
                <a:uFillTx/>
                <a:latin typeface="Century Gothic" panose="020F0302020204030204"/>
                <a:ea typeface="+mn-ea"/>
                <a:cs typeface="+mn-cs"/>
              </a:rPr>
              <a:t>Qualitative research revealed a belief that businesses with a profit motive will take advantage of the situation (esp. energy sector)</a:t>
            </a:r>
          </a:p>
          <a:p>
            <a:pPr marL="171450" indent="-171450">
              <a:buFont typeface="Arial" panose="020B0604020202020204" pitchFamily="34" charset="0"/>
              <a:buChar char="•"/>
            </a:pPr>
            <a:r>
              <a:rPr lang="en-GB" sz="1200" dirty="0">
                <a:solidFill>
                  <a:srgbClr val="000000"/>
                </a:solidFill>
                <a:latin typeface="Century Gothic" panose="020F0302020204030204"/>
              </a:rPr>
              <a:t>Awareness of Welsh Water’s ‘not for profit’ status means DCWW is more insulated from this belief</a:t>
            </a:r>
            <a:endParaRPr kumimoji="0" lang="en-GB" sz="1200" b="0" i="0" u="none" strike="noStrike" kern="1200" cap="none" spc="0" normalizeH="0" baseline="0" noProof="0" dirty="0">
              <a:ln>
                <a:noFill/>
              </a:ln>
              <a:solidFill>
                <a:srgbClr val="000000"/>
              </a:solidFill>
              <a:effectLst/>
              <a:uLnTx/>
              <a:uFillTx/>
              <a:latin typeface="Century Gothic" panose="020F0302020204030204"/>
              <a:ea typeface="Calibri" panose="020F0502020204030204" pitchFamily="34" charset="0"/>
              <a:cs typeface="+mn-cs"/>
            </a:endParaRPr>
          </a:p>
        </p:txBody>
      </p:sp>
      <p:sp>
        <p:nvSpPr>
          <p:cNvPr id="13" name="TextBox 12">
            <a:extLst>
              <a:ext uri="{FF2B5EF4-FFF2-40B4-BE49-F238E27FC236}">
                <a16:creationId xmlns:a16="http://schemas.microsoft.com/office/drawing/2014/main" id="{B8446F88-0B6F-E6FD-D945-5E4784C54E8F}"/>
              </a:ext>
            </a:extLst>
          </p:cNvPr>
          <p:cNvSpPr txBox="1"/>
          <p:nvPr/>
        </p:nvSpPr>
        <p:spPr>
          <a:xfrm>
            <a:off x="9060804" y="4445495"/>
            <a:ext cx="2859508" cy="1626043"/>
          </a:xfrm>
          <a:prstGeom prst="rect">
            <a:avLst/>
          </a:prstGeom>
          <a:solidFill>
            <a:schemeClr val="accent5">
              <a:lumMod val="20000"/>
              <a:lumOff val="80000"/>
            </a:schemeClr>
          </a:solidFill>
        </p:spPr>
        <p:txBody>
          <a:bodyPr wrap="square">
            <a:noAutofit/>
          </a:bodyPr>
          <a:lstStyle/>
          <a:p>
            <a:pPr marL="171450" indent="-171450">
              <a:buFont typeface="Arial" panose="020B0604020202020204" pitchFamily="34" charset="0"/>
              <a:buChar char="•"/>
            </a:pPr>
            <a:r>
              <a:rPr lang="en-GB" sz="1200" dirty="0">
                <a:solidFill>
                  <a:srgbClr val="000000"/>
                </a:solidFill>
                <a:latin typeface="Century Gothic" panose="020F0302020204030204"/>
              </a:rPr>
              <a:t>While we know c</a:t>
            </a:r>
            <a:r>
              <a:rPr kumimoji="0" lang="en-GB" sz="1200" b="0" i="0" u="none" strike="noStrike" kern="1200" cap="none" spc="0" normalizeH="0" baseline="0" noProof="0" dirty="0">
                <a:ln>
                  <a:noFill/>
                </a:ln>
                <a:solidFill>
                  <a:srgbClr val="000000"/>
                </a:solidFill>
                <a:effectLst/>
                <a:uLnTx/>
                <a:uFillTx/>
                <a:latin typeface="Century Gothic" panose="020F0302020204030204"/>
                <a:ea typeface="+mn-ea"/>
                <a:cs typeface="+mn-cs"/>
              </a:rPr>
              <a:t>ustomers are not </a:t>
            </a:r>
            <a:r>
              <a:rPr kumimoji="0" lang="en-GB" sz="1200" b="1" i="0" u="none" strike="noStrike" kern="1200" cap="none" spc="0" normalizeH="0" baseline="0" noProof="0" dirty="0">
                <a:ln>
                  <a:noFill/>
                </a:ln>
                <a:solidFill>
                  <a:srgbClr val="000000"/>
                </a:solidFill>
                <a:effectLst/>
                <a:uLnTx/>
                <a:uFillTx/>
                <a:latin typeface="Century Gothic" panose="020F0302020204030204"/>
                <a:ea typeface="+mn-ea"/>
                <a:cs typeface="+mn-cs"/>
              </a:rPr>
              <a:t>spontaneously </a:t>
            </a:r>
            <a:r>
              <a:rPr kumimoji="0" lang="en-GB" sz="1200" b="0" i="0" u="none" strike="noStrike" kern="1200" cap="none" spc="0" normalizeH="0" baseline="0" noProof="0" dirty="0">
                <a:ln>
                  <a:noFill/>
                </a:ln>
                <a:solidFill>
                  <a:srgbClr val="000000"/>
                </a:solidFill>
                <a:effectLst/>
                <a:uLnTx/>
                <a:uFillTx/>
                <a:latin typeface="Century Gothic" panose="020F0302020204030204"/>
                <a:ea typeface="+mn-ea"/>
                <a:cs typeface="+mn-cs"/>
              </a:rPr>
              <a:t>concerned that (waste)water service is under threat…</a:t>
            </a:r>
          </a:p>
          <a:p>
            <a:pPr marL="171450" indent="-171450">
              <a:buFont typeface="Arial" panose="020B0604020202020204" pitchFamily="34" charset="0"/>
              <a:buChar char="•"/>
            </a:pPr>
            <a:r>
              <a:rPr lang="en-GB" sz="1200" dirty="0">
                <a:solidFill>
                  <a:srgbClr val="000000"/>
                </a:solidFill>
                <a:latin typeface="Century Gothic" panose="020F0302020204030204"/>
              </a:rPr>
              <a:t>…on consideration, only a minority think reliable future services are a ‘given’.</a:t>
            </a:r>
            <a:r>
              <a:rPr kumimoji="0" lang="en-GB" sz="1200" b="0" i="0" u="none" strike="noStrike" kern="1200" cap="none" spc="0" normalizeH="0" baseline="0" noProof="0" dirty="0">
                <a:ln>
                  <a:noFill/>
                </a:ln>
                <a:solidFill>
                  <a:srgbClr val="000000"/>
                </a:solidFill>
                <a:effectLst/>
                <a:uLnTx/>
                <a:uFillTx/>
                <a:latin typeface="Century Gothic" panose="020F0302020204030204"/>
                <a:ea typeface="+mn-ea"/>
                <a:cs typeface="+mn-cs"/>
              </a:rPr>
              <a:t> </a:t>
            </a:r>
          </a:p>
        </p:txBody>
      </p:sp>
      <p:sp>
        <p:nvSpPr>
          <p:cNvPr id="16" name="Text Placeholder 15">
            <a:extLst>
              <a:ext uri="{FF2B5EF4-FFF2-40B4-BE49-F238E27FC236}">
                <a16:creationId xmlns:a16="http://schemas.microsoft.com/office/drawing/2014/main" id="{1F8432AC-8DA1-C376-98DC-898300087569}"/>
              </a:ext>
            </a:extLst>
          </p:cNvPr>
          <p:cNvSpPr>
            <a:spLocks noGrp="1"/>
          </p:cNvSpPr>
          <p:nvPr>
            <p:ph type="body" sz="quarter" idx="14"/>
          </p:nvPr>
        </p:nvSpPr>
        <p:spPr/>
        <p:txBody>
          <a:bodyPr/>
          <a:lstStyle/>
          <a:p>
            <a:r>
              <a:rPr lang="en-GB" dirty="0"/>
              <a:t>At the moment they don’t want to think about more bill increases, which can affect their standpoint on investment plans.</a:t>
            </a:r>
          </a:p>
        </p:txBody>
      </p:sp>
      <p:sp>
        <p:nvSpPr>
          <p:cNvPr id="18" name="Slide Number Placeholder 3">
            <a:extLst>
              <a:ext uri="{FF2B5EF4-FFF2-40B4-BE49-F238E27FC236}">
                <a16:creationId xmlns:a16="http://schemas.microsoft.com/office/drawing/2014/main" id="{912A02D9-F95F-11F8-381A-9EFED702C34D}"/>
              </a:ext>
            </a:extLst>
          </p:cNvPr>
          <p:cNvSpPr txBox="1">
            <a:spLocks/>
          </p:cNvSpPr>
          <p:nvPr/>
        </p:nvSpPr>
        <p:spPr>
          <a:xfrm>
            <a:off x="11280100" y="6756"/>
            <a:ext cx="794631" cy="41143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17C9725-CDDF-4E1F-A5C1-71F9C95A39C6}" type="slidenum">
              <a:rPr lang="en-GB" b="1" smtClean="0">
                <a:solidFill>
                  <a:prstClr val="white"/>
                </a:solidFill>
                <a:latin typeface="Century Gothic" panose="020B0502020202020204" pitchFamily="34" charset="0"/>
              </a:rPr>
              <a:pPr/>
              <a:t>5</a:t>
            </a:fld>
            <a:endParaRPr lang="en-GB" b="1" dirty="0">
              <a:solidFill>
                <a:prstClr val="white"/>
              </a:solidFill>
              <a:latin typeface="Century Gothic" panose="020B0502020202020204" pitchFamily="34" charset="0"/>
            </a:endParaRPr>
          </a:p>
        </p:txBody>
      </p:sp>
      <p:sp>
        <p:nvSpPr>
          <p:cNvPr id="2" name="Rectangle 1">
            <a:extLst>
              <a:ext uri="{FF2B5EF4-FFF2-40B4-BE49-F238E27FC236}">
                <a16:creationId xmlns:a16="http://schemas.microsoft.com/office/drawing/2014/main" id="{E5C84826-6FD9-D43A-F51C-93EA5D4FB1B2}"/>
              </a:ext>
            </a:extLst>
          </p:cNvPr>
          <p:cNvSpPr/>
          <p:nvPr/>
        </p:nvSpPr>
        <p:spPr>
          <a:xfrm>
            <a:off x="140480" y="1130264"/>
            <a:ext cx="4562467" cy="307777"/>
          </a:xfrm>
          <a:prstGeom prst="rect">
            <a:avLst/>
          </a:prstGeom>
        </p:spPr>
        <p:txBody>
          <a:bodyPr wrap="none">
            <a:spAutoFit/>
          </a:bodyPr>
          <a:lstStyle/>
          <a:p>
            <a:r>
              <a:rPr lang="en-GB" sz="1400" b="1" dirty="0">
                <a:solidFill>
                  <a:srgbClr val="FFFFFF">
                    <a:lumMod val="50000"/>
                  </a:srgbClr>
                </a:solidFill>
                <a:latin typeface="Century Gothic" panose="020B0502020202020204" pitchFamily="34" charset="0"/>
              </a:rPr>
              <a:t>How much agree or disagree…(% of total sample) </a:t>
            </a:r>
          </a:p>
        </p:txBody>
      </p:sp>
    </p:spTree>
    <p:extLst>
      <p:ext uri="{BB962C8B-B14F-4D97-AF65-F5344CB8AC3E}">
        <p14:creationId xmlns:p14="http://schemas.microsoft.com/office/powerpoint/2010/main" val="362706904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8831892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F18CD56-E4F0-97F0-C82A-B3489BF90E1C}"/>
              </a:ext>
            </a:extLst>
          </p:cNvPr>
          <p:cNvSpPr>
            <a:spLocks noGrp="1"/>
          </p:cNvSpPr>
          <p:nvPr>
            <p:ph type="body" sz="quarter" idx="13"/>
          </p:nvPr>
        </p:nvSpPr>
        <p:spPr/>
        <p:txBody>
          <a:bodyPr/>
          <a:lstStyle/>
          <a:p>
            <a:r>
              <a:rPr lang="en-GB" dirty="0"/>
              <a:t>Quantitative phase sample profile</a:t>
            </a:r>
          </a:p>
        </p:txBody>
      </p:sp>
      <p:graphicFrame>
        <p:nvGraphicFramePr>
          <p:cNvPr id="12" name="Table 12">
            <a:extLst>
              <a:ext uri="{FF2B5EF4-FFF2-40B4-BE49-F238E27FC236}">
                <a16:creationId xmlns:a16="http://schemas.microsoft.com/office/drawing/2014/main" id="{2EC0B1F3-8874-C973-0AA3-7FFB7E1D2D8B}"/>
              </a:ext>
            </a:extLst>
          </p:cNvPr>
          <p:cNvGraphicFramePr>
            <a:graphicFrameLocks noGrp="1"/>
          </p:cNvGraphicFramePr>
          <p:nvPr/>
        </p:nvGraphicFramePr>
        <p:xfrm>
          <a:off x="257736" y="630567"/>
          <a:ext cx="11676526" cy="5468291"/>
        </p:xfrm>
        <a:graphic>
          <a:graphicData uri="http://schemas.openxmlformats.org/drawingml/2006/table">
            <a:tbl>
              <a:tblPr firstRow="1" bandRow="1">
                <a:tableStyleId>{5C22544A-7EE6-4342-B048-85BDC9FD1C3A}</a:tableStyleId>
              </a:tblPr>
              <a:tblGrid>
                <a:gridCol w="3425229">
                  <a:extLst>
                    <a:ext uri="{9D8B030D-6E8A-4147-A177-3AD203B41FA5}">
                      <a16:colId xmlns:a16="http://schemas.microsoft.com/office/drawing/2014/main" val="1688212664"/>
                    </a:ext>
                  </a:extLst>
                </a:gridCol>
                <a:gridCol w="2865319">
                  <a:extLst>
                    <a:ext uri="{9D8B030D-6E8A-4147-A177-3AD203B41FA5}">
                      <a16:colId xmlns:a16="http://schemas.microsoft.com/office/drawing/2014/main" val="1634801153"/>
                    </a:ext>
                  </a:extLst>
                </a:gridCol>
                <a:gridCol w="2521974">
                  <a:extLst>
                    <a:ext uri="{9D8B030D-6E8A-4147-A177-3AD203B41FA5}">
                      <a16:colId xmlns:a16="http://schemas.microsoft.com/office/drawing/2014/main" val="826456901"/>
                    </a:ext>
                  </a:extLst>
                </a:gridCol>
                <a:gridCol w="2864004">
                  <a:extLst>
                    <a:ext uri="{9D8B030D-6E8A-4147-A177-3AD203B41FA5}">
                      <a16:colId xmlns:a16="http://schemas.microsoft.com/office/drawing/2014/main" val="1725064567"/>
                    </a:ext>
                  </a:extLst>
                </a:gridCol>
              </a:tblGrid>
              <a:tr h="317568">
                <a:tc>
                  <a:txBody>
                    <a:bodyPr/>
                    <a:lstStyle/>
                    <a:p>
                      <a:pPr algn="ctr"/>
                      <a:endParaRPr lang="en-GB" sz="1200" dirty="0">
                        <a:latin typeface="Century Gothic" panose="020B0502020202020204" pitchFamily="34" charset="0"/>
                      </a:endParaRPr>
                    </a:p>
                  </a:txBody>
                  <a:tcPr anchor="ctr">
                    <a:solidFill>
                      <a:schemeClr val="bg1"/>
                    </a:solidFill>
                  </a:tcPr>
                </a:tc>
                <a:tc>
                  <a:txBody>
                    <a:bodyPr/>
                    <a:lstStyle/>
                    <a:p>
                      <a:pPr algn="ctr"/>
                      <a:r>
                        <a:rPr lang="en-GB" sz="1200" dirty="0">
                          <a:solidFill>
                            <a:schemeClr val="tx1"/>
                          </a:solidFill>
                          <a:latin typeface="Century Gothic" panose="020B0502020202020204" pitchFamily="34" charset="0"/>
                        </a:rPr>
                        <a:t>Group</a:t>
                      </a:r>
                    </a:p>
                  </a:txBody>
                  <a:tcPr anchor="ctr">
                    <a:solidFill>
                      <a:schemeClr val="accent1">
                        <a:lumMod val="60000"/>
                        <a:lumOff val="40000"/>
                      </a:schemeClr>
                    </a:solidFill>
                  </a:tcPr>
                </a:tc>
                <a:tc>
                  <a:txBody>
                    <a:bodyPr/>
                    <a:lstStyle/>
                    <a:p>
                      <a:pPr algn="ctr"/>
                      <a:r>
                        <a:rPr lang="en-GB" sz="1200" dirty="0">
                          <a:solidFill>
                            <a:schemeClr val="tx1"/>
                          </a:solidFill>
                          <a:latin typeface="Century Gothic" panose="020B0502020202020204" pitchFamily="34" charset="0"/>
                        </a:rPr>
                        <a:t>Unweighted number</a:t>
                      </a:r>
                    </a:p>
                  </a:txBody>
                  <a:tcPr anchor="ctr">
                    <a:solidFill>
                      <a:schemeClr val="accent1">
                        <a:lumMod val="60000"/>
                        <a:lumOff val="40000"/>
                      </a:schemeClr>
                    </a:solidFill>
                  </a:tcPr>
                </a:tc>
                <a:tc>
                  <a:txBody>
                    <a:bodyPr/>
                    <a:lstStyle/>
                    <a:p>
                      <a:pPr algn="ctr"/>
                      <a:r>
                        <a:rPr lang="en-GB" sz="1200" b="1" u="none" dirty="0">
                          <a:solidFill>
                            <a:schemeClr val="tx1"/>
                          </a:solidFill>
                          <a:latin typeface="Century Gothic" panose="020B0502020202020204" pitchFamily="34" charset="0"/>
                        </a:rPr>
                        <a:t>Weighted </a:t>
                      </a:r>
                      <a:r>
                        <a:rPr lang="en-GB" sz="1200" b="1" dirty="0">
                          <a:solidFill>
                            <a:schemeClr val="tx1"/>
                          </a:solidFill>
                          <a:latin typeface="Century Gothic" panose="020B0502020202020204" pitchFamily="34" charset="0"/>
                        </a:rPr>
                        <a:t>number </a:t>
                      </a:r>
                      <a:r>
                        <a:rPr lang="en-GB" sz="1000" b="0" i="1" dirty="0">
                          <a:solidFill>
                            <a:schemeClr val="tx1"/>
                          </a:solidFill>
                          <a:latin typeface="Century Gothic" panose="020B0502020202020204" pitchFamily="34" charset="0"/>
                        </a:rPr>
                        <a:t>(% of total)</a:t>
                      </a:r>
                    </a:p>
                    <a:p>
                      <a:pPr algn="ctr"/>
                      <a:r>
                        <a:rPr lang="en-GB" sz="1000" b="0" i="1" dirty="0">
                          <a:solidFill>
                            <a:schemeClr val="tx1"/>
                          </a:solidFill>
                          <a:latin typeface="Century Gothic" panose="020B0502020202020204" pitchFamily="34" charset="0"/>
                        </a:rPr>
                        <a:t>* % of HH</a:t>
                      </a:r>
                    </a:p>
                  </a:txBody>
                  <a:tcPr anchor="ctr">
                    <a:solidFill>
                      <a:schemeClr val="accent1">
                        <a:lumMod val="60000"/>
                        <a:lumOff val="40000"/>
                      </a:schemeClr>
                    </a:solidFill>
                  </a:tcPr>
                </a:tc>
                <a:extLst>
                  <a:ext uri="{0D108BD9-81ED-4DB2-BD59-A6C34878D82A}">
                    <a16:rowId xmlns:a16="http://schemas.microsoft.com/office/drawing/2014/main" val="4165636322"/>
                  </a:ext>
                </a:extLst>
              </a:tr>
              <a:tr h="296563">
                <a:tc rowSpan="5">
                  <a:txBody>
                    <a:bodyPr/>
                    <a:lstStyle/>
                    <a:p>
                      <a:pPr algn="ctr"/>
                      <a:r>
                        <a:rPr lang="en-GB" sz="1200" dirty="0">
                          <a:latin typeface="Century Gothic" panose="020B0502020202020204" pitchFamily="34" charset="0"/>
                        </a:rPr>
                        <a:t>Sample groups</a:t>
                      </a:r>
                    </a:p>
                  </a:txBody>
                  <a:tcPr anchor="ctr">
                    <a:solidFill>
                      <a:schemeClr val="tx2">
                        <a:lumMod val="40000"/>
                        <a:lumOff val="60000"/>
                      </a:schemeClr>
                    </a:solidFill>
                  </a:tcPr>
                </a:tc>
                <a:tc>
                  <a:txBody>
                    <a:bodyPr/>
                    <a:lstStyle/>
                    <a:p>
                      <a:pPr algn="ctr"/>
                      <a:r>
                        <a:rPr lang="en-GB" sz="1200" dirty="0">
                          <a:latin typeface="Century Gothic" panose="020B0502020202020204" pitchFamily="34" charset="0"/>
                        </a:rPr>
                        <a:t>Total</a:t>
                      </a:r>
                    </a:p>
                  </a:txBody>
                  <a:tcPr anchor="ctr">
                    <a:solidFill>
                      <a:schemeClr val="tx2">
                        <a:lumMod val="40000"/>
                        <a:lumOff val="60000"/>
                      </a:schemeClr>
                    </a:solidFill>
                  </a:tcPr>
                </a:tc>
                <a:tc>
                  <a:txBody>
                    <a:bodyPr/>
                    <a:lstStyle/>
                    <a:p>
                      <a:pPr algn="ctr"/>
                      <a:r>
                        <a:rPr lang="en-GB" sz="1200" b="1" dirty="0">
                          <a:latin typeface="Century Gothic" panose="020B0502020202020204" pitchFamily="34" charset="0"/>
                        </a:rPr>
                        <a:t>986</a:t>
                      </a:r>
                    </a:p>
                  </a:txBody>
                  <a:tcPr anchor="ctr">
                    <a:solidFill>
                      <a:schemeClr val="tx2">
                        <a:lumMod val="40000"/>
                        <a:lumOff val="60000"/>
                      </a:schemeClr>
                    </a:solidFill>
                  </a:tcPr>
                </a:tc>
                <a:tc>
                  <a:txBody>
                    <a:bodyPr/>
                    <a:lstStyle/>
                    <a:p>
                      <a:pPr algn="ctr"/>
                      <a:r>
                        <a:rPr lang="en-GB" sz="1200" b="1" dirty="0">
                          <a:latin typeface="Century Gothic" panose="020B0502020202020204" pitchFamily="34" charset="0"/>
                        </a:rPr>
                        <a:t>986</a:t>
                      </a:r>
                      <a:r>
                        <a:rPr lang="en-GB" sz="1000" dirty="0">
                          <a:latin typeface="Century Gothic" panose="020B0502020202020204" pitchFamily="34" charset="0"/>
                        </a:rPr>
                        <a:t> </a:t>
                      </a:r>
                      <a:r>
                        <a:rPr lang="en-GB" sz="1000" i="1" dirty="0">
                          <a:latin typeface="Century Gothic" panose="020B0502020202020204" pitchFamily="34" charset="0"/>
                        </a:rPr>
                        <a:t>(100%)</a:t>
                      </a:r>
                    </a:p>
                  </a:txBody>
                  <a:tcPr anchor="ctr">
                    <a:solidFill>
                      <a:schemeClr val="tx2">
                        <a:lumMod val="40000"/>
                        <a:lumOff val="60000"/>
                      </a:schemeClr>
                    </a:solidFill>
                  </a:tcPr>
                </a:tc>
                <a:extLst>
                  <a:ext uri="{0D108BD9-81ED-4DB2-BD59-A6C34878D82A}">
                    <a16:rowId xmlns:a16="http://schemas.microsoft.com/office/drawing/2014/main" val="4214350096"/>
                  </a:ext>
                </a:extLst>
              </a:tr>
              <a:tr h="296563">
                <a:tc vMerge="1">
                  <a:txBody>
                    <a:bodyPr/>
                    <a:lstStyle/>
                    <a:p>
                      <a:pPr algn="ctr"/>
                      <a:endParaRPr lang="en-GB" sz="1200" dirty="0">
                        <a:latin typeface="Century Gothic" panose="020B0502020202020204" pitchFamily="34" charset="0"/>
                      </a:endParaRPr>
                    </a:p>
                  </a:txBody>
                  <a:tcPr anchor="ctr"/>
                </a:tc>
                <a:tc>
                  <a:txBody>
                    <a:bodyPr/>
                    <a:lstStyle/>
                    <a:p>
                      <a:pPr algn="ctr"/>
                      <a:r>
                        <a:rPr lang="en-GB" sz="1200" dirty="0">
                          <a:latin typeface="Century Gothic" panose="020B0502020202020204" pitchFamily="34" charset="0"/>
                        </a:rPr>
                        <a:t>HH Customers Total</a:t>
                      </a:r>
                    </a:p>
                  </a:txBody>
                  <a:tcPr anchor="ctr">
                    <a:solidFill>
                      <a:schemeClr val="tx2">
                        <a:lumMod val="40000"/>
                        <a:lumOff val="60000"/>
                      </a:schemeClr>
                    </a:solidFill>
                  </a:tcPr>
                </a:tc>
                <a:tc>
                  <a:txBody>
                    <a:bodyPr/>
                    <a:lstStyle/>
                    <a:p>
                      <a:pPr algn="ctr"/>
                      <a:r>
                        <a:rPr lang="en-GB" sz="1200" b="1" dirty="0">
                          <a:latin typeface="Century Gothic" panose="020B0502020202020204" pitchFamily="34" charset="0"/>
                        </a:rPr>
                        <a:t>936</a:t>
                      </a:r>
                    </a:p>
                  </a:txBody>
                  <a:tcPr anchor="ctr">
                    <a:solidFill>
                      <a:schemeClr val="tx2">
                        <a:lumMod val="40000"/>
                        <a:lumOff val="60000"/>
                      </a:schemeClr>
                    </a:solidFill>
                  </a:tcPr>
                </a:tc>
                <a:tc>
                  <a:txBody>
                    <a:bodyPr/>
                    <a:lstStyle/>
                    <a:p>
                      <a:pPr algn="ctr"/>
                      <a:r>
                        <a:rPr lang="en-GB" sz="1200" b="1" dirty="0">
                          <a:latin typeface="Century Gothic" panose="020B0502020202020204" pitchFamily="34" charset="0"/>
                        </a:rPr>
                        <a:t>906</a:t>
                      </a:r>
                      <a:r>
                        <a:rPr lang="en-GB" sz="1000" dirty="0">
                          <a:latin typeface="Century Gothic" panose="020B0502020202020204" pitchFamily="34" charset="0"/>
                        </a:rPr>
                        <a:t> </a:t>
                      </a:r>
                      <a:r>
                        <a:rPr lang="en-GB" sz="1000" i="1" dirty="0">
                          <a:latin typeface="Century Gothic" panose="020B0502020202020204" pitchFamily="34" charset="0"/>
                        </a:rPr>
                        <a:t>(92%)</a:t>
                      </a:r>
                    </a:p>
                  </a:txBody>
                  <a:tcPr anchor="ctr">
                    <a:solidFill>
                      <a:schemeClr val="tx2">
                        <a:lumMod val="40000"/>
                        <a:lumOff val="60000"/>
                      </a:schemeClr>
                    </a:solidFill>
                  </a:tcPr>
                </a:tc>
                <a:extLst>
                  <a:ext uri="{0D108BD9-81ED-4DB2-BD59-A6C34878D82A}">
                    <a16:rowId xmlns:a16="http://schemas.microsoft.com/office/drawing/2014/main" val="3493869587"/>
                  </a:ext>
                </a:extLst>
              </a:tr>
              <a:tr h="296563">
                <a:tc vMerge="1">
                  <a:txBody>
                    <a:bodyPr/>
                    <a:lstStyle/>
                    <a:p>
                      <a:pPr algn="ctr"/>
                      <a:endParaRPr lang="en-GB" sz="1200" dirty="0">
                        <a:latin typeface="Century Gothic" panose="020B0502020202020204" pitchFamily="34" charset="0"/>
                      </a:endParaRPr>
                    </a:p>
                  </a:txBody>
                  <a:tcPr anchor="ctr"/>
                </a:tc>
                <a:tc>
                  <a:txBody>
                    <a:bodyPr/>
                    <a:lstStyle/>
                    <a:p>
                      <a:pPr algn="ctr"/>
                      <a:r>
                        <a:rPr lang="en-GB" sz="1200" dirty="0">
                          <a:latin typeface="Century Gothic" panose="020B0502020202020204" pitchFamily="34" charset="0"/>
                        </a:rPr>
                        <a:t>Online HH Total</a:t>
                      </a:r>
                    </a:p>
                  </a:txBody>
                  <a:tcPr anchor="ctr">
                    <a:solidFill>
                      <a:schemeClr val="tx2">
                        <a:lumMod val="40000"/>
                        <a:lumOff val="60000"/>
                      </a:schemeClr>
                    </a:solidFill>
                  </a:tcPr>
                </a:tc>
                <a:tc>
                  <a:txBody>
                    <a:bodyPr/>
                    <a:lstStyle/>
                    <a:p>
                      <a:pPr algn="ctr"/>
                      <a:r>
                        <a:rPr lang="en-GB" sz="1200" b="1" dirty="0">
                          <a:latin typeface="Century Gothic" panose="020B0502020202020204" pitchFamily="34" charset="0"/>
                        </a:rPr>
                        <a:t>802</a:t>
                      </a:r>
                    </a:p>
                  </a:txBody>
                  <a:tcPr anchor="ctr">
                    <a:solidFill>
                      <a:schemeClr val="tx2">
                        <a:lumMod val="40000"/>
                        <a:lumOff val="60000"/>
                      </a:schemeClr>
                    </a:solidFill>
                  </a:tcPr>
                </a:tc>
                <a:tc>
                  <a:txBody>
                    <a:bodyPr/>
                    <a:lstStyle/>
                    <a:p>
                      <a:pPr algn="ctr"/>
                      <a:r>
                        <a:rPr lang="en-GB" sz="1200" b="1" dirty="0">
                          <a:latin typeface="Century Gothic" panose="020B0502020202020204" pitchFamily="34" charset="0"/>
                        </a:rPr>
                        <a:t>804</a:t>
                      </a:r>
                      <a:r>
                        <a:rPr lang="en-GB" sz="1000" dirty="0">
                          <a:latin typeface="Century Gothic" panose="020B0502020202020204" pitchFamily="34" charset="0"/>
                        </a:rPr>
                        <a:t> </a:t>
                      </a:r>
                      <a:r>
                        <a:rPr lang="en-GB" sz="1000" i="1" dirty="0">
                          <a:latin typeface="Century Gothic" panose="020B0502020202020204" pitchFamily="34" charset="0"/>
                        </a:rPr>
                        <a:t>(82%)</a:t>
                      </a:r>
                    </a:p>
                  </a:txBody>
                  <a:tcPr anchor="ctr">
                    <a:solidFill>
                      <a:schemeClr val="tx2">
                        <a:lumMod val="40000"/>
                        <a:lumOff val="60000"/>
                      </a:schemeClr>
                    </a:solidFill>
                  </a:tcPr>
                </a:tc>
                <a:extLst>
                  <a:ext uri="{0D108BD9-81ED-4DB2-BD59-A6C34878D82A}">
                    <a16:rowId xmlns:a16="http://schemas.microsoft.com/office/drawing/2014/main" val="2539694204"/>
                  </a:ext>
                </a:extLst>
              </a:tr>
              <a:tr h="296563">
                <a:tc vMerge="1">
                  <a:txBody>
                    <a:bodyPr/>
                    <a:lstStyle/>
                    <a:p>
                      <a:pPr algn="ctr"/>
                      <a:endParaRPr lang="en-GB" sz="1200" dirty="0">
                        <a:latin typeface="Century Gothic" panose="020B0502020202020204" pitchFamily="34" charset="0"/>
                      </a:endParaRPr>
                    </a:p>
                  </a:txBody>
                  <a:tcPr anchor="ctr"/>
                </a:tc>
                <a:tc>
                  <a:txBody>
                    <a:bodyPr/>
                    <a:lstStyle/>
                    <a:p>
                      <a:pPr algn="ctr"/>
                      <a:r>
                        <a:rPr lang="en-GB" sz="1200" dirty="0">
                          <a:latin typeface="Century Gothic" panose="020B0502020202020204" pitchFamily="34" charset="0"/>
                        </a:rPr>
                        <a:t>Community Hub Total</a:t>
                      </a:r>
                    </a:p>
                  </a:txBody>
                  <a:tcPr anchor="ctr">
                    <a:solidFill>
                      <a:schemeClr val="tx2">
                        <a:lumMod val="40000"/>
                        <a:lumOff val="60000"/>
                      </a:schemeClr>
                    </a:solidFill>
                  </a:tcPr>
                </a:tc>
                <a:tc>
                  <a:txBody>
                    <a:bodyPr/>
                    <a:lstStyle/>
                    <a:p>
                      <a:pPr algn="ctr"/>
                      <a:r>
                        <a:rPr lang="en-GB" sz="1200" b="1" dirty="0">
                          <a:latin typeface="Century Gothic" panose="020B0502020202020204" pitchFamily="34" charset="0"/>
                        </a:rPr>
                        <a:t>134</a:t>
                      </a:r>
                    </a:p>
                  </a:txBody>
                  <a:tcPr anchor="ctr">
                    <a:solidFill>
                      <a:schemeClr val="tx2">
                        <a:lumMod val="40000"/>
                        <a:lumOff val="60000"/>
                      </a:schemeClr>
                    </a:solidFill>
                  </a:tcPr>
                </a:tc>
                <a:tc>
                  <a:txBody>
                    <a:bodyPr/>
                    <a:lstStyle/>
                    <a:p>
                      <a:pPr algn="ctr"/>
                      <a:r>
                        <a:rPr lang="en-GB" sz="1200" b="1" dirty="0">
                          <a:latin typeface="Century Gothic" panose="020B0502020202020204" pitchFamily="34" charset="0"/>
                        </a:rPr>
                        <a:t>102</a:t>
                      </a:r>
                      <a:r>
                        <a:rPr lang="en-GB" sz="1000" dirty="0">
                          <a:latin typeface="Century Gothic" panose="020B0502020202020204" pitchFamily="34" charset="0"/>
                        </a:rPr>
                        <a:t> </a:t>
                      </a:r>
                      <a:r>
                        <a:rPr lang="en-GB" sz="1000" i="1" dirty="0">
                          <a:latin typeface="Century Gothic" panose="020B0502020202020204" pitchFamily="34" charset="0"/>
                        </a:rPr>
                        <a:t>(10%)</a:t>
                      </a:r>
                    </a:p>
                  </a:txBody>
                  <a:tcPr anchor="ctr">
                    <a:solidFill>
                      <a:schemeClr val="tx2">
                        <a:lumMod val="40000"/>
                        <a:lumOff val="60000"/>
                      </a:schemeClr>
                    </a:solidFill>
                  </a:tcPr>
                </a:tc>
                <a:extLst>
                  <a:ext uri="{0D108BD9-81ED-4DB2-BD59-A6C34878D82A}">
                    <a16:rowId xmlns:a16="http://schemas.microsoft.com/office/drawing/2014/main" val="990794420"/>
                  </a:ext>
                </a:extLst>
              </a:tr>
              <a:tr h="296563">
                <a:tc vMerge="1">
                  <a:txBody>
                    <a:bodyPr/>
                    <a:lstStyle/>
                    <a:p>
                      <a:pPr algn="ctr"/>
                      <a:endParaRPr lang="en-GB" sz="1200" dirty="0">
                        <a:latin typeface="Century Gothic" panose="020B0502020202020204" pitchFamily="34" charset="0"/>
                      </a:endParaRPr>
                    </a:p>
                  </a:txBody>
                  <a:tcPr anchor="ctr"/>
                </a:tc>
                <a:tc>
                  <a:txBody>
                    <a:bodyPr/>
                    <a:lstStyle/>
                    <a:p>
                      <a:pPr algn="ctr"/>
                      <a:r>
                        <a:rPr lang="en-GB" sz="1200" dirty="0">
                          <a:latin typeface="Century Gothic" panose="020B0502020202020204" pitchFamily="34" charset="0"/>
                        </a:rPr>
                        <a:t>Online NHH </a:t>
                      </a:r>
                    </a:p>
                  </a:txBody>
                  <a:tcPr anchor="ctr">
                    <a:solidFill>
                      <a:schemeClr val="tx2">
                        <a:lumMod val="40000"/>
                        <a:lumOff val="60000"/>
                      </a:schemeClr>
                    </a:solidFill>
                  </a:tcPr>
                </a:tc>
                <a:tc>
                  <a:txBody>
                    <a:bodyPr/>
                    <a:lstStyle/>
                    <a:p>
                      <a:pPr algn="ctr"/>
                      <a:r>
                        <a:rPr lang="en-GB" sz="1200" b="1" dirty="0">
                          <a:latin typeface="Century Gothic" panose="020B0502020202020204" pitchFamily="34" charset="0"/>
                        </a:rPr>
                        <a:t>50</a:t>
                      </a:r>
                    </a:p>
                  </a:txBody>
                  <a:tcPr anchor="ctr">
                    <a:solidFill>
                      <a:schemeClr val="tx2">
                        <a:lumMod val="40000"/>
                        <a:lumOff val="60000"/>
                      </a:schemeClr>
                    </a:solidFill>
                  </a:tcPr>
                </a:tc>
                <a:tc>
                  <a:txBody>
                    <a:bodyPr/>
                    <a:lstStyle/>
                    <a:p>
                      <a:pPr algn="ctr"/>
                      <a:r>
                        <a:rPr lang="en-GB" sz="1200" b="1" dirty="0">
                          <a:latin typeface="Century Gothic" panose="020B0502020202020204" pitchFamily="34" charset="0"/>
                        </a:rPr>
                        <a:t>80</a:t>
                      </a:r>
                      <a:r>
                        <a:rPr lang="en-GB" sz="1000" dirty="0">
                          <a:latin typeface="Century Gothic" panose="020B0502020202020204" pitchFamily="34" charset="0"/>
                        </a:rPr>
                        <a:t> </a:t>
                      </a:r>
                      <a:r>
                        <a:rPr lang="en-GB" sz="1000" i="1" dirty="0">
                          <a:latin typeface="Century Gothic" panose="020B0502020202020204" pitchFamily="34" charset="0"/>
                        </a:rPr>
                        <a:t>(8%)</a:t>
                      </a:r>
                    </a:p>
                  </a:txBody>
                  <a:tcPr anchor="ctr">
                    <a:solidFill>
                      <a:schemeClr val="tx2">
                        <a:lumMod val="40000"/>
                        <a:lumOff val="60000"/>
                      </a:schemeClr>
                    </a:solidFill>
                  </a:tcPr>
                </a:tc>
                <a:extLst>
                  <a:ext uri="{0D108BD9-81ED-4DB2-BD59-A6C34878D82A}">
                    <a16:rowId xmlns:a16="http://schemas.microsoft.com/office/drawing/2014/main" val="4246513573"/>
                  </a:ext>
                </a:extLst>
              </a:tr>
              <a:tr h="296563">
                <a:tc rowSpan="4">
                  <a:txBody>
                    <a:bodyPr/>
                    <a:lstStyle/>
                    <a:p>
                      <a:pPr algn="ctr"/>
                      <a:r>
                        <a:rPr lang="en-GB" sz="1200" dirty="0">
                          <a:latin typeface="Century Gothic" panose="020B0502020202020204" pitchFamily="34" charset="0"/>
                        </a:rPr>
                        <a:t>Age (household customers only)</a:t>
                      </a:r>
                    </a:p>
                  </a:txBody>
                  <a:tcPr anchor="ctr">
                    <a:solidFill>
                      <a:schemeClr val="tx2">
                        <a:lumMod val="20000"/>
                        <a:lumOff val="80000"/>
                      </a:schemeClr>
                    </a:solidFill>
                  </a:tcPr>
                </a:tc>
                <a:tc>
                  <a:txBody>
                    <a:bodyPr/>
                    <a:lstStyle/>
                    <a:p>
                      <a:pPr algn="ctr"/>
                      <a:r>
                        <a:rPr lang="en-GB" sz="1200" dirty="0">
                          <a:latin typeface="Century Gothic" panose="020B0502020202020204" pitchFamily="34" charset="0"/>
                        </a:rPr>
                        <a:t>18-29</a:t>
                      </a:r>
                    </a:p>
                  </a:txBody>
                  <a:tcPr anchor="ctr">
                    <a:solidFill>
                      <a:schemeClr val="tx2">
                        <a:lumMod val="20000"/>
                        <a:lumOff val="80000"/>
                      </a:schemeClr>
                    </a:solidFill>
                  </a:tcPr>
                </a:tc>
                <a:tc>
                  <a:txBody>
                    <a:bodyPr/>
                    <a:lstStyle/>
                    <a:p>
                      <a:pPr algn="ctr"/>
                      <a:r>
                        <a:rPr lang="en-GB" sz="1200" b="1" dirty="0">
                          <a:latin typeface="Century Gothic" panose="020B0502020202020204" pitchFamily="34" charset="0"/>
                        </a:rPr>
                        <a:t>94</a:t>
                      </a:r>
                    </a:p>
                  </a:txBody>
                  <a:tcPr anchor="ctr">
                    <a:solidFill>
                      <a:schemeClr val="tx2">
                        <a:lumMod val="20000"/>
                        <a:lumOff val="80000"/>
                      </a:schemeClr>
                    </a:solidFill>
                  </a:tcPr>
                </a:tc>
                <a:tc>
                  <a:txBody>
                    <a:bodyPr/>
                    <a:lstStyle/>
                    <a:p>
                      <a:pPr algn="ctr"/>
                      <a:r>
                        <a:rPr lang="en-GB" sz="1200" b="1" dirty="0">
                          <a:latin typeface="Century Gothic" panose="020B0502020202020204" pitchFamily="34" charset="0"/>
                        </a:rPr>
                        <a:t>50</a:t>
                      </a:r>
                      <a:r>
                        <a:rPr lang="en-GB" sz="1200" dirty="0">
                          <a:latin typeface="Century Gothic" panose="020B0502020202020204" pitchFamily="34" charset="0"/>
                        </a:rPr>
                        <a:t> </a:t>
                      </a:r>
                      <a:r>
                        <a:rPr lang="en-GB" sz="1200" i="1" dirty="0">
                          <a:latin typeface="Century Gothic" panose="020B0502020202020204" pitchFamily="34" charset="0"/>
                        </a:rPr>
                        <a:t>(</a:t>
                      </a:r>
                      <a:r>
                        <a:rPr lang="en-GB" sz="1000" i="1" dirty="0">
                          <a:latin typeface="Century Gothic" panose="020B0502020202020204" pitchFamily="34" charset="0"/>
                        </a:rPr>
                        <a:t>6%*)</a:t>
                      </a:r>
                    </a:p>
                  </a:txBody>
                  <a:tcPr anchor="ctr">
                    <a:solidFill>
                      <a:schemeClr val="tx2">
                        <a:lumMod val="20000"/>
                        <a:lumOff val="80000"/>
                      </a:schemeClr>
                    </a:solidFill>
                  </a:tcPr>
                </a:tc>
                <a:extLst>
                  <a:ext uri="{0D108BD9-81ED-4DB2-BD59-A6C34878D82A}">
                    <a16:rowId xmlns:a16="http://schemas.microsoft.com/office/drawing/2014/main" val="3877260832"/>
                  </a:ext>
                </a:extLst>
              </a:tr>
              <a:tr h="296563">
                <a:tc vMerge="1">
                  <a:txBody>
                    <a:bodyPr/>
                    <a:lstStyle/>
                    <a:p>
                      <a:pPr algn="ctr"/>
                      <a:endParaRPr lang="en-GB" sz="1200" dirty="0">
                        <a:latin typeface="Century Gothic" panose="020B0502020202020204" pitchFamily="34" charset="0"/>
                      </a:endParaRPr>
                    </a:p>
                  </a:txBody>
                  <a:tcPr anchor="ctr"/>
                </a:tc>
                <a:tc>
                  <a:txBody>
                    <a:bodyPr/>
                    <a:lstStyle/>
                    <a:p>
                      <a:pPr algn="ctr"/>
                      <a:r>
                        <a:rPr lang="en-GB" sz="1200" dirty="0">
                          <a:latin typeface="Century Gothic" panose="020B0502020202020204" pitchFamily="34" charset="0"/>
                        </a:rPr>
                        <a:t>30-44</a:t>
                      </a:r>
                    </a:p>
                  </a:txBody>
                  <a:tcPr anchor="ctr">
                    <a:solidFill>
                      <a:schemeClr val="tx2">
                        <a:lumMod val="20000"/>
                        <a:lumOff val="80000"/>
                      </a:schemeClr>
                    </a:solidFill>
                  </a:tcPr>
                </a:tc>
                <a:tc>
                  <a:txBody>
                    <a:bodyPr/>
                    <a:lstStyle/>
                    <a:p>
                      <a:pPr algn="ctr"/>
                      <a:r>
                        <a:rPr lang="en-GB" sz="1200" b="1" dirty="0">
                          <a:latin typeface="Century Gothic" panose="020B0502020202020204" pitchFamily="34" charset="0"/>
                        </a:rPr>
                        <a:t>256</a:t>
                      </a:r>
                    </a:p>
                  </a:txBody>
                  <a:tcPr anchor="ctr">
                    <a:solidFill>
                      <a:schemeClr val="tx2">
                        <a:lumMod val="20000"/>
                        <a:lumOff val="80000"/>
                      </a:schemeClr>
                    </a:solidFill>
                  </a:tcPr>
                </a:tc>
                <a:tc>
                  <a:txBody>
                    <a:bodyPr/>
                    <a:lstStyle/>
                    <a:p>
                      <a:pPr algn="ctr"/>
                      <a:r>
                        <a:rPr lang="en-GB" sz="1200" b="1" dirty="0">
                          <a:latin typeface="Century Gothic" panose="020B0502020202020204" pitchFamily="34" charset="0"/>
                        </a:rPr>
                        <a:t>247</a:t>
                      </a:r>
                      <a:r>
                        <a:rPr lang="en-GB" sz="1000" dirty="0">
                          <a:latin typeface="Century Gothic" panose="020B0502020202020204" pitchFamily="34" charset="0"/>
                        </a:rPr>
                        <a:t> </a:t>
                      </a:r>
                      <a:r>
                        <a:rPr lang="en-GB" sz="1000" i="1" dirty="0">
                          <a:latin typeface="Century Gothic" panose="020B0502020202020204" pitchFamily="34" charset="0"/>
                        </a:rPr>
                        <a:t>(27%*)</a:t>
                      </a:r>
                    </a:p>
                  </a:txBody>
                  <a:tcPr anchor="ctr">
                    <a:solidFill>
                      <a:schemeClr val="tx2">
                        <a:lumMod val="20000"/>
                        <a:lumOff val="80000"/>
                      </a:schemeClr>
                    </a:solidFill>
                  </a:tcPr>
                </a:tc>
                <a:extLst>
                  <a:ext uri="{0D108BD9-81ED-4DB2-BD59-A6C34878D82A}">
                    <a16:rowId xmlns:a16="http://schemas.microsoft.com/office/drawing/2014/main" val="1276750878"/>
                  </a:ext>
                </a:extLst>
              </a:tr>
              <a:tr h="296563">
                <a:tc vMerge="1">
                  <a:txBody>
                    <a:bodyPr/>
                    <a:lstStyle/>
                    <a:p>
                      <a:pPr algn="ctr"/>
                      <a:endParaRPr lang="en-GB" sz="1200" dirty="0">
                        <a:latin typeface="Century Gothic" panose="020B0502020202020204" pitchFamily="34" charset="0"/>
                      </a:endParaRPr>
                    </a:p>
                  </a:txBody>
                  <a:tcPr anchor="ctr"/>
                </a:tc>
                <a:tc>
                  <a:txBody>
                    <a:bodyPr/>
                    <a:lstStyle/>
                    <a:p>
                      <a:pPr algn="ctr"/>
                      <a:r>
                        <a:rPr lang="en-GB" sz="1200" dirty="0">
                          <a:latin typeface="Century Gothic" panose="020B0502020202020204" pitchFamily="34" charset="0"/>
                        </a:rPr>
                        <a:t>45-59</a:t>
                      </a:r>
                    </a:p>
                  </a:txBody>
                  <a:tcPr anchor="ctr">
                    <a:solidFill>
                      <a:schemeClr val="tx2">
                        <a:lumMod val="20000"/>
                        <a:lumOff val="80000"/>
                      </a:schemeClr>
                    </a:solidFill>
                  </a:tcPr>
                </a:tc>
                <a:tc>
                  <a:txBody>
                    <a:bodyPr/>
                    <a:lstStyle/>
                    <a:p>
                      <a:pPr algn="ctr"/>
                      <a:r>
                        <a:rPr lang="en-GB" sz="1200" b="1" dirty="0">
                          <a:latin typeface="Century Gothic" panose="020B0502020202020204" pitchFamily="34" charset="0"/>
                        </a:rPr>
                        <a:t>234</a:t>
                      </a:r>
                    </a:p>
                  </a:txBody>
                  <a:tcPr anchor="ctr">
                    <a:solidFill>
                      <a:schemeClr val="tx2">
                        <a:lumMod val="20000"/>
                        <a:lumOff val="80000"/>
                      </a:schemeClr>
                    </a:solidFill>
                  </a:tcPr>
                </a:tc>
                <a:tc>
                  <a:txBody>
                    <a:bodyPr/>
                    <a:lstStyle/>
                    <a:p>
                      <a:pPr algn="ctr"/>
                      <a:r>
                        <a:rPr lang="en-GB" sz="1200" b="1" dirty="0">
                          <a:latin typeface="Century Gothic" panose="020B0502020202020204" pitchFamily="34" charset="0"/>
                        </a:rPr>
                        <a:t>272</a:t>
                      </a:r>
                      <a:r>
                        <a:rPr lang="en-GB" sz="1200" dirty="0">
                          <a:latin typeface="Century Gothic" panose="020B0502020202020204" pitchFamily="34" charset="0"/>
                        </a:rPr>
                        <a:t> </a:t>
                      </a:r>
                      <a:r>
                        <a:rPr lang="en-GB" sz="1000" i="1" dirty="0">
                          <a:latin typeface="Century Gothic" panose="020B0502020202020204" pitchFamily="34" charset="0"/>
                        </a:rPr>
                        <a:t>(30%*)</a:t>
                      </a:r>
                    </a:p>
                  </a:txBody>
                  <a:tcPr anchor="ctr">
                    <a:solidFill>
                      <a:schemeClr val="tx2">
                        <a:lumMod val="20000"/>
                        <a:lumOff val="80000"/>
                      </a:schemeClr>
                    </a:solidFill>
                  </a:tcPr>
                </a:tc>
                <a:extLst>
                  <a:ext uri="{0D108BD9-81ED-4DB2-BD59-A6C34878D82A}">
                    <a16:rowId xmlns:a16="http://schemas.microsoft.com/office/drawing/2014/main" val="2511102751"/>
                  </a:ext>
                </a:extLst>
              </a:tr>
              <a:tr h="296563">
                <a:tc vMerge="1">
                  <a:txBody>
                    <a:bodyPr/>
                    <a:lstStyle/>
                    <a:p>
                      <a:pPr algn="ctr"/>
                      <a:endParaRPr lang="en-GB" sz="1200" dirty="0">
                        <a:latin typeface="Century Gothic" panose="020B0502020202020204" pitchFamily="34" charset="0"/>
                      </a:endParaRPr>
                    </a:p>
                  </a:txBody>
                  <a:tcPr anchor="ctr"/>
                </a:tc>
                <a:tc>
                  <a:txBody>
                    <a:bodyPr/>
                    <a:lstStyle/>
                    <a:p>
                      <a:pPr algn="ctr"/>
                      <a:r>
                        <a:rPr lang="en-GB" sz="1200" dirty="0">
                          <a:latin typeface="Century Gothic" panose="020B0502020202020204" pitchFamily="34" charset="0"/>
                        </a:rPr>
                        <a:t>60+</a:t>
                      </a:r>
                    </a:p>
                  </a:txBody>
                  <a:tcPr anchor="ctr">
                    <a:solidFill>
                      <a:schemeClr val="tx2">
                        <a:lumMod val="20000"/>
                        <a:lumOff val="80000"/>
                      </a:schemeClr>
                    </a:solidFill>
                  </a:tcPr>
                </a:tc>
                <a:tc>
                  <a:txBody>
                    <a:bodyPr/>
                    <a:lstStyle/>
                    <a:p>
                      <a:pPr algn="ctr"/>
                      <a:r>
                        <a:rPr lang="en-GB" sz="1200" b="1" dirty="0">
                          <a:latin typeface="Century Gothic" panose="020B0502020202020204" pitchFamily="34" charset="0"/>
                        </a:rPr>
                        <a:t>350</a:t>
                      </a:r>
                    </a:p>
                  </a:txBody>
                  <a:tcPr anchor="ctr">
                    <a:solidFill>
                      <a:schemeClr val="tx2">
                        <a:lumMod val="20000"/>
                        <a:lumOff val="80000"/>
                      </a:schemeClr>
                    </a:solidFill>
                  </a:tcPr>
                </a:tc>
                <a:tc>
                  <a:txBody>
                    <a:bodyPr/>
                    <a:lstStyle/>
                    <a:p>
                      <a:pPr algn="ctr"/>
                      <a:r>
                        <a:rPr lang="en-GB" sz="1200" b="1" dirty="0">
                          <a:latin typeface="Century Gothic" panose="020B0502020202020204" pitchFamily="34" charset="0"/>
                        </a:rPr>
                        <a:t>336</a:t>
                      </a:r>
                      <a:r>
                        <a:rPr lang="en-GB" sz="1200" dirty="0">
                          <a:latin typeface="Century Gothic" panose="020B0502020202020204" pitchFamily="34" charset="0"/>
                        </a:rPr>
                        <a:t> </a:t>
                      </a:r>
                      <a:r>
                        <a:rPr lang="en-GB" sz="1000" i="1" dirty="0">
                          <a:latin typeface="Century Gothic" panose="020B0502020202020204" pitchFamily="34" charset="0"/>
                        </a:rPr>
                        <a:t>(37%*)</a:t>
                      </a:r>
                    </a:p>
                  </a:txBody>
                  <a:tcPr anchor="ctr">
                    <a:solidFill>
                      <a:schemeClr val="tx2">
                        <a:lumMod val="20000"/>
                        <a:lumOff val="80000"/>
                      </a:schemeClr>
                    </a:solidFill>
                  </a:tcPr>
                </a:tc>
                <a:extLst>
                  <a:ext uri="{0D108BD9-81ED-4DB2-BD59-A6C34878D82A}">
                    <a16:rowId xmlns:a16="http://schemas.microsoft.com/office/drawing/2014/main" val="1176593090"/>
                  </a:ext>
                </a:extLst>
              </a:tr>
              <a:tr h="296563">
                <a:tc rowSpan="2">
                  <a:txBody>
                    <a:bodyPr/>
                    <a:lstStyle/>
                    <a:p>
                      <a:pPr algn="ctr"/>
                      <a:r>
                        <a:rPr lang="en-GB" sz="1200" dirty="0">
                          <a:latin typeface="Century Gothic" panose="020B0502020202020204" pitchFamily="34" charset="0"/>
                        </a:rPr>
                        <a:t>Gender (household customers only)</a:t>
                      </a:r>
                    </a:p>
                  </a:txBody>
                  <a:tcPr anchor="ctr">
                    <a:solidFill>
                      <a:schemeClr val="tx2">
                        <a:lumMod val="40000"/>
                        <a:lumOff val="60000"/>
                      </a:schemeClr>
                    </a:solidFill>
                  </a:tcPr>
                </a:tc>
                <a:tc>
                  <a:txBody>
                    <a:bodyPr/>
                    <a:lstStyle/>
                    <a:p>
                      <a:pPr algn="ctr"/>
                      <a:r>
                        <a:rPr lang="en-GB" sz="1200" dirty="0">
                          <a:latin typeface="Century Gothic" panose="020B0502020202020204" pitchFamily="34" charset="0"/>
                        </a:rPr>
                        <a:t>Male</a:t>
                      </a:r>
                    </a:p>
                  </a:txBody>
                  <a:tcPr anchor="ctr">
                    <a:solidFill>
                      <a:schemeClr val="tx2">
                        <a:lumMod val="40000"/>
                        <a:lumOff val="60000"/>
                      </a:schemeClr>
                    </a:solidFill>
                  </a:tcPr>
                </a:tc>
                <a:tc>
                  <a:txBody>
                    <a:bodyPr/>
                    <a:lstStyle/>
                    <a:p>
                      <a:pPr algn="ctr"/>
                      <a:r>
                        <a:rPr lang="en-GB" sz="1200" b="1" dirty="0">
                          <a:latin typeface="Century Gothic" panose="020B0502020202020204" pitchFamily="34" charset="0"/>
                        </a:rPr>
                        <a:t>375</a:t>
                      </a:r>
                    </a:p>
                  </a:txBody>
                  <a:tcPr anchor="ctr">
                    <a:solidFill>
                      <a:schemeClr val="tx2">
                        <a:lumMod val="40000"/>
                        <a:lumOff val="60000"/>
                      </a:schemeClr>
                    </a:solidFill>
                  </a:tcPr>
                </a:tc>
                <a:tc>
                  <a:txBody>
                    <a:bodyPr/>
                    <a:lstStyle/>
                    <a:p>
                      <a:pPr algn="ctr"/>
                      <a:r>
                        <a:rPr lang="en-GB" sz="1200" b="1" dirty="0">
                          <a:latin typeface="Century Gothic" panose="020B0502020202020204" pitchFamily="34" charset="0"/>
                        </a:rPr>
                        <a:t>453 </a:t>
                      </a:r>
                      <a:r>
                        <a:rPr lang="en-GB" sz="1000" i="1" dirty="0">
                          <a:latin typeface="Century Gothic" panose="020B0502020202020204" pitchFamily="34" charset="0"/>
                        </a:rPr>
                        <a:t>(50%*)</a:t>
                      </a:r>
                    </a:p>
                  </a:txBody>
                  <a:tcPr anchor="ctr">
                    <a:solidFill>
                      <a:schemeClr val="tx2">
                        <a:lumMod val="40000"/>
                        <a:lumOff val="60000"/>
                      </a:schemeClr>
                    </a:solidFill>
                  </a:tcPr>
                </a:tc>
                <a:extLst>
                  <a:ext uri="{0D108BD9-81ED-4DB2-BD59-A6C34878D82A}">
                    <a16:rowId xmlns:a16="http://schemas.microsoft.com/office/drawing/2014/main" val="1524115059"/>
                  </a:ext>
                </a:extLst>
              </a:tr>
              <a:tr h="296563">
                <a:tc vMerge="1">
                  <a:txBody>
                    <a:bodyPr/>
                    <a:lstStyle/>
                    <a:p>
                      <a:pPr algn="ctr"/>
                      <a:endParaRPr lang="en-GB" sz="1200" dirty="0">
                        <a:latin typeface="Century Gothic" panose="020B0502020202020204" pitchFamily="34" charset="0"/>
                      </a:endParaRPr>
                    </a:p>
                  </a:txBody>
                  <a:tcPr anchor="ctr"/>
                </a:tc>
                <a:tc>
                  <a:txBody>
                    <a:bodyPr/>
                    <a:lstStyle/>
                    <a:p>
                      <a:pPr algn="ctr"/>
                      <a:r>
                        <a:rPr lang="en-GB" sz="1200" dirty="0">
                          <a:latin typeface="Century Gothic" panose="020B0502020202020204" pitchFamily="34" charset="0"/>
                        </a:rPr>
                        <a:t>Female</a:t>
                      </a:r>
                    </a:p>
                  </a:txBody>
                  <a:tcPr anchor="ctr">
                    <a:solidFill>
                      <a:schemeClr val="tx2">
                        <a:lumMod val="40000"/>
                        <a:lumOff val="60000"/>
                      </a:schemeClr>
                    </a:solidFill>
                  </a:tcPr>
                </a:tc>
                <a:tc>
                  <a:txBody>
                    <a:bodyPr/>
                    <a:lstStyle/>
                    <a:p>
                      <a:pPr algn="ctr"/>
                      <a:r>
                        <a:rPr lang="en-GB" sz="1200" b="1" dirty="0">
                          <a:latin typeface="Century Gothic" panose="020B0502020202020204" pitchFamily="34" charset="0"/>
                        </a:rPr>
                        <a:t>561</a:t>
                      </a:r>
                    </a:p>
                  </a:txBody>
                  <a:tcPr anchor="ctr">
                    <a:solidFill>
                      <a:schemeClr val="tx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latin typeface="Century Gothic" panose="020B0502020202020204" pitchFamily="34" charset="0"/>
                        </a:rPr>
                        <a:t>454 </a:t>
                      </a:r>
                      <a:r>
                        <a:rPr lang="en-GB" sz="1000" i="1" dirty="0">
                          <a:latin typeface="Century Gothic" panose="020B0502020202020204" pitchFamily="34" charset="0"/>
                        </a:rPr>
                        <a:t>(50%*)</a:t>
                      </a:r>
                    </a:p>
                  </a:txBody>
                  <a:tcPr anchor="ctr">
                    <a:solidFill>
                      <a:schemeClr val="tx2">
                        <a:lumMod val="40000"/>
                        <a:lumOff val="60000"/>
                      </a:schemeClr>
                    </a:solidFill>
                  </a:tcPr>
                </a:tc>
                <a:extLst>
                  <a:ext uri="{0D108BD9-81ED-4DB2-BD59-A6C34878D82A}">
                    <a16:rowId xmlns:a16="http://schemas.microsoft.com/office/drawing/2014/main" val="3371140274"/>
                  </a:ext>
                </a:extLst>
              </a:tr>
              <a:tr h="296563">
                <a:tc rowSpan="4">
                  <a:txBody>
                    <a:bodyPr/>
                    <a:lstStyle/>
                    <a:p>
                      <a:pPr algn="ctr"/>
                      <a:r>
                        <a:rPr lang="en-GB" sz="1200" dirty="0">
                          <a:latin typeface="Century Gothic" panose="020B0502020202020204" pitchFamily="34" charset="0"/>
                        </a:rPr>
                        <a:t>Socio economic grade (household customers only)</a:t>
                      </a:r>
                    </a:p>
                  </a:txBody>
                  <a:tcPr anchor="ctr">
                    <a:solidFill>
                      <a:schemeClr val="tx2">
                        <a:lumMod val="20000"/>
                        <a:lumOff val="80000"/>
                      </a:schemeClr>
                    </a:solidFill>
                  </a:tcPr>
                </a:tc>
                <a:tc>
                  <a:txBody>
                    <a:bodyPr/>
                    <a:lstStyle/>
                    <a:p>
                      <a:pPr algn="ctr"/>
                      <a:r>
                        <a:rPr lang="en-GB" sz="1200" dirty="0">
                          <a:latin typeface="Century Gothic" panose="020B0502020202020204" pitchFamily="34" charset="0"/>
                        </a:rPr>
                        <a:t>AB</a:t>
                      </a:r>
                    </a:p>
                  </a:txBody>
                  <a:tcPr anchor="ctr">
                    <a:solidFill>
                      <a:schemeClr val="tx2">
                        <a:lumMod val="20000"/>
                        <a:lumOff val="80000"/>
                      </a:schemeClr>
                    </a:solidFill>
                  </a:tcPr>
                </a:tc>
                <a:tc>
                  <a:txBody>
                    <a:bodyPr/>
                    <a:lstStyle/>
                    <a:p>
                      <a:pPr algn="ctr"/>
                      <a:r>
                        <a:rPr lang="en-GB" sz="1200" b="1" dirty="0">
                          <a:latin typeface="Century Gothic" panose="020B0502020202020204" pitchFamily="34" charset="0"/>
                        </a:rPr>
                        <a:t>232</a:t>
                      </a:r>
                    </a:p>
                  </a:txBody>
                  <a:tcPr anchor="ctr">
                    <a:solidFill>
                      <a:schemeClr val="tx2">
                        <a:lumMod val="20000"/>
                        <a:lumOff val="80000"/>
                      </a:schemeClr>
                    </a:solidFill>
                  </a:tcPr>
                </a:tc>
                <a:tc>
                  <a:txBody>
                    <a:bodyPr/>
                    <a:lstStyle/>
                    <a:p>
                      <a:pPr algn="ctr"/>
                      <a:r>
                        <a:rPr lang="en-GB" sz="1200" b="1" dirty="0">
                          <a:latin typeface="Century Gothic" panose="020B0502020202020204" pitchFamily="34" charset="0"/>
                        </a:rPr>
                        <a:t>163</a:t>
                      </a:r>
                      <a:r>
                        <a:rPr lang="en-GB" sz="1200" dirty="0">
                          <a:latin typeface="Century Gothic" panose="020B0502020202020204" pitchFamily="34" charset="0"/>
                        </a:rPr>
                        <a:t> </a:t>
                      </a:r>
                      <a:r>
                        <a:rPr lang="en-GB" sz="1000" i="1" dirty="0">
                          <a:latin typeface="Century Gothic" panose="020B0502020202020204" pitchFamily="34" charset="0"/>
                        </a:rPr>
                        <a:t>(18%*)</a:t>
                      </a:r>
                    </a:p>
                  </a:txBody>
                  <a:tcPr anchor="ctr">
                    <a:solidFill>
                      <a:schemeClr val="tx2">
                        <a:lumMod val="20000"/>
                        <a:lumOff val="80000"/>
                      </a:schemeClr>
                    </a:solidFill>
                  </a:tcPr>
                </a:tc>
                <a:extLst>
                  <a:ext uri="{0D108BD9-81ED-4DB2-BD59-A6C34878D82A}">
                    <a16:rowId xmlns:a16="http://schemas.microsoft.com/office/drawing/2014/main" val="2788225346"/>
                  </a:ext>
                </a:extLst>
              </a:tr>
              <a:tr h="296563">
                <a:tc vMerge="1">
                  <a:txBody>
                    <a:bodyPr/>
                    <a:lstStyle/>
                    <a:p>
                      <a:pPr algn="ctr"/>
                      <a:endParaRPr lang="en-GB" sz="1200" dirty="0">
                        <a:latin typeface="Century Gothic" panose="020B0502020202020204" pitchFamily="34" charset="0"/>
                      </a:endParaRPr>
                    </a:p>
                  </a:txBody>
                  <a:tcPr anchor="ctr"/>
                </a:tc>
                <a:tc>
                  <a:txBody>
                    <a:bodyPr/>
                    <a:lstStyle/>
                    <a:p>
                      <a:pPr algn="ctr"/>
                      <a:r>
                        <a:rPr lang="en-GB" sz="1200" dirty="0">
                          <a:latin typeface="Century Gothic" panose="020B0502020202020204" pitchFamily="34" charset="0"/>
                        </a:rPr>
                        <a:t>C1C2</a:t>
                      </a:r>
                    </a:p>
                  </a:txBody>
                  <a:tcPr anchor="ctr">
                    <a:solidFill>
                      <a:schemeClr val="tx2">
                        <a:lumMod val="20000"/>
                        <a:lumOff val="80000"/>
                      </a:schemeClr>
                    </a:solidFill>
                  </a:tcPr>
                </a:tc>
                <a:tc>
                  <a:txBody>
                    <a:bodyPr/>
                    <a:lstStyle/>
                    <a:p>
                      <a:pPr algn="ctr"/>
                      <a:r>
                        <a:rPr lang="en-GB" sz="1200" b="1" dirty="0">
                          <a:latin typeface="Century Gothic" panose="020B0502020202020204" pitchFamily="34" charset="0"/>
                        </a:rPr>
                        <a:t>364</a:t>
                      </a:r>
                    </a:p>
                  </a:txBody>
                  <a:tcPr anchor="ctr">
                    <a:solidFill>
                      <a:schemeClr val="tx2">
                        <a:lumMod val="20000"/>
                        <a:lumOff val="80000"/>
                      </a:schemeClr>
                    </a:solidFill>
                  </a:tcPr>
                </a:tc>
                <a:tc>
                  <a:txBody>
                    <a:bodyPr/>
                    <a:lstStyle/>
                    <a:p>
                      <a:pPr algn="ctr"/>
                      <a:r>
                        <a:rPr lang="en-GB" sz="1200" b="1" dirty="0">
                          <a:latin typeface="Century Gothic" panose="020B0502020202020204" pitchFamily="34" charset="0"/>
                        </a:rPr>
                        <a:t>462</a:t>
                      </a:r>
                      <a:r>
                        <a:rPr lang="en-GB" sz="1200" dirty="0">
                          <a:latin typeface="Century Gothic" panose="020B0502020202020204" pitchFamily="34" charset="0"/>
                        </a:rPr>
                        <a:t> </a:t>
                      </a:r>
                      <a:r>
                        <a:rPr lang="en-GB" sz="1000" i="1" dirty="0">
                          <a:latin typeface="Century Gothic" panose="020B0502020202020204" pitchFamily="34" charset="0"/>
                        </a:rPr>
                        <a:t>(51%*)</a:t>
                      </a:r>
                    </a:p>
                  </a:txBody>
                  <a:tcPr anchor="ctr">
                    <a:solidFill>
                      <a:schemeClr val="tx2">
                        <a:lumMod val="20000"/>
                        <a:lumOff val="80000"/>
                      </a:schemeClr>
                    </a:solidFill>
                  </a:tcPr>
                </a:tc>
                <a:extLst>
                  <a:ext uri="{0D108BD9-81ED-4DB2-BD59-A6C34878D82A}">
                    <a16:rowId xmlns:a16="http://schemas.microsoft.com/office/drawing/2014/main" val="2112350148"/>
                  </a:ext>
                </a:extLst>
              </a:tr>
              <a:tr h="296563">
                <a:tc vMerge="1">
                  <a:txBody>
                    <a:bodyPr/>
                    <a:lstStyle/>
                    <a:p>
                      <a:pPr algn="ctr"/>
                      <a:endParaRPr lang="en-GB" sz="1200" dirty="0">
                        <a:latin typeface="Century Gothic" panose="020B0502020202020204" pitchFamily="34" charset="0"/>
                      </a:endParaRPr>
                    </a:p>
                  </a:txBody>
                  <a:tcPr anchor="ctr"/>
                </a:tc>
                <a:tc>
                  <a:txBody>
                    <a:bodyPr/>
                    <a:lstStyle/>
                    <a:p>
                      <a:pPr algn="ctr"/>
                      <a:r>
                        <a:rPr lang="en-GB" sz="1200" dirty="0">
                          <a:latin typeface="Century Gothic" panose="020B0502020202020204" pitchFamily="34" charset="0"/>
                        </a:rPr>
                        <a:t>DE</a:t>
                      </a:r>
                    </a:p>
                  </a:txBody>
                  <a:tcPr anchor="ctr">
                    <a:solidFill>
                      <a:schemeClr val="tx2">
                        <a:lumMod val="20000"/>
                        <a:lumOff val="80000"/>
                      </a:schemeClr>
                    </a:solidFill>
                  </a:tcPr>
                </a:tc>
                <a:tc>
                  <a:txBody>
                    <a:bodyPr/>
                    <a:lstStyle/>
                    <a:p>
                      <a:pPr algn="ctr"/>
                      <a:r>
                        <a:rPr lang="en-GB" sz="1200" b="1" dirty="0">
                          <a:latin typeface="Century Gothic" panose="020B0502020202020204" pitchFamily="34" charset="0"/>
                        </a:rPr>
                        <a:t>323</a:t>
                      </a:r>
                    </a:p>
                  </a:txBody>
                  <a:tcPr anchor="ctr">
                    <a:solidFill>
                      <a:schemeClr val="tx2">
                        <a:lumMod val="20000"/>
                        <a:lumOff val="80000"/>
                      </a:schemeClr>
                    </a:solidFill>
                  </a:tcPr>
                </a:tc>
                <a:tc>
                  <a:txBody>
                    <a:bodyPr/>
                    <a:lstStyle/>
                    <a:p>
                      <a:pPr algn="ctr"/>
                      <a:r>
                        <a:rPr lang="en-GB" sz="1200" b="1" dirty="0">
                          <a:latin typeface="Century Gothic" panose="020B0502020202020204" pitchFamily="34" charset="0"/>
                        </a:rPr>
                        <a:t>263 </a:t>
                      </a:r>
                      <a:r>
                        <a:rPr lang="en-GB" sz="1000" i="1" dirty="0">
                          <a:latin typeface="Century Gothic" panose="020B0502020202020204" pitchFamily="34" charset="0"/>
                        </a:rPr>
                        <a:t>(29%*)</a:t>
                      </a:r>
                    </a:p>
                  </a:txBody>
                  <a:tcPr anchor="ctr">
                    <a:solidFill>
                      <a:schemeClr val="tx2">
                        <a:lumMod val="20000"/>
                        <a:lumOff val="80000"/>
                      </a:schemeClr>
                    </a:solidFill>
                  </a:tcPr>
                </a:tc>
                <a:extLst>
                  <a:ext uri="{0D108BD9-81ED-4DB2-BD59-A6C34878D82A}">
                    <a16:rowId xmlns:a16="http://schemas.microsoft.com/office/drawing/2014/main" val="1022643975"/>
                  </a:ext>
                </a:extLst>
              </a:tr>
              <a:tr h="296563">
                <a:tc vMerge="1">
                  <a:txBody>
                    <a:bodyPr/>
                    <a:lstStyle/>
                    <a:p>
                      <a:pPr algn="ctr"/>
                      <a:endParaRPr lang="en-GB" sz="1200" dirty="0">
                        <a:latin typeface="Century Gothic" panose="020B0502020202020204" pitchFamily="34" charset="0"/>
                      </a:endParaRPr>
                    </a:p>
                  </a:txBody>
                  <a:tcPr anchor="ctr"/>
                </a:tc>
                <a:tc>
                  <a:txBody>
                    <a:bodyPr/>
                    <a:lstStyle/>
                    <a:p>
                      <a:pPr algn="ctr"/>
                      <a:r>
                        <a:rPr lang="en-GB" sz="1200" dirty="0">
                          <a:latin typeface="Century Gothic" panose="020B0502020202020204" pitchFamily="34" charset="0"/>
                        </a:rPr>
                        <a:t>Not disclosed</a:t>
                      </a:r>
                    </a:p>
                  </a:txBody>
                  <a:tcPr anchor="ctr">
                    <a:solidFill>
                      <a:schemeClr val="tx2">
                        <a:lumMod val="20000"/>
                        <a:lumOff val="80000"/>
                      </a:schemeClr>
                    </a:solidFill>
                  </a:tcPr>
                </a:tc>
                <a:tc>
                  <a:txBody>
                    <a:bodyPr/>
                    <a:lstStyle/>
                    <a:p>
                      <a:pPr algn="ctr"/>
                      <a:r>
                        <a:rPr lang="en-GB" sz="1200" b="1" dirty="0">
                          <a:latin typeface="Century Gothic" panose="020B0502020202020204" pitchFamily="34" charset="0"/>
                        </a:rPr>
                        <a:t>15</a:t>
                      </a:r>
                    </a:p>
                  </a:txBody>
                  <a:tcPr anchor="ctr">
                    <a:solidFill>
                      <a:schemeClr val="tx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latin typeface="Century Gothic" panose="020B0502020202020204" pitchFamily="34" charset="0"/>
                        </a:rPr>
                        <a:t>16 </a:t>
                      </a:r>
                      <a:r>
                        <a:rPr lang="en-GB" sz="1000" i="1" dirty="0">
                          <a:latin typeface="Century Gothic" panose="020B0502020202020204" pitchFamily="34" charset="0"/>
                        </a:rPr>
                        <a:t>(2%*)</a:t>
                      </a:r>
                    </a:p>
                  </a:txBody>
                  <a:tcPr anchor="ctr">
                    <a:solidFill>
                      <a:schemeClr val="tx2">
                        <a:lumMod val="20000"/>
                        <a:lumOff val="80000"/>
                      </a:schemeClr>
                    </a:solidFill>
                  </a:tcPr>
                </a:tc>
                <a:extLst>
                  <a:ext uri="{0D108BD9-81ED-4DB2-BD59-A6C34878D82A}">
                    <a16:rowId xmlns:a16="http://schemas.microsoft.com/office/drawing/2014/main" val="1910628916"/>
                  </a:ext>
                </a:extLst>
              </a:tr>
              <a:tr h="296563">
                <a:tc rowSpan="2">
                  <a:txBody>
                    <a:bodyPr/>
                    <a:lstStyle/>
                    <a:p>
                      <a:pPr algn="ctr"/>
                      <a:r>
                        <a:rPr lang="en-GB" sz="1200" dirty="0">
                          <a:latin typeface="Century Gothic" panose="020B0502020202020204" pitchFamily="34" charset="0"/>
                        </a:rPr>
                        <a:t>Any indicator of vulnerability</a:t>
                      </a:r>
                    </a:p>
                  </a:txBody>
                  <a:tcPr anchor="ctr">
                    <a:solidFill>
                      <a:schemeClr val="tx2">
                        <a:lumMod val="40000"/>
                        <a:lumOff val="60000"/>
                      </a:schemeClr>
                    </a:solidFill>
                  </a:tcPr>
                </a:tc>
                <a:tc>
                  <a:txBody>
                    <a:bodyPr/>
                    <a:lstStyle/>
                    <a:p>
                      <a:pPr algn="ctr"/>
                      <a:r>
                        <a:rPr lang="en-GB" sz="1200" dirty="0">
                          <a:latin typeface="Century Gothic" panose="020B0502020202020204" pitchFamily="34" charset="0"/>
                        </a:rPr>
                        <a:t>Yes</a:t>
                      </a:r>
                    </a:p>
                  </a:txBody>
                  <a:tcPr anchor="ctr">
                    <a:solidFill>
                      <a:schemeClr val="tx2">
                        <a:lumMod val="40000"/>
                        <a:lumOff val="60000"/>
                      </a:schemeClr>
                    </a:solidFill>
                  </a:tcPr>
                </a:tc>
                <a:tc>
                  <a:txBody>
                    <a:bodyPr/>
                    <a:lstStyle/>
                    <a:p>
                      <a:pPr algn="ctr"/>
                      <a:r>
                        <a:rPr lang="en-GB" sz="1200" b="1" dirty="0">
                          <a:latin typeface="Century Gothic" panose="020B0502020202020204" pitchFamily="34" charset="0"/>
                        </a:rPr>
                        <a:t>497</a:t>
                      </a:r>
                    </a:p>
                  </a:txBody>
                  <a:tcPr anchor="ctr">
                    <a:solidFill>
                      <a:schemeClr val="tx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latin typeface="Century Gothic" panose="020B0502020202020204" pitchFamily="34" charset="0"/>
                        </a:rPr>
                        <a:t>392</a:t>
                      </a:r>
                      <a:r>
                        <a:rPr lang="en-GB" sz="1200" dirty="0">
                          <a:latin typeface="Century Gothic" panose="020B0502020202020204" pitchFamily="34" charset="0"/>
                        </a:rPr>
                        <a:t> </a:t>
                      </a:r>
                      <a:r>
                        <a:rPr lang="en-GB" sz="1000" i="1" dirty="0">
                          <a:latin typeface="Century Gothic" panose="020B0502020202020204" pitchFamily="34" charset="0"/>
                        </a:rPr>
                        <a:t>(43%*)</a:t>
                      </a:r>
                    </a:p>
                  </a:txBody>
                  <a:tcPr anchor="ctr">
                    <a:solidFill>
                      <a:schemeClr val="tx2">
                        <a:lumMod val="40000"/>
                        <a:lumOff val="60000"/>
                      </a:schemeClr>
                    </a:solidFill>
                  </a:tcPr>
                </a:tc>
                <a:extLst>
                  <a:ext uri="{0D108BD9-81ED-4DB2-BD59-A6C34878D82A}">
                    <a16:rowId xmlns:a16="http://schemas.microsoft.com/office/drawing/2014/main" val="2758261538"/>
                  </a:ext>
                </a:extLst>
              </a:tr>
              <a:tr h="296563">
                <a:tc vMerge="1">
                  <a:txBody>
                    <a:bodyPr/>
                    <a:lstStyle/>
                    <a:p>
                      <a:pPr algn="ctr"/>
                      <a:endParaRPr lang="en-GB" sz="1200" dirty="0">
                        <a:latin typeface="Century Gothic" panose="020B0502020202020204" pitchFamily="34" charset="0"/>
                      </a:endParaRPr>
                    </a:p>
                  </a:txBody>
                  <a:tcPr anchor="ctr"/>
                </a:tc>
                <a:tc>
                  <a:txBody>
                    <a:bodyPr/>
                    <a:lstStyle/>
                    <a:p>
                      <a:pPr algn="ctr"/>
                      <a:r>
                        <a:rPr lang="en-GB" sz="1200" dirty="0">
                          <a:latin typeface="Century Gothic" panose="020B0502020202020204" pitchFamily="34" charset="0"/>
                        </a:rPr>
                        <a:t>No</a:t>
                      </a:r>
                    </a:p>
                  </a:txBody>
                  <a:tcPr anchor="ctr">
                    <a:solidFill>
                      <a:schemeClr val="tx2">
                        <a:lumMod val="40000"/>
                        <a:lumOff val="60000"/>
                      </a:schemeClr>
                    </a:solidFill>
                  </a:tcPr>
                </a:tc>
                <a:tc>
                  <a:txBody>
                    <a:bodyPr/>
                    <a:lstStyle/>
                    <a:p>
                      <a:pPr algn="ctr"/>
                      <a:r>
                        <a:rPr lang="en-GB" sz="1200" b="1" dirty="0">
                          <a:latin typeface="Century Gothic" panose="020B0502020202020204" pitchFamily="34" charset="0"/>
                        </a:rPr>
                        <a:t>439</a:t>
                      </a:r>
                    </a:p>
                  </a:txBody>
                  <a:tcPr anchor="ctr">
                    <a:solidFill>
                      <a:schemeClr val="tx2">
                        <a:lumMod val="40000"/>
                        <a:lumOff val="60000"/>
                      </a:schemeClr>
                    </a:solidFill>
                  </a:tcPr>
                </a:tc>
                <a:tc>
                  <a:txBody>
                    <a:bodyPr/>
                    <a:lstStyle/>
                    <a:p>
                      <a:pPr algn="ctr"/>
                      <a:r>
                        <a:rPr lang="en-GB" sz="1200" b="1" dirty="0">
                          <a:latin typeface="Century Gothic" panose="020B0502020202020204" pitchFamily="34" charset="0"/>
                        </a:rPr>
                        <a:t>514</a:t>
                      </a:r>
                      <a:r>
                        <a:rPr lang="en-GB" sz="1200" dirty="0">
                          <a:latin typeface="Century Gothic" panose="020B0502020202020204" pitchFamily="34" charset="0"/>
                        </a:rPr>
                        <a:t> </a:t>
                      </a:r>
                      <a:r>
                        <a:rPr lang="en-GB" sz="1000" i="1" dirty="0">
                          <a:latin typeface="Century Gothic" panose="020B0502020202020204" pitchFamily="34" charset="0"/>
                        </a:rPr>
                        <a:t>(57%*)</a:t>
                      </a:r>
                    </a:p>
                  </a:txBody>
                  <a:tcPr anchor="ctr">
                    <a:solidFill>
                      <a:schemeClr val="tx2">
                        <a:lumMod val="40000"/>
                        <a:lumOff val="60000"/>
                      </a:schemeClr>
                    </a:solidFill>
                  </a:tcPr>
                </a:tc>
                <a:extLst>
                  <a:ext uri="{0D108BD9-81ED-4DB2-BD59-A6C34878D82A}">
                    <a16:rowId xmlns:a16="http://schemas.microsoft.com/office/drawing/2014/main" val="1176837099"/>
                  </a:ext>
                </a:extLst>
              </a:tr>
            </a:tbl>
          </a:graphicData>
        </a:graphic>
      </p:graphicFrame>
      <p:pic>
        <p:nvPicPr>
          <p:cNvPr id="10" name="Picture 9">
            <a:extLst>
              <a:ext uri="{FF2B5EF4-FFF2-40B4-BE49-F238E27FC236}">
                <a16:creationId xmlns:a16="http://schemas.microsoft.com/office/drawing/2014/main" id="{8812F04D-7D0D-72B6-706E-38AE5577269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622" y="6458880"/>
            <a:ext cx="1121629" cy="274231"/>
          </a:xfrm>
          <a:prstGeom prst="rect">
            <a:avLst/>
          </a:prstGeom>
        </p:spPr>
      </p:pic>
      <p:sp>
        <p:nvSpPr>
          <p:cNvPr id="2" name="Slide Number Placeholder 3">
            <a:extLst>
              <a:ext uri="{FF2B5EF4-FFF2-40B4-BE49-F238E27FC236}">
                <a16:creationId xmlns:a16="http://schemas.microsoft.com/office/drawing/2014/main" id="{4BFBF858-73A7-CCDB-30CC-BACA8EAE9C66}"/>
              </a:ext>
            </a:extLst>
          </p:cNvPr>
          <p:cNvSpPr txBox="1">
            <a:spLocks/>
          </p:cNvSpPr>
          <p:nvPr/>
        </p:nvSpPr>
        <p:spPr>
          <a:xfrm>
            <a:off x="11280100" y="6756"/>
            <a:ext cx="794631" cy="41143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17C9725-CDDF-4E1F-A5C1-71F9C95A39C6}" type="slidenum">
              <a:rPr lang="en-GB" b="1" smtClean="0">
                <a:solidFill>
                  <a:prstClr val="white"/>
                </a:solidFill>
                <a:latin typeface="Century Gothic" panose="020B0502020202020204" pitchFamily="34" charset="0"/>
              </a:rPr>
              <a:pPr/>
              <a:t>51</a:t>
            </a:fld>
            <a:endParaRPr lang="en-GB" b="1" dirty="0">
              <a:solidFill>
                <a:prstClr val="white"/>
              </a:solidFill>
              <a:latin typeface="Century Gothic" panose="020B0502020202020204" pitchFamily="34" charset="0"/>
            </a:endParaRPr>
          </a:p>
        </p:txBody>
      </p:sp>
      <p:sp>
        <p:nvSpPr>
          <p:cNvPr id="5" name="Content Placeholder 1">
            <a:extLst>
              <a:ext uri="{FF2B5EF4-FFF2-40B4-BE49-F238E27FC236}">
                <a16:creationId xmlns:a16="http://schemas.microsoft.com/office/drawing/2014/main" id="{93C74CA3-59AB-345F-D940-57F85DC29BC0}"/>
              </a:ext>
            </a:extLst>
          </p:cNvPr>
          <p:cNvSpPr txBox="1">
            <a:spLocks/>
          </p:cNvSpPr>
          <p:nvPr/>
        </p:nvSpPr>
        <p:spPr>
          <a:xfrm>
            <a:off x="1379538" y="6253026"/>
            <a:ext cx="9232494" cy="480085"/>
          </a:xfrm>
          <a:prstGeom prst="rect">
            <a:avLst/>
          </a:prstGeom>
          <a:solidFill>
            <a:schemeClr val="accent1">
              <a:lumMod val="60000"/>
              <a:lumOff val="40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1200" dirty="0">
                <a:ea typeface="Calibri" panose="020F0502020204030204" pitchFamily="34" charset="0"/>
                <a:cs typeface="Times New Roman" panose="02020603050405020304" pitchFamily="18" charset="0"/>
              </a:rPr>
              <a:t>T</a:t>
            </a:r>
            <a:r>
              <a:rPr lang="en-GB" sz="1200" b="0" dirty="0">
                <a:effectLst/>
                <a:latin typeface="Century Gothic" panose="020B0502020202020204" pitchFamily="34" charset="0"/>
                <a:ea typeface="Calibri" panose="020F0502020204030204" pitchFamily="34" charset="0"/>
                <a:cs typeface="Times New Roman" panose="02020603050405020304" pitchFamily="18" charset="0"/>
              </a:rPr>
              <a:t>he overall dataset was </a:t>
            </a:r>
            <a:r>
              <a:rPr lang="en-GB" sz="1200" b="1" dirty="0">
                <a:effectLst/>
                <a:latin typeface="Century Gothic" panose="020B0502020202020204" pitchFamily="34" charset="0"/>
                <a:ea typeface="Calibri" panose="020F0502020204030204" pitchFamily="34" charset="0"/>
                <a:cs typeface="Times New Roman" panose="02020603050405020304" pitchFamily="18" charset="0"/>
              </a:rPr>
              <a:t>weighted</a:t>
            </a:r>
            <a:r>
              <a:rPr lang="en-GB" sz="1200" b="0" dirty="0">
                <a:effectLst/>
                <a:latin typeface="Century Gothic" panose="020B0502020202020204" pitchFamily="34" charset="0"/>
                <a:ea typeface="Calibri" panose="020F0502020204030204" pitchFamily="34" charset="0"/>
                <a:cs typeface="Times New Roman" panose="02020603050405020304" pitchFamily="18" charset="0"/>
              </a:rPr>
              <a:t> by key demographics, region and actual proportion of household and non household customers to provide a representative overall view.</a:t>
            </a:r>
            <a:endParaRPr lang="en-GB" sz="1200" dirty="0"/>
          </a:p>
        </p:txBody>
      </p:sp>
    </p:spTree>
    <p:extLst>
      <p:ext uri="{BB962C8B-B14F-4D97-AF65-F5344CB8AC3E}">
        <p14:creationId xmlns:p14="http://schemas.microsoft.com/office/powerpoint/2010/main" val="4056261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93A9E60-1A26-D6A2-03B1-25FA13C7E11C}"/>
              </a:ext>
            </a:extLst>
          </p:cNvPr>
          <p:cNvSpPr>
            <a:spLocks noGrp="1"/>
          </p:cNvSpPr>
          <p:nvPr>
            <p:ph type="body" sz="quarter" idx="13"/>
          </p:nvPr>
        </p:nvSpPr>
        <p:spPr/>
        <p:txBody>
          <a:bodyPr/>
          <a:lstStyle/>
          <a:p>
            <a:r>
              <a:rPr lang="en-GB" dirty="0"/>
              <a:t>Younger, larger households &amp; those struggling to afford are most preoccupied with rising costs </a:t>
            </a:r>
          </a:p>
        </p:txBody>
      </p:sp>
      <p:pic>
        <p:nvPicPr>
          <p:cNvPr id="19" name="Picture 18">
            <a:extLst>
              <a:ext uri="{FF2B5EF4-FFF2-40B4-BE49-F238E27FC236}">
                <a16:creationId xmlns:a16="http://schemas.microsoft.com/office/drawing/2014/main" id="{69289525-9AD9-7205-C787-BA7BFFECAB5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622" y="6458880"/>
            <a:ext cx="1121629" cy="274231"/>
          </a:xfrm>
          <a:prstGeom prst="rect">
            <a:avLst/>
          </a:prstGeom>
        </p:spPr>
      </p:pic>
      <p:sp>
        <p:nvSpPr>
          <p:cNvPr id="23" name="TextBox 22">
            <a:extLst>
              <a:ext uri="{FF2B5EF4-FFF2-40B4-BE49-F238E27FC236}">
                <a16:creationId xmlns:a16="http://schemas.microsoft.com/office/drawing/2014/main" id="{E614A24F-0C29-6B67-E58A-E03BE1C77808}"/>
              </a:ext>
            </a:extLst>
          </p:cNvPr>
          <p:cNvSpPr txBox="1"/>
          <p:nvPr/>
        </p:nvSpPr>
        <p:spPr>
          <a:xfrm>
            <a:off x="1310589" y="6383009"/>
            <a:ext cx="9246358"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Q22. </a:t>
            </a:r>
            <a:r>
              <a:rPr kumimoji="0" lang="en-GB" sz="11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How much do you agree or disagree with the following views?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Base</a:t>
            </a:r>
            <a:r>
              <a:rPr kumimoji="0" lang="en-GB" sz="11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Total sample HH and NHH (986)</a:t>
            </a:r>
          </a:p>
        </p:txBody>
      </p:sp>
      <p:sp>
        <p:nvSpPr>
          <p:cNvPr id="7" name="TextBox 6">
            <a:extLst>
              <a:ext uri="{FF2B5EF4-FFF2-40B4-BE49-F238E27FC236}">
                <a16:creationId xmlns:a16="http://schemas.microsoft.com/office/drawing/2014/main" id="{8C8BA411-7CB2-9CA6-44AD-3E1B0517CE68}"/>
              </a:ext>
            </a:extLst>
          </p:cNvPr>
          <p:cNvSpPr txBox="1"/>
          <p:nvPr/>
        </p:nvSpPr>
        <p:spPr>
          <a:xfrm>
            <a:off x="213817" y="4461536"/>
            <a:ext cx="2859507" cy="1626043"/>
          </a:xfrm>
          <a:prstGeom prst="rect">
            <a:avLst/>
          </a:prstGeom>
          <a:solidFill>
            <a:schemeClr val="accent2">
              <a:lumMod val="40000"/>
              <a:lumOff val="60000"/>
            </a:schemeClr>
          </a:solidFill>
        </p:spPr>
        <p:txBody>
          <a:bodyPr wrap="square">
            <a:noAutofit/>
          </a:bodyPr>
          <a:lstStyle/>
          <a:p>
            <a:r>
              <a:rPr lang="en-GB" sz="1200" b="1" dirty="0">
                <a:solidFill>
                  <a:srgbClr val="000000"/>
                </a:solidFill>
                <a:latin typeface="Century Gothic" panose="020F0302020204030204"/>
              </a:rPr>
              <a:t>Higher agreement for</a:t>
            </a:r>
          </a:p>
          <a:p>
            <a:pPr marL="171450" indent="-171450">
              <a:buFont typeface="Arial" panose="020B0604020202020204" pitchFamily="34" charset="0"/>
              <a:buChar char="•"/>
            </a:pPr>
            <a:r>
              <a:rPr lang="en-GB" sz="1200" dirty="0">
                <a:solidFill>
                  <a:srgbClr val="000000"/>
                </a:solidFill>
                <a:latin typeface="Century Gothic" panose="020F0302020204030204"/>
              </a:rPr>
              <a:t>Younger age groups (18-44)</a:t>
            </a:r>
          </a:p>
          <a:p>
            <a:pPr marL="171450" indent="-171450">
              <a:buFont typeface="Arial" panose="020B0604020202020204" pitchFamily="34" charset="0"/>
              <a:buChar char="•"/>
            </a:pPr>
            <a:r>
              <a:rPr lang="en-GB" sz="1200" dirty="0">
                <a:solidFill>
                  <a:srgbClr val="000000"/>
                </a:solidFill>
                <a:latin typeface="Century Gothic" panose="020F0302020204030204"/>
              </a:rPr>
              <a:t>Larger households</a:t>
            </a:r>
          </a:p>
          <a:p>
            <a:pPr marL="171450" indent="-171450">
              <a:buFont typeface="Arial" panose="020B0604020202020204" pitchFamily="34" charset="0"/>
              <a:buChar char="•"/>
            </a:pPr>
            <a:r>
              <a:rPr lang="en-GB" sz="1200" dirty="0">
                <a:solidFill>
                  <a:srgbClr val="000000"/>
                </a:solidFill>
                <a:latin typeface="Century Gothic" panose="020F0302020204030204"/>
              </a:rPr>
              <a:t>Those eligible for social tariff</a:t>
            </a:r>
          </a:p>
          <a:p>
            <a:pPr marL="171450" indent="-171450">
              <a:buFont typeface="Arial" panose="020B0604020202020204" pitchFamily="34" charset="0"/>
              <a:buChar char="•"/>
            </a:pPr>
            <a:r>
              <a:rPr lang="en-GB" sz="1200" dirty="0">
                <a:solidFill>
                  <a:srgbClr val="000000"/>
                </a:solidFill>
                <a:latin typeface="Century Gothic" panose="020F0302020204030204"/>
              </a:rPr>
              <a:t>Those who  find it a stretch / cannot afford bill </a:t>
            </a:r>
          </a:p>
          <a:p>
            <a:pPr marL="171450" indent="-171450">
              <a:buFont typeface="Arial" panose="020B0604020202020204" pitchFamily="34" charset="0"/>
              <a:buChar char="•"/>
            </a:pPr>
            <a:r>
              <a:rPr lang="en-GB" sz="1200" dirty="0">
                <a:solidFill>
                  <a:srgbClr val="000000"/>
                </a:solidFill>
                <a:latin typeface="Century Gothic" panose="020F0302020204030204"/>
              </a:rPr>
              <a:t>Those who think DCWW VFM is poor</a:t>
            </a:r>
          </a:p>
        </p:txBody>
      </p:sp>
      <p:sp>
        <p:nvSpPr>
          <p:cNvPr id="9" name="TextBox 8">
            <a:extLst>
              <a:ext uri="{FF2B5EF4-FFF2-40B4-BE49-F238E27FC236}">
                <a16:creationId xmlns:a16="http://schemas.microsoft.com/office/drawing/2014/main" id="{AC4381F6-027E-98DE-7F80-62635ADB306A}"/>
              </a:ext>
            </a:extLst>
          </p:cNvPr>
          <p:cNvSpPr txBox="1"/>
          <p:nvPr/>
        </p:nvSpPr>
        <p:spPr>
          <a:xfrm>
            <a:off x="3162812" y="4461536"/>
            <a:ext cx="2859508" cy="1626043"/>
          </a:xfrm>
          <a:prstGeom prst="rect">
            <a:avLst/>
          </a:prstGeom>
          <a:solidFill>
            <a:schemeClr val="accent2">
              <a:lumMod val="40000"/>
              <a:lumOff val="60000"/>
            </a:schemeClr>
          </a:solidFill>
        </p:spPr>
        <p:txBody>
          <a:bodyPr wrap="square">
            <a:noAutofit/>
          </a:bodyPr>
          <a:lstStyle/>
          <a:p>
            <a:r>
              <a:rPr lang="en-GB" sz="1200" b="1" dirty="0">
                <a:solidFill>
                  <a:srgbClr val="000000"/>
                </a:solidFill>
                <a:latin typeface="Century Gothic" panose="020F0302020204030204"/>
              </a:rPr>
              <a:t>Higher agreement for</a:t>
            </a:r>
          </a:p>
          <a:p>
            <a:pPr marL="171450" indent="-171450">
              <a:buFont typeface="Arial" panose="020B0604020202020204" pitchFamily="34" charset="0"/>
              <a:buChar char="•"/>
            </a:pPr>
            <a:r>
              <a:rPr lang="en-GB" sz="1200" dirty="0">
                <a:solidFill>
                  <a:srgbClr val="000000"/>
                </a:solidFill>
                <a:latin typeface="Century Gothic" panose="020F0302020204030204"/>
              </a:rPr>
              <a:t>Younger age groups (18-44)</a:t>
            </a:r>
          </a:p>
          <a:p>
            <a:pPr marL="171450" indent="-171450">
              <a:buFont typeface="Arial" panose="020B0604020202020204" pitchFamily="34" charset="0"/>
              <a:buChar char="•"/>
            </a:pPr>
            <a:r>
              <a:rPr lang="en-GB" sz="1200" dirty="0">
                <a:solidFill>
                  <a:srgbClr val="000000"/>
                </a:solidFill>
                <a:latin typeface="Century Gothic" panose="020F0302020204030204"/>
              </a:rPr>
              <a:t>Larger households</a:t>
            </a:r>
          </a:p>
          <a:p>
            <a:pPr marL="171450" indent="-171450">
              <a:buFont typeface="Arial" panose="020B0604020202020204" pitchFamily="34" charset="0"/>
              <a:buChar char="•"/>
            </a:pPr>
            <a:r>
              <a:rPr lang="en-GB" sz="1200" dirty="0">
                <a:solidFill>
                  <a:srgbClr val="000000"/>
                </a:solidFill>
                <a:latin typeface="Century Gothic" panose="020F0302020204030204"/>
              </a:rPr>
              <a:t>Vulnerability – </a:t>
            </a:r>
            <a:r>
              <a:rPr lang="en-GB" sz="1200" i="1" dirty="0">
                <a:solidFill>
                  <a:srgbClr val="000000"/>
                </a:solidFill>
                <a:latin typeface="Century Gothic" panose="020F0302020204030204"/>
              </a:rPr>
              <a:t>Crisis</a:t>
            </a:r>
          </a:p>
          <a:p>
            <a:pPr marL="171450" indent="-171450">
              <a:buFont typeface="Arial" panose="020B0604020202020204" pitchFamily="34" charset="0"/>
              <a:buChar char="•"/>
            </a:pPr>
            <a:r>
              <a:rPr lang="en-GB" sz="1200" dirty="0">
                <a:solidFill>
                  <a:srgbClr val="000000"/>
                </a:solidFill>
                <a:latin typeface="Century Gothic" panose="020F0302020204030204"/>
              </a:rPr>
              <a:t>Those who find it a stretch / cannot afford bill </a:t>
            </a:r>
          </a:p>
          <a:p>
            <a:pPr marL="171450" indent="-171450">
              <a:buFont typeface="Arial" panose="020B0604020202020204" pitchFamily="34" charset="0"/>
              <a:buChar char="•"/>
            </a:pPr>
            <a:r>
              <a:rPr lang="en-GB" sz="1200" dirty="0">
                <a:solidFill>
                  <a:srgbClr val="000000"/>
                </a:solidFill>
                <a:latin typeface="Century Gothic" panose="020F0302020204030204"/>
              </a:rPr>
              <a:t>Those who think DCWW VFM is poor</a:t>
            </a:r>
          </a:p>
          <a:p>
            <a:pPr marL="171450" indent="-171450">
              <a:buFont typeface="Arial" panose="020B0604020202020204" pitchFamily="34" charset="0"/>
              <a:buChar char="•"/>
            </a:pPr>
            <a:endParaRPr lang="en-GB" sz="1200" i="1" dirty="0">
              <a:solidFill>
                <a:srgbClr val="000000"/>
              </a:solidFill>
              <a:latin typeface="Century Gothic" panose="020F0302020204030204"/>
            </a:endParaRPr>
          </a:p>
          <a:p>
            <a:pPr marL="171450" indent="-171450">
              <a:buFont typeface="Arial" panose="020B0604020202020204" pitchFamily="34" charset="0"/>
              <a:buChar char="•"/>
            </a:pPr>
            <a:endParaRPr lang="en-GB" sz="1200" i="1" dirty="0">
              <a:solidFill>
                <a:srgbClr val="000000"/>
              </a:solidFill>
              <a:latin typeface="Century Gothic" panose="020F0302020204030204"/>
            </a:endParaRPr>
          </a:p>
        </p:txBody>
      </p:sp>
      <p:sp>
        <p:nvSpPr>
          <p:cNvPr id="11" name="TextBox 10">
            <a:extLst>
              <a:ext uri="{FF2B5EF4-FFF2-40B4-BE49-F238E27FC236}">
                <a16:creationId xmlns:a16="http://schemas.microsoft.com/office/drawing/2014/main" id="{FD801FC0-C9E4-F123-D38A-E97776CCEF34}"/>
              </a:ext>
            </a:extLst>
          </p:cNvPr>
          <p:cNvSpPr txBox="1"/>
          <p:nvPr/>
        </p:nvSpPr>
        <p:spPr>
          <a:xfrm>
            <a:off x="6111808" y="4461536"/>
            <a:ext cx="2859508" cy="1626043"/>
          </a:xfrm>
          <a:prstGeom prst="rect">
            <a:avLst/>
          </a:prstGeom>
          <a:solidFill>
            <a:schemeClr val="accent2">
              <a:lumMod val="40000"/>
              <a:lumOff val="60000"/>
            </a:schemeClr>
          </a:solidFill>
        </p:spPr>
        <p:txBody>
          <a:bodyPr wrap="square">
            <a:noAutofit/>
          </a:bodyPr>
          <a:lstStyle/>
          <a:p>
            <a:r>
              <a:rPr lang="en-GB" sz="1200" b="1" dirty="0">
                <a:solidFill>
                  <a:srgbClr val="000000"/>
                </a:solidFill>
                <a:latin typeface="Century Gothic" panose="020F0302020204030204"/>
              </a:rPr>
              <a:t>Higher agreement for</a:t>
            </a:r>
          </a:p>
          <a:p>
            <a:pPr marL="171450" indent="-171450">
              <a:buFont typeface="Arial" panose="020B0604020202020204" pitchFamily="34" charset="0"/>
              <a:buChar char="•"/>
            </a:pPr>
            <a:r>
              <a:rPr lang="en-GB" sz="1200" dirty="0">
                <a:solidFill>
                  <a:srgbClr val="000000"/>
                </a:solidFill>
                <a:latin typeface="Century Gothic" panose="020F0302020204030204"/>
              </a:rPr>
              <a:t>NHH</a:t>
            </a:r>
          </a:p>
          <a:p>
            <a:pPr marL="171450" indent="-171450">
              <a:buFont typeface="Arial" panose="020B0604020202020204" pitchFamily="34" charset="0"/>
              <a:buChar char="•"/>
            </a:pPr>
            <a:r>
              <a:rPr lang="en-GB" sz="1200" dirty="0">
                <a:solidFill>
                  <a:srgbClr val="000000"/>
                </a:solidFill>
                <a:latin typeface="Century Gothic" panose="020F0302020204030204"/>
              </a:rPr>
              <a:t>Those eligible for social tariff</a:t>
            </a:r>
          </a:p>
          <a:p>
            <a:pPr marL="171450" indent="-171450">
              <a:buFont typeface="Arial" panose="020B0604020202020204" pitchFamily="34" charset="0"/>
              <a:buChar char="•"/>
            </a:pPr>
            <a:r>
              <a:rPr lang="en-GB" sz="1200" dirty="0">
                <a:solidFill>
                  <a:srgbClr val="000000"/>
                </a:solidFill>
                <a:latin typeface="Century Gothic" panose="020F0302020204030204"/>
              </a:rPr>
              <a:t>Those who find it a stretch / cannot afford bill </a:t>
            </a:r>
          </a:p>
          <a:p>
            <a:pPr marL="171450" indent="-171450">
              <a:buFont typeface="Arial" panose="020B0604020202020204" pitchFamily="34" charset="0"/>
              <a:buChar char="•"/>
            </a:pPr>
            <a:r>
              <a:rPr lang="en-GB" sz="1200" dirty="0">
                <a:solidFill>
                  <a:srgbClr val="000000"/>
                </a:solidFill>
                <a:latin typeface="Century Gothic" panose="020F0302020204030204"/>
              </a:rPr>
              <a:t>Those who think DCWW VFM is poor</a:t>
            </a:r>
          </a:p>
          <a:p>
            <a:pPr marL="171450" indent="-171450">
              <a:buFont typeface="Arial" panose="020B0604020202020204" pitchFamily="34" charset="0"/>
              <a:buChar char="•"/>
            </a:pPr>
            <a:endParaRPr kumimoji="0" lang="en-GB" sz="1200" b="0" i="0" u="none" strike="noStrike" kern="1200" cap="none" spc="0" normalizeH="0" baseline="0" noProof="0" dirty="0">
              <a:ln>
                <a:noFill/>
              </a:ln>
              <a:solidFill>
                <a:srgbClr val="000000"/>
              </a:solidFill>
              <a:effectLst/>
              <a:uLnTx/>
              <a:uFillTx/>
              <a:latin typeface="Century Gothic" panose="020F0302020204030204"/>
              <a:ea typeface="Calibri" panose="020F0502020204030204" pitchFamily="34" charset="0"/>
              <a:cs typeface="+mn-cs"/>
            </a:endParaRPr>
          </a:p>
        </p:txBody>
      </p:sp>
      <p:sp>
        <p:nvSpPr>
          <p:cNvPr id="13" name="TextBox 12">
            <a:extLst>
              <a:ext uri="{FF2B5EF4-FFF2-40B4-BE49-F238E27FC236}">
                <a16:creationId xmlns:a16="http://schemas.microsoft.com/office/drawing/2014/main" id="{B8446F88-0B6F-E6FD-D945-5E4784C54E8F}"/>
              </a:ext>
            </a:extLst>
          </p:cNvPr>
          <p:cNvSpPr txBox="1"/>
          <p:nvPr/>
        </p:nvSpPr>
        <p:spPr>
          <a:xfrm>
            <a:off x="9060804" y="4461536"/>
            <a:ext cx="2859508" cy="1626043"/>
          </a:xfrm>
          <a:prstGeom prst="rect">
            <a:avLst/>
          </a:prstGeom>
          <a:solidFill>
            <a:schemeClr val="accent2">
              <a:lumMod val="40000"/>
              <a:lumOff val="60000"/>
            </a:schemeClr>
          </a:solidFill>
        </p:spPr>
        <p:txBody>
          <a:bodyPr wrap="square">
            <a:noAutofit/>
          </a:bodyPr>
          <a:lstStyle/>
          <a:p>
            <a:r>
              <a:rPr lang="en-GB" sz="1200" b="1" dirty="0">
                <a:solidFill>
                  <a:srgbClr val="000000"/>
                </a:solidFill>
                <a:latin typeface="Century Gothic" panose="020F0302020204030204"/>
              </a:rPr>
              <a:t>Higher agreement for</a:t>
            </a:r>
          </a:p>
          <a:p>
            <a:pPr marL="171450" indent="-171450">
              <a:buFont typeface="Arial" panose="020B0604020202020204" pitchFamily="34" charset="0"/>
              <a:buChar char="•"/>
            </a:pPr>
            <a:r>
              <a:rPr lang="en-GB" sz="1200" dirty="0">
                <a:solidFill>
                  <a:srgbClr val="000000"/>
                </a:solidFill>
                <a:latin typeface="Century Gothic" panose="020F0302020204030204"/>
              </a:rPr>
              <a:t>Community Hub</a:t>
            </a:r>
          </a:p>
          <a:p>
            <a:pPr marL="171450" indent="-171450">
              <a:buFont typeface="Arial" panose="020B0604020202020204" pitchFamily="34" charset="0"/>
              <a:buChar char="•"/>
            </a:pPr>
            <a:r>
              <a:rPr lang="en-GB" sz="1200" dirty="0">
                <a:solidFill>
                  <a:srgbClr val="000000"/>
                </a:solidFill>
                <a:latin typeface="Century Gothic" panose="020F0302020204030204"/>
              </a:rPr>
              <a:t>Social Grade DE</a:t>
            </a:r>
          </a:p>
          <a:p>
            <a:pPr marL="171450" indent="-171450">
              <a:buFont typeface="Arial" panose="020B0604020202020204" pitchFamily="34" charset="0"/>
              <a:buChar char="•"/>
            </a:pPr>
            <a:r>
              <a:rPr lang="en-GB" sz="1200" dirty="0">
                <a:solidFill>
                  <a:srgbClr val="000000"/>
                </a:solidFill>
                <a:latin typeface="Century Gothic" panose="020F0302020204030204"/>
              </a:rPr>
              <a:t>Lowest income &lt;17k</a:t>
            </a:r>
          </a:p>
          <a:p>
            <a:pPr marL="171450" indent="-171450">
              <a:buFont typeface="Arial" panose="020B0604020202020204" pitchFamily="34" charset="0"/>
              <a:buChar char="•"/>
            </a:pPr>
            <a:r>
              <a:rPr lang="en-GB" sz="1200" dirty="0">
                <a:solidFill>
                  <a:srgbClr val="000000"/>
                </a:solidFill>
                <a:latin typeface="Century Gothic" panose="020F0302020204030204"/>
              </a:rPr>
              <a:t>Vulnerability – </a:t>
            </a:r>
            <a:r>
              <a:rPr lang="en-GB" sz="1200" i="1" dirty="0">
                <a:solidFill>
                  <a:srgbClr val="000000"/>
                </a:solidFill>
                <a:latin typeface="Century Gothic" panose="020F0302020204030204"/>
              </a:rPr>
              <a:t>Connectivity</a:t>
            </a:r>
          </a:p>
          <a:p>
            <a:pPr marL="171450" indent="-171450">
              <a:buFont typeface="Arial" panose="020B0604020202020204" pitchFamily="34" charset="0"/>
              <a:buChar char="•"/>
            </a:pPr>
            <a:r>
              <a:rPr lang="en-GB" sz="1200" dirty="0">
                <a:solidFill>
                  <a:srgbClr val="000000"/>
                </a:solidFill>
                <a:latin typeface="Century Gothic" panose="020F0302020204030204"/>
              </a:rPr>
              <a:t>Those who find it a stretch to afford bill</a:t>
            </a:r>
          </a:p>
        </p:txBody>
      </p:sp>
      <p:sp>
        <p:nvSpPr>
          <p:cNvPr id="15" name="Text Placeholder 14">
            <a:extLst>
              <a:ext uri="{FF2B5EF4-FFF2-40B4-BE49-F238E27FC236}">
                <a16:creationId xmlns:a16="http://schemas.microsoft.com/office/drawing/2014/main" id="{A95B0B0A-314A-784D-1C69-002177BE87B0}"/>
              </a:ext>
            </a:extLst>
          </p:cNvPr>
          <p:cNvSpPr>
            <a:spLocks noGrp="1"/>
          </p:cNvSpPr>
          <p:nvPr>
            <p:ph type="body" sz="quarter" idx="14"/>
          </p:nvPr>
        </p:nvSpPr>
        <p:spPr>
          <a:xfrm>
            <a:off x="0" y="496589"/>
            <a:ext cx="12192000" cy="505853"/>
          </a:xfrm>
        </p:spPr>
        <p:txBody>
          <a:bodyPr/>
          <a:lstStyle/>
          <a:p>
            <a:r>
              <a:rPr lang="en-GB" dirty="0"/>
              <a:t>These groups therefore tend to have a more sensitive outlook to rising water bills.</a:t>
            </a:r>
          </a:p>
        </p:txBody>
      </p:sp>
      <p:sp>
        <p:nvSpPr>
          <p:cNvPr id="17" name="Slide Number Placeholder 3">
            <a:extLst>
              <a:ext uri="{FF2B5EF4-FFF2-40B4-BE49-F238E27FC236}">
                <a16:creationId xmlns:a16="http://schemas.microsoft.com/office/drawing/2014/main" id="{287D1C0D-3D3F-215E-3F48-F640A6337AD7}"/>
              </a:ext>
            </a:extLst>
          </p:cNvPr>
          <p:cNvSpPr txBox="1">
            <a:spLocks/>
          </p:cNvSpPr>
          <p:nvPr/>
        </p:nvSpPr>
        <p:spPr>
          <a:xfrm>
            <a:off x="11280100" y="6756"/>
            <a:ext cx="794631" cy="41143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17C9725-CDDF-4E1F-A5C1-71F9C95A39C6}" type="slidenum">
              <a:rPr lang="en-GB" b="1" smtClean="0">
                <a:solidFill>
                  <a:prstClr val="white"/>
                </a:solidFill>
                <a:latin typeface="Century Gothic" panose="020B0502020202020204" pitchFamily="34" charset="0"/>
              </a:rPr>
              <a:pPr/>
              <a:t>6</a:t>
            </a:fld>
            <a:endParaRPr lang="en-GB" b="1" dirty="0">
              <a:solidFill>
                <a:prstClr val="white"/>
              </a:solidFill>
              <a:latin typeface="Century Gothic" panose="020B0502020202020204" pitchFamily="34" charset="0"/>
            </a:endParaRPr>
          </a:p>
        </p:txBody>
      </p:sp>
      <p:graphicFrame>
        <p:nvGraphicFramePr>
          <p:cNvPr id="6" name="Chart 5">
            <a:extLst>
              <a:ext uri="{FF2B5EF4-FFF2-40B4-BE49-F238E27FC236}">
                <a16:creationId xmlns:a16="http://schemas.microsoft.com/office/drawing/2014/main" id="{054787A3-7C8C-ED23-CE36-B01A7AFCDF7D}"/>
              </a:ext>
            </a:extLst>
          </p:cNvPr>
          <p:cNvGraphicFramePr/>
          <p:nvPr>
            <p:extLst>
              <p:ext uri="{D42A27DB-BD31-4B8C-83A1-F6EECF244321}">
                <p14:modId xmlns:p14="http://schemas.microsoft.com/office/powerpoint/2010/main" val="3901176307"/>
              </p:ext>
            </p:extLst>
          </p:nvPr>
        </p:nvGraphicFramePr>
        <p:xfrm>
          <a:off x="8993723" y="1278370"/>
          <a:ext cx="3060000" cy="306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8C08F298-2F4F-16DC-A799-1A453FB85903}"/>
              </a:ext>
            </a:extLst>
          </p:cNvPr>
          <p:cNvGraphicFramePr/>
          <p:nvPr>
            <p:extLst>
              <p:ext uri="{D42A27DB-BD31-4B8C-83A1-F6EECF244321}">
                <p14:modId xmlns:p14="http://schemas.microsoft.com/office/powerpoint/2010/main" val="427840087"/>
              </p:ext>
            </p:extLst>
          </p:nvPr>
        </p:nvGraphicFramePr>
        <p:xfrm>
          <a:off x="160809" y="1278370"/>
          <a:ext cx="3060000" cy="306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hart 9">
            <a:extLst>
              <a:ext uri="{FF2B5EF4-FFF2-40B4-BE49-F238E27FC236}">
                <a16:creationId xmlns:a16="http://schemas.microsoft.com/office/drawing/2014/main" id="{F5E48889-9B45-84C4-C34A-D9FBC9C97D19}"/>
              </a:ext>
            </a:extLst>
          </p:cNvPr>
          <p:cNvGraphicFramePr/>
          <p:nvPr>
            <p:extLst>
              <p:ext uri="{D42A27DB-BD31-4B8C-83A1-F6EECF244321}">
                <p14:modId xmlns:p14="http://schemas.microsoft.com/office/powerpoint/2010/main" val="1303799946"/>
              </p:ext>
            </p:extLst>
          </p:nvPr>
        </p:nvGraphicFramePr>
        <p:xfrm>
          <a:off x="3109805" y="1278370"/>
          <a:ext cx="3060000" cy="3060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2" name="Chart 11">
            <a:extLst>
              <a:ext uri="{FF2B5EF4-FFF2-40B4-BE49-F238E27FC236}">
                <a16:creationId xmlns:a16="http://schemas.microsoft.com/office/drawing/2014/main" id="{FA38FC19-BBE4-867B-C8EC-CC1E53605B30}"/>
              </a:ext>
            </a:extLst>
          </p:cNvPr>
          <p:cNvGraphicFramePr/>
          <p:nvPr>
            <p:extLst>
              <p:ext uri="{D42A27DB-BD31-4B8C-83A1-F6EECF244321}">
                <p14:modId xmlns:p14="http://schemas.microsoft.com/office/powerpoint/2010/main" val="2528485282"/>
              </p:ext>
            </p:extLst>
          </p:nvPr>
        </p:nvGraphicFramePr>
        <p:xfrm>
          <a:off x="6022268" y="1266449"/>
          <a:ext cx="3060000" cy="3060000"/>
        </p:xfrm>
        <a:graphic>
          <a:graphicData uri="http://schemas.openxmlformats.org/drawingml/2006/chart">
            <c:chart xmlns:c="http://schemas.openxmlformats.org/drawingml/2006/chart" xmlns:r="http://schemas.openxmlformats.org/officeDocument/2006/relationships" r:id="rId6"/>
          </a:graphicData>
        </a:graphic>
      </p:graphicFrame>
      <p:sp>
        <p:nvSpPr>
          <p:cNvPr id="14" name="Oval 13">
            <a:extLst>
              <a:ext uri="{FF2B5EF4-FFF2-40B4-BE49-F238E27FC236}">
                <a16:creationId xmlns:a16="http://schemas.microsoft.com/office/drawing/2014/main" id="{DDA36B85-B7E8-EF73-CB17-83750834B81F}"/>
              </a:ext>
            </a:extLst>
          </p:cNvPr>
          <p:cNvSpPr/>
          <p:nvPr/>
        </p:nvSpPr>
        <p:spPr>
          <a:xfrm>
            <a:off x="6705814" y="2148742"/>
            <a:ext cx="1698867" cy="1235113"/>
          </a:xfrm>
          <a:prstGeom prst="ellipse">
            <a:avLst/>
          </a:prstGeom>
          <a:noFill/>
          <a:ln w="25400" cap="flat" cmpd="sng" algn="ctr">
            <a:noFill/>
            <a:prstDash val="solid"/>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effectLst/>
                <a:uLnTx/>
                <a:uFillTx/>
                <a:latin typeface="Century Gothic" panose="020B0502020202020204" pitchFamily="34" charset="0"/>
              </a:rPr>
              <a:t>Water companies are just using long-term investment as an excuse to put up bills</a:t>
            </a:r>
            <a:endParaRPr kumimoji="0" lang="en-GB" b="0" i="0" u="none" strike="noStrike" kern="0" cap="none" spc="0" normalizeH="0" baseline="0" noProof="0" dirty="0">
              <a:ln>
                <a:noFill/>
              </a:ln>
              <a:effectLst/>
              <a:uLnTx/>
              <a:uFillTx/>
              <a:latin typeface="Century Gothic" panose="020B0502020202020204" pitchFamily="34" charset="0"/>
            </a:endParaRPr>
          </a:p>
        </p:txBody>
      </p:sp>
      <p:sp>
        <p:nvSpPr>
          <p:cNvPr id="20" name="Oval 19">
            <a:extLst>
              <a:ext uri="{FF2B5EF4-FFF2-40B4-BE49-F238E27FC236}">
                <a16:creationId xmlns:a16="http://schemas.microsoft.com/office/drawing/2014/main" id="{FA62E656-FAB4-12B9-DD3A-0C6E5ABBD699}"/>
              </a:ext>
            </a:extLst>
          </p:cNvPr>
          <p:cNvSpPr/>
          <p:nvPr/>
        </p:nvSpPr>
        <p:spPr>
          <a:xfrm>
            <a:off x="841375" y="2160663"/>
            <a:ext cx="1698867" cy="1235113"/>
          </a:xfrm>
          <a:prstGeom prst="ellipse">
            <a:avLst/>
          </a:prstGeom>
          <a:noFill/>
          <a:ln w="25400" cap="flat" cmpd="sng" algn="ctr">
            <a:noFill/>
            <a:prstDash val="solid"/>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effectLst/>
                <a:uLnTx/>
                <a:uFillTx/>
                <a:latin typeface="Century Gothic" panose="020B0502020202020204" pitchFamily="34" charset="0"/>
              </a:rPr>
              <a:t>Right now I just can’t deal with the idea of any more bill increases </a:t>
            </a:r>
            <a:endParaRPr kumimoji="0" lang="en-GB" b="0" i="0" u="none" strike="noStrike" kern="0" cap="none" spc="0" normalizeH="0" baseline="0" noProof="0" dirty="0">
              <a:ln>
                <a:noFill/>
              </a:ln>
              <a:effectLst/>
              <a:uLnTx/>
              <a:uFillTx/>
              <a:latin typeface="Century Gothic" panose="020B0502020202020204" pitchFamily="34" charset="0"/>
            </a:endParaRPr>
          </a:p>
        </p:txBody>
      </p:sp>
      <p:sp>
        <p:nvSpPr>
          <p:cNvPr id="21" name="Oval 20">
            <a:extLst>
              <a:ext uri="{FF2B5EF4-FFF2-40B4-BE49-F238E27FC236}">
                <a16:creationId xmlns:a16="http://schemas.microsoft.com/office/drawing/2014/main" id="{C50A07FE-3926-D3CE-0A87-F555B38944C0}"/>
              </a:ext>
            </a:extLst>
          </p:cNvPr>
          <p:cNvSpPr/>
          <p:nvPr/>
        </p:nvSpPr>
        <p:spPr>
          <a:xfrm>
            <a:off x="3793350" y="2160662"/>
            <a:ext cx="1698867" cy="1235113"/>
          </a:xfrm>
          <a:prstGeom prst="ellipse">
            <a:avLst/>
          </a:prstGeom>
          <a:noFill/>
          <a:ln w="25400" cap="flat" cmpd="sng" algn="ctr">
            <a:noFill/>
            <a:prstDash val="solid"/>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effectLst/>
                <a:uLnTx/>
                <a:uFillTx/>
                <a:latin typeface="Century Gothic" panose="020B0502020202020204" pitchFamily="34" charset="0"/>
              </a:rPr>
              <a:t>Investment should wait until the economy gets back to normal and prices stabilise</a:t>
            </a:r>
            <a:endParaRPr kumimoji="0" lang="en-GB" b="0" i="0" u="none" strike="noStrike" kern="0" cap="none" spc="0" normalizeH="0" baseline="0" noProof="0" dirty="0">
              <a:ln>
                <a:noFill/>
              </a:ln>
              <a:effectLst/>
              <a:uLnTx/>
              <a:uFillTx/>
              <a:latin typeface="Century Gothic" panose="020B0502020202020204" pitchFamily="34" charset="0"/>
            </a:endParaRPr>
          </a:p>
        </p:txBody>
      </p:sp>
      <p:sp>
        <p:nvSpPr>
          <p:cNvPr id="22" name="Oval 21">
            <a:extLst>
              <a:ext uri="{FF2B5EF4-FFF2-40B4-BE49-F238E27FC236}">
                <a16:creationId xmlns:a16="http://schemas.microsoft.com/office/drawing/2014/main" id="{70B350B6-5DBF-90CC-7F40-3A831DE70490}"/>
              </a:ext>
            </a:extLst>
          </p:cNvPr>
          <p:cNvSpPr/>
          <p:nvPr/>
        </p:nvSpPr>
        <p:spPr>
          <a:xfrm>
            <a:off x="9670289" y="2160663"/>
            <a:ext cx="1698867" cy="1235113"/>
          </a:xfrm>
          <a:prstGeom prst="ellipse">
            <a:avLst/>
          </a:prstGeom>
          <a:noFill/>
          <a:ln w="25400" cap="flat" cmpd="sng" algn="ctr">
            <a:noFill/>
            <a:prstDash val="solid"/>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effectLst/>
                <a:uLnTx/>
                <a:uFillTx/>
                <a:latin typeface="Century Gothic" panose="020B0502020202020204" pitchFamily="34" charset="0"/>
              </a:rPr>
              <a:t>Water services seem fine to me, I don’t see why that should change in the next 25 years</a:t>
            </a:r>
            <a:endParaRPr kumimoji="0" lang="en-GB" b="0" i="0" u="none" strike="noStrike" kern="0" cap="none" spc="0" normalizeH="0" baseline="0" noProof="0" dirty="0">
              <a:ln>
                <a:noFill/>
              </a:ln>
              <a:effectLst/>
              <a:uLnTx/>
              <a:uFillTx/>
              <a:latin typeface="Century Gothic" panose="020B0502020202020204" pitchFamily="34" charset="0"/>
            </a:endParaRPr>
          </a:p>
        </p:txBody>
      </p:sp>
      <p:graphicFrame>
        <p:nvGraphicFramePr>
          <p:cNvPr id="29" name="Chart 28">
            <a:extLst>
              <a:ext uri="{FF2B5EF4-FFF2-40B4-BE49-F238E27FC236}">
                <a16:creationId xmlns:a16="http://schemas.microsoft.com/office/drawing/2014/main" id="{E933BA7D-58F7-F125-DC7B-8534DA27577F}"/>
              </a:ext>
            </a:extLst>
          </p:cNvPr>
          <p:cNvGraphicFramePr/>
          <p:nvPr>
            <p:extLst>
              <p:ext uri="{D42A27DB-BD31-4B8C-83A1-F6EECF244321}">
                <p14:modId xmlns:p14="http://schemas.microsoft.com/office/powerpoint/2010/main" val="2856305023"/>
              </p:ext>
            </p:extLst>
          </p:nvPr>
        </p:nvGraphicFramePr>
        <p:xfrm>
          <a:off x="1377313" y="3977146"/>
          <a:ext cx="9142409" cy="505853"/>
        </p:xfrm>
        <a:graphic>
          <a:graphicData uri="http://schemas.openxmlformats.org/drawingml/2006/chart">
            <c:chart xmlns:c="http://schemas.openxmlformats.org/drawingml/2006/chart" xmlns:r="http://schemas.openxmlformats.org/officeDocument/2006/relationships" r:id="rId7"/>
          </a:graphicData>
        </a:graphic>
      </p:graphicFrame>
      <p:sp>
        <p:nvSpPr>
          <p:cNvPr id="30" name="Rectangle 29">
            <a:extLst>
              <a:ext uri="{FF2B5EF4-FFF2-40B4-BE49-F238E27FC236}">
                <a16:creationId xmlns:a16="http://schemas.microsoft.com/office/drawing/2014/main" id="{074F8265-83D6-98A4-6DCB-A2F3CC5694F7}"/>
              </a:ext>
            </a:extLst>
          </p:cNvPr>
          <p:cNvSpPr/>
          <p:nvPr/>
        </p:nvSpPr>
        <p:spPr>
          <a:xfrm>
            <a:off x="140480" y="1130264"/>
            <a:ext cx="4562467" cy="307777"/>
          </a:xfrm>
          <a:prstGeom prst="rect">
            <a:avLst/>
          </a:prstGeom>
        </p:spPr>
        <p:txBody>
          <a:bodyPr wrap="none">
            <a:spAutoFit/>
          </a:bodyPr>
          <a:lstStyle/>
          <a:p>
            <a:r>
              <a:rPr lang="en-GB" sz="1400" b="1" dirty="0">
                <a:solidFill>
                  <a:srgbClr val="FFFFFF">
                    <a:lumMod val="50000"/>
                  </a:srgbClr>
                </a:solidFill>
                <a:latin typeface="Century Gothic" panose="020B0502020202020204" pitchFamily="34" charset="0"/>
              </a:rPr>
              <a:t>How much agree or disagree…(% of total sample) </a:t>
            </a:r>
          </a:p>
        </p:txBody>
      </p:sp>
    </p:spTree>
    <p:extLst>
      <p:ext uri="{BB962C8B-B14F-4D97-AF65-F5344CB8AC3E}">
        <p14:creationId xmlns:p14="http://schemas.microsoft.com/office/powerpoint/2010/main" val="13080194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AC0AA20C-EAC9-D77A-72D1-19402C660852}"/>
              </a:ext>
            </a:extLst>
          </p:cNvPr>
          <p:cNvSpPr/>
          <p:nvPr/>
        </p:nvSpPr>
        <p:spPr>
          <a:xfrm>
            <a:off x="221227" y="1894850"/>
            <a:ext cx="11754462" cy="429274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graphicFrame>
        <p:nvGraphicFramePr>
          <p:cNvPr id="8" name="Chart 7">
            <a:extLst>
              <a:ext uri="{FF2B5EF4-FFF2-40B4-BE49-F238E27FC236}">
                <a16:creationId xmlns:a16="http://schemas.microsoft.com/office/drawing/2014/main" id="{C7B98E7B-79BE-074A-1AED-2D7BCA1C3D2A}"/>
              </a:ext>
            </a:extLst>
          </p:cNvPr>
          <p:cNvGraphicFramePr/>
          <p:nvPr>
            <p:extLst>
              <p:ext uri="{D42A27DB-BD31-4B8C-83A1-F6EECF244321}">
                <p14:modId xmlns:p14="http://schemas.microsoft.com/office/powerpoint/2010/main" val="3203724717"/>
              </p:ext>
            </p:extLst>
          </p:nvPr>
        </p:nvGraphicFramePr>
        <p:xfrm>
          <a:off x="388374" y="1894850"/>
          <a:ext cx="11518491" cy="4537303"/>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 Placeholder 2">
            <a:extLst>
              <a:ext uri="{FF2B5EF4-FFF2-40B4-BE49-F238E27FC236}">
                <a16:creationId xmlns:a16="http://schemas.microsoft.com/office/drawing/2014/main" id="{EF18CD56-E4F0-97F0-C82A-B3489BF90E1C}"/>
              </a:ext>
            </a:extLst>
          </p:cNvPr>
          <p:cNvSpPr>
            <a:spLocks noGrp="1"/>
          </p:cNvSpPr>
          <p:nvPr>
            <p:ph type="body" sz="quarter" idx="13"/>
          </p:nvPr>
        </p:nvSpPr>
        <p:spPr/>
        <p:txBody>
          <a:bodyPr/>
          <a:lstStyle/>
          <a:p>
            <a:r>
              <a:rPr lang="en-GB" dirty="0"/>
              <a:t>Customers </a:t>
            </a:r>
            <a:r>
              <a:rPr lang="en-GB" i="1" dirty="0"/>
              <a:t>do</a:t>
            </a:r>
            <a:r>
              <a:rPr lang="en-GB" dirty="0"/>
              <a:t> expect changes in environment, demographics and technology by 2050</a:t>
            </a:r>
          </a:p>
        </p:txBody>
      </p:sp>
      <p:sp>
        <p:nvSpPr>
          <p:cNvPr id="4" name="Text Placeholder 3">
            <a:extLst>
              <a:ext uri="{FF2B5EF4-FFF2-40B4-BE49-F238E27FC236}">
                <a16:creationId xmlns:a16="http://schemas.microsoft.com/office/drawing/2014/main" id="{B7E7986B-7E9A-A9F5-918B-FF8F7B057614}"/>
              </a:ext>
            </a:extLst>
          </p:cNvPr>
          <p:cNvSpPr>
            <a:spLocks noGrp="1"/>
          </p:cNvSpPr>
          <p:nvPr>
            <p:ph type="body" sz="quarter" idx="14"/>
          </p:nvPr>
        </p:nvSpPr>
        <p:spPr>
          <a:xfrm>
            <a:off x="0" y="495294"/>
            <a:ext cx="12192000" cy="986917"/>
          </a:xfrm>
        </p:spPr>
        <p:txBody>
          <a:bodyPr/>
          <a:lstStyle/>
          <a:p>
            <a:r>
              <a:rPr lang="en-GB" dirty="0"/>
              <a:t>In the midst of the current economic crisis, the large majority think that living costs are going to </a:t>
            </a:r>
            <a:r>
              <a:rPr lang="en-GB" b="1" dirty="0"/>
              <a:t>keep increasing in the long term</a:t>
            </a:r>
            <a:r>
              <a:rPr lang="en-GB" dirty="0"/>
              <a:t>. The majority also think that climate change and population growth are both going to be factors impacting water resources in the next 25 years. People are less sure about the impact of changing tech in the water industry and extreme weather impacting river and coastal environmental health. </a:t>
            </a:r>
          </a:p>
        </p:txBody>
      </p:sp>
      <p:pic>
        <p:nvPicPr>
          <p:cNvPr id="20" name="Picture 19">
            <a:extLst>
              <a:ext uri="{FF2B5EF4-FFF2-40B4-BE49-F238E27FC236}">
                <a16:creationId xmlns:a16="http://schemas.microsoft.com/office/drawing/2014/main" id="{EED281EB-016E-17EA-B85C-675CDD22BE1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479" y="6462979"/>
            <a:ext cx="1121629" cy="274231"/>
          </a:xfrm>
          <a:prstGeom prst="rect">
            <a:avLst/>
          </a:prstGeom>
        </p:spPr>
      </p:pic>
      <p:sp>
        <p:nvSpPr>
          <p:cNvPr id="26" name="TextBox 25">
            <a:extLst>
              <a:ext uri="{FF2B5EF4-FFF2-40B4-BE49-F238E27FC236}">
                <a16:creationId xmlns:a16="http://schemas.microsoft.com/office/drawing/2014/main" id="{F1C1A30D-2DBD-2114-C30F-0BD72E284B82}"/>
              </a:ext>
            </a:extLst>
          </p:cNvPr>
          <p:cNvSpPr txBox="1"/>
          <p:nvPr/>
        </p:nvSpPr>
        <p:spPr>
          <a:xfrm>
            <a:off x="1325340" y="6399003"/>
            <a:ext cx="9246358"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solidFill>
                  <a:prstClr val="black"/>
                </a:solidFill>
                <a:latin typeface="Century Gothic" panose="020B0502020202020204" pitchFamily="34" charset="0"/>
              </a:rPr>
              <a:t>Q14</a:t>
            </a:r>
            <a:r>
              <a:rPr kumimoji="0" lang="en-GB" sz="11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t>
            </a:r>
            <a:r>
              <a:rPr kumimoji="0" lang="en-GB" sz="11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To what extent, if at all, do you think each of the following might happen in your region over the next 20-25 years?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Base</a:t>
            </a:r>
            <a:r>
              <a:rPr kumimoji="0" lang="en-GB" sz="11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Total sample HH and NHH (986)</a:t>
            </a:r>
          </a:p>
        </p:txBody>
      </p:sp>
      <p:sp>
        <p:nvSpPr>
          <p:cNvPr id="5" name="Slide Number Placeholder 3">
            <a:extLst>
              <a:ext uri="{FF2B5EF4-FFF2-40B4-BE49-F238E27FC236}">
                <a16:creationId xmlns:a16="http://schemas.microsoft.com/office/drawing/2014/main" id="{C69590D8-E4BA-BC97-1E8D-7BD535900849}"/>
              </a:ext>
            </a:extLst>
          </p:cNvPr>
          <p:cNvSpPr txBox="1">
            <a:spLocks/>
          </p:cNvSpPr>
          <p:nvPr/>
        </p:nvSpPr>
        <p:spPr>
          <a:xfrm>
            <a:off x="11280100" y="6756"/>
            <a:ext cx="794631" cy="41143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17C9725-CDDF-4E1F-A5C1-71F9C95A39C6}" type="slidenum">
              <a:rPr lang="en-GB" b="1" smtClean="0">
                <a:solidFill>
                  <a:prstClr val="white"/>
                </a:solidFill>
                <a:latin typeface="Century Gothic" panose="020B0502020202020204" pitchFamily="34" charset="0"/>
              </a:rPr>
              <a:pPr/>
              <a:t>7</a:t>
            </a:fld>
            <a:endParaRPr lang="en-GB" b="1" dirty="0">
              <a:solidFill>
                <a:prstClr val="white"/>
              </a:solidFill>
              <a:latin typeface="Century Gothic" panose="020B0502020202020204" pitchFamily="34" charset="0"/>
            </a:endParaRPr>
          </a:p>
        </p:txBody>
      </p:sp>
      <p:sp>
        <p:nvSpPr>
          <p:cNvPr id="2" name="Rectangle 1">
            <a:extLst>
              <a:ext uri="{FF2B5EF4-FFF2-40B4-BE49-F238E27FC236}">
                <a16:creationId xmlns:a16="http://schemas.microsoft.com/office/drawing/2014/main" id="{16DC7EB7-261D-300D-8ED3-306A5C9AA87E}"/>
              </a:ext>
            </a:extLst>
          </p:cNvPr>
          <p:cNvSpPr/>
          <p:nvPr/>
        </p:nvSpPr>
        <p:spPr>
          <a:xfrm>
            <a:off x="140480" y="1522153"/>
            <a:ext cx="6955750" cy="307777"/>
          </a:xfrm>
          <a:prstGeom prst="rect">
            <a:avLst/>
          </a:prstGeom>
        </p:spPr>
        <p:txBody>
          <a:bodyPr wrap="none">
            <a:spAutoFit/>
          </a:bodyPr>
          <a:lstStyle/>
          <a:p>
            <a:r>
              <a:rPr lang="en-GB" sz="1400" b="1" dirty="0">
                <a:solidFill>
                  <a:srgbClr val="FFFFFF">
                    <a:lumMod val="50000"/>
                  </a:srgbClr>
                </a:solidFill>
                <a:latin typeface="Century Gothic" panose="020B0502020202020204" pitchFamily="34" charset="0"/>
              </a:rPr>
              <a:t>To what extent think will happen over the next 20-25 years (% of total sample) </a:t>
            </a:r>
          </a:p>
        </p:txBody>
      </p:sp>
    </p:spTree>
    <p:extLst>
      <p:ext uri="{BB962C8B-B14F-4D97-AF65-F5344CB8AC3E}">
        <p14:creationId xmlns:p14="http://schemas.microsoft.com/office/powerpoint/2010/main" val="5428056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24D6CD52-C637-3DC8-DED5-C36452D3378C}"/>
              </a:ext>
            </a:extLst>
          </p:cNvPr>
          <p:cNvGraphicFramePr>
            <a:graphicFrameLocks noGrp="1"/>
          </p:cNvGraphicFramePr>
          <p:nvPr>
            <p:ph sz="quarter" idx="12"/>
            <p:extLst>
              <p:ext uri="{D42A27DB-BD31-4B8C-83A1-F6EECF244321}">
                <p14:modId xmlns:p14="http://schemas.microsoft.com/office/powerpoint/2010/main" val="1974513465"/>
              </p:ext>
            </p:extLst>
          </p:nvPr>
        </p:nvGraphicFramePr>
        <p:xfrm>
          <a:off x="205580" y="1776312"/>
          <a:ext cx="11780838" cy="4837112"/>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 Placeholder 2">
            <a:extLst>
              <a:ext uri="{FF2B5EF4-FFF2-40B4-BE49-F238E27FC236}">
                <a16:creationId xmlns:a16="http://schemas.microsoft.com/office/drawing/2014/main" id="{35F987C3-56DF-32C2-881E-143702D92BF7}"/>
              </a:ext>
            </a:extLst>
          </p:cNvPr>
          <p:cNvSpPr>
            <a:spLocks noGrp="1"/>
          </p:cNvSpPr>
          <p:nvPr>
            <p:ph type="body" sz="quarter" idx="13"/>
          </p:nvPr>
        </p:nvSpPr>
        <p:spPr/>
        <p:txBody>
          <a:bodyPr/>
          <a:lstStyle/>
          <a:p>
            <a:r>
              <a:rPr lang="en-GB" dirty="0"/>
              <a:t>Trust in Welsh Water to deliver is stronger for water supply than handling wastewater</a:t>
            </a:r>
          </a:p>
        </p:txBody>
      </p:sp>
      <p:sp>
        <p:nvSpPr>
          <p:cNvPr id="4" name="Text Placeholder 3">
            <a:extLst>
              <a:ext uri="{FF2B5EF4-FFF2-40B4-BE49-F238E27FC236}">
                <a16:creationId xmlns:a16="http://schemas.microsoft.com/office/drawing/2014/main" id="{4DAC20D0-DC25-1409-519C-F8FF9F0B171C}"/>
              </a:ext>
            </a:extLst>
          </p:cNvPr>
          <p:cNvSpPr>
            <a:spLocks noGrp="1"/>
          </p:cNvSpPr>
          <p:nvPr>
            <p:ph type="body" sz="quarter" idx="14"/>
          </p:nvPr>
        </p:nvSpPr>
        <p:spPr>
          <a:xfrm>
            <a:off x="0" y="495295"/>
            <a:ext cx="12192000" cy="800453"/>
          </a:xfrm>
        </p:spPr>
        <p:txBody>
          <a:bodyPr lIns="0"/>
          <a:lstStyle/>
          <a:p>
            <a:pPr marL="95250" marR="0" lvl="1" indent="0" defTabSz="914400" eaLnBrk="1" fontAlgn="auto" latinLnBrk="0" hangingPunct="1">
              <a:lnSpc>
                <a:spcPct val="100000"/>
              </a:lnSpc>
              <a:spcBef>
                <a:spcPts val="0"/>
              </a:spcBef>
              <a:spcAft>
                <a:spcPts val="0"/>
              </a:spcAft>
              <a:buClrTx/>
              <a:buSzTx/>
              <a:buNone/>
              <a:tabLst/>
              <a:defRPr/>
            </a:pPr>
            <a:r>
              <a:rPr lang="en-GB" sz="1600" dirty="0"/>
              <a:t>Qualitative research revealed growing concern over declining river quality and s</a:t>
            </a:r>
            <a:r>
              <a:rPr kumimoji="0" lang="en-GB" sz="1600" b="0" i="0" u="none" strike="noStrike" kern="0" cap="none" spc="0" normalizeH="0" baseline="0" noProof="0" dirty="0">
                <a:ln>
                  <a:noFill/>
                </a:ln>
                <a:solidFill>
                  <a:srgbClr val="000000"/>
                </a:solidFill>
                <a:effectLst/>
                <a:uLnTx/>
                <a:uFillTx/>
                <a:latin typeface="Century Gothic" panose="020F0302020204030204"/>
                <a:ea typeface="+mn-ea"/>
                <a:cs typeface="+mn-cs"/>
              </a:rPr>
              <a:t>ignificant concern about combined sewer overflows, declining river health, and impact on the environment; evident that there’s less trust in DCWW to manage this than supply tap water.</a:t>
            </a:r>
          </a:p>
        </p:txBody>
      </p:sp>
      <p:pic>
        <p:nvPicPr>
          <p:cNvPr id="8" name="Picture 7">
            <a:extLst>
              <a:ext uri="{FF2B5EF4-FFF2-40B4-BE49-F238E27FC236}">
                <a16:creationId xmlns:a16="http://schemas.microsoft.com/office/drawing/2014/main" id="{60583D1D-936E-0460-D2E4-8299643CEF2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622" y="6458880"/>
            <a:ext cx="1121629" cy="274231"/>
          </a:xfrm>
          <a:prstGeom prst="rect">
            <a:avLst/>
          </a:prstGeom>
        </p:spPr>
      </p:pic>
      <p:grpSp>
        <p:nvGrpSpPr>
          <p:cNvPr id="20" name="Group 19">
            <a:extLst>
              <a:ext uri="{FF2B5EF4-FFF2-40B4-BE49-F238E27FC236}">
                <a16:creationId xmlns:a16="http://schemas.microsoft.com/office/drawing/2014/main" id="{F0180372-A44A-14D8-AAA5-5A95F222B751}"/>
              </a:ext>
            </a:extLst>
          </p:cNvPr>
          <p:cNvGrpSpPr/>
          <p:nvPr/>
        </p:nvGrpSpPr>
        <p:grpSpPr>
          <a:xfrm>
            <a:off x="215872" y="2209426"/>
            <a:ext cx="2143015" cy="1199738"/>
            <a:chOff x="229123" y="4265429"/>
            <a:chExt cx="2143015" cy="1199738"/>
          </a:xfrm>
          <a:noFill/>
        </p:grpSpPr>
        <p:sp>
          <p:nvSpPr>
            <p:cNvPr id="12" name="Rectangle 11">
              <a:extLst>
                <a:ext uri="{FF2B5EF4-FFF2-40B4-BE49-F238E27FC236}">
                  <a16:creationId xmlns:a16="http://schemas.microsoft.com/office/drawing/2014/main" id="{BFA3B42D-36C2-681D-A1E1-80FE077CA737}"/>
                </a:ext>
              </a:extLst>
            </p:cNvPr>
            <p:cNvSpPr/>
            <p:nvPr/>
          </p:nvSpPr>
          <p:spPr>
            <a:xfrm>
              <a:off x="397565" y="4365702"/>
              <a:ext cx="1974573" cy="90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40000" algn="ctr"/>
              <a:r>
                <a:rPr lang="en-GB" sz="1200" b="1" dirty="0">
                  <a:solidFill>
                    <a:schemeClr val="tx1"/>
                  </a:solidFill>
                  <a:latin typeface="Century Gothic" panose="020B0502020202020204" pitchFamily="34" charset="0"/>
                </a:rPr>
                <a:t>Provide a reliable and safe supply of water</a:t>
              </a:r>
            </a:p>
          </p:txBody>
        </p:sp>
        <p:pic>
          <p:nvPicPr>
            <p:cNvPr id="13" name="Picture 12">
              <a:extLst>
                <a:ext uri="{FF2B5EF4-FFF2-40B4-BE49-F238E27FC236}">
                  <a16:creationId xmlns:a16="http://schemas.microsoft.com/office/drawing/2014/main" id="{48B40DF8-37D9-B95D-A7A0-8E252EEC7F7A}"/>
                </a:ext>
              </a:extLst>
            </p:cNvPr>
            <p:cNvPicPr>
              <a:picLocks noChangeAspect="1"/>
            </p:cNvPicPr>
            <p:nvPr/>
          </p:nvPicPr>
          <p:blipFill>
            <a:blip r:embed="rId5"/>
            <a:stretch>
              <a:fillRect/>
            </a:stretch>
          </p:blipFill>
          <p:spPr>
            <a:xfrm>
              <a:off x="287773" y="4851017"/>
              <a:ext cx="614150" cy="614150"/>
            </a:xfrm>
            <a:prstGeom prst="rect">
              <a:avLst/>
            </a:prstGeom>
            <a:grpFill/>
          </p:spPr>
        </p:pic>
        <p:pic>
          <p:nvPicPr>
            <p:cNvPr id="16" name="Picture 15">
              <a:extLst>
                <a:ext uri="{FF2B5EF4-FFF2-40B4-BE49-F238E27FC236}">
                  <a16:creationId xmlns:a16="http://schemas.microsoft.com/office/drawing/2014/main" id="{50EF6022-8871-F0EC-CA92-F31839D53B9D}"/>
                </a:ext>
              </a:extLst>
            </p:cNvPr>
            <p:cNvPicPr>
              <a:picLocks noChangeAspect="1"/>
            </p:cNvPicPr>
            <p:nvPr/>
          </p:nvPicPr>
          <p:blipFill>
            <a:blip r:embed="rId6"/>
            <a:stretch>
              <a:fillRect/>
            </a:stretch>
          </p:blipFill>
          <p:spPr>
            <a:xfrm>
              <a:off x="229123" y="4265429"/>
              <a:ext cx="609500" cy="609500"/>
            </a:xfrm>
            <a:prstGeom prst="rect">
              <a:avLst/>
            </a:prstGeom>
            <a:grpFill/>
          </p:spPr>
        </p:pic>
      </p:grpSp>
      <p:grpSp>
        <p:nvGrpSpPr>
          <p:cNvPr id="21" name="Group 20">
            <a:extLst>
              <a:ext uri="{FF2B5EF4-FFF2-40B4-BE49-F238E27FC236}">
                <a16:creationId xmlns:a16="http://schemas.microsoft.com/office/drawing/2014/main" id="{5080CACD-0485-5496-F545-B94D74EF3420}"/>
              </a:ext>
            </a:extLst>
          </p:cNvPr>
          <p:cNvGrpSpPr/>
          <p:nvPr/>
        </p:nvGrpSpPr>
        <p:grpSpPr>
          <a:xfrm>
            <a:off x="301801" y="3889450"/>
            <a:ext cx="2139598" cy="900000"/>
            <a:chOff x="232541" y="2492298"/>
            <a:chExt cx="2139598" cy="900000"/>
          </a:xfrm>
        </p:grpSpPr>
        <p:sp>
          <p:nvSpPr>
            <p:cNvPr id="18" name="Rectangle 17">
              <a:extLst>
                <a:ext uri="{FF2B5EF4-FFF2-40B4-BE49-F238E27FC236}">
                  <a16:creationId xmlns:a16="http://schemas.microsoft.com/office/drawing/2014/main" id="{EA614CFC-DF21-15E1-ABBA-4FA887F27D24}"/>
                </a:ext>
              </a:extLst>
            </p:cNvPr>
            <p:cNvSpPr/>
            <p:nvPr/>
          </p:nvSpPr>
          <p:spPr>
            <a:xfrm>
              <a:off x="397565" y="2492298"/>
              <a:ext cx="1974574" cy="90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40000" algn="ctr"/>
              <a:r>
                <a:rPr lang="en-GB" sz="1200" b="1" dirty="0">
                  <a:solidFill>
                    <a:schemeClr val="tx1"/>
                  </a:solidFill>
                  <a:latin typeface="Century Gothic" panose="020B0502020202020204" pitchFamily="34" charset="0"/>
                </a:rPr>
                <a:t>Handle and treat wastewater so it does not harm the environment</a:t>
              </a:r>
            </a:p>
          </p:txBody>
        </p:sp>
        <p:pic>
          <p:nvPicPr>
            <p:cNvPr id="19" name="Picture 18">
              <a:extLst>
                <a:ext uri="{FF2B5EF4-FFF2-40B4-BE49-F238E27FC236}">
                  <a16:creationId xmlns:a16="http://schemas.microsoft.com/office/drawing/2014/main" id="{BACF91F3-17ED-F80E-B971-6688DA3ED4B2}"/>
                </a:ext>
              </a:extLst>
            </p:cNvPr>
            <p:cNvPicPr>
              <a:picLocks noChangeAspect="1"/>
            </p:cNvPicPr>
            <p:nvPr/>
          </p:nvPicPr>
          <p:blipFill>
            <a:blip r:embed="rId7"/>
            <a:stretch>
              <a:fillRect/>
            </a:stretch>
          </p:blipFill>
          <p:spPr>
            <a:xfrm>
              <a:off x="232541" y="2547202"/>
              <a:ext cx="598528" cy="721497"/>
            </a:xfrm>
            <a:prstGeom prst="rect">
              <a:avLst/>
            </a:prstGeom>
          </p:spPr>
        </p:pic>
      </p:grpSp>
      <p:sp>
        <p:nvSpPr>
          <p:cNvPr id="25" name="TextBox 24">
            <a:extLst>
              <a:ext uri="{FF2B5EF4-FFF2-40B4-BE49-F238E27FC236}">
                <a16:creationId xmlns:a16="http://schemas.microsoft.com/office/drawing/2014/main" id="{A87ED62C-0CF2-7F6D-D58A-933341C66E99}"/>
              </a:ext>
            </a:extLst>
          </p:cNvPr>
          <p:cNvSpPr txBox="1"/>
          <p:nvPr/>
        </p:nvSpPr>
        <p:spPr>
          <a:xfrm>
            <a:off x="1319841" y="6425218"/>
            <a:ext cx="9246358"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Q22B,C. </a:t>
            </a:r>
            <a:r>
              <a:rPr kumimoji="0" lang="en-GB" sz="11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How much do you trust Welsh Water to provide a reliable and safe supply of tap water? </a:t>
            </a:r>
            <a:r>
              <a:rPr lang="en-GB" sz="1100" dirty="0">
                <a:solidFill>
                  <a:prstClr val="black"/>
                </a:solidFill>
                <a:latin typeface="Century Gothic" panose="020B0502020202020204" pitchFamily="34" charset="0"/>
              </a:rPr>
              <a:t>/</a:t>
            </a:r>
            <a:r>
              <a:rPr kumimoji="0" lang="en-GB" sz="11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How much do you trust Welsh Water to handle &amp; treat wastewater so that it does not harm the environment? </a:t>
            </a:r>
            <a:r>
              <a:rPr kumimoji="0" lang="en-GB" sz="11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Base</a:t>
            </a:r>
            <a:r>
              <a:rPr kumimoji="0" lang="en-GB" sz="11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Total sample HH and NHH (986)</a:t>
            </a:r>
          </a:p>
        </p:txBody>
      </p:sp>
      <p:sp>
        <p:nvSpPr>
          <p:cNvPr id="2" name="TextBox 1">
            <a:extLst>
              <a:ext uri="{FF2B5EF4-FFF2-40B4-BE49-F238E27FC236}">
                <a16:creationId xmlns:a16="http://schemas.microsoft.com/office/drawing/2014/main" id="{4DEE0AFE-E5C0-F78F-4800-9C0BF5402DB7}"/>
              </a:ext>
            </a:extLst>
          </p:cNvPr>
          <p:cNvSpPr txBox="1"/>
          <p:nvPr/>
        </p:nvSpPr>
        <p:spPr>
          <a:xfrm>
            <a:off x="384314" y="5518351"/>
            <a:ext cx="11587397" cy="614149"/>
          </a:xfrm>
          <a:prstGeom prst="rect">
            <a:avLst/>
          </a:prstGeom>
          <a:solidFill>
            <a:schemeClr val="accent5">
              <a:lumMod val="20000"/>
              <a:lumOff val="80000"/>
            </a:schemeClr>
          </a:solidFill>
        </p:spPr>
        <p:txBody>
          <a:bodyPr wrap="square">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000000"/>
                </a:solidFill>
                <a:effectLst/>
                <a:uLnTx/>
                <a:uFillTx/>
                <a:latin typeface="Century Gothic" panose="020F0302020204030204"/>
                <a:ea typeface="Times New Roman" panose="02020603050405020304" pitchFamily="18" charset="0"/>
                <a:cs typeface="+mn-cs"/>
              </a:rPr>
              <a:t>Qualitative context: </a:t>
            </a:r>
            <a:r>
              <a:rPr kumimoji="0" lang="en-GB" sz="1400" b="0" i="0" u="none" strike="noStrike" kern="1200" cap="none" spc="0" normalizeH="0" baseline="0" noProof="0" dirty="0">
                <a:ln>
                  <a:noFill/>
                </a:ln>
                <a:solidFill>
                  <a:srgbClr val="000000"/>
                </a:solidFill>
                <a:effectLst/>
                <a:uLnTx/>
                <a:uFillTx/>
                <a:latin typeface="Century Gothic" panose="020F0302020204030204"/>
                <a:ea typeface="Times New Roman" panose="02020603050405020304" pitchFamily="18" charset="0"/>
                <a:cs typeface="+mn-cs"/>
              </a:rPr>
              <a:t>DCWW’s not for profit status is spontaneously mentioned – and latent trust that bill rises will be necessary and not profit driven.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Century Gothic" panose="020F0302020204030204"/>
              <a:ea typeface="Calibri" panose="020F0502020204030204" pitchFamily="34" charset="0"/>
              <a:cs typeface="+mn-cs"/>
            </a:endParaRPr>
          </a:p>
        </p:txBody>
      </p:sp>
      <p:sp>
        <p:nvSpPr>
          <p:cNvPr id="5" name="Rectangle 4">
            <a:extLst>
              <a:ext uri="{FF2B5EF4-FFF2-40B4-BE49-F238E27FC236}">
                <a16:creationId xmlns:a16="http://schemas.microsoft.com/office/drawing/2014/main" id="{C07DDA50-2CFC-3245-13B0-CFD2D7CFA073}"/>
              </a:ext>
            </a:extLst>
          </p:cNvPr>
          <p:cNvSpPr/>
          <p:nvPr/>
        </p:nvSpPr>
        <p:spPr>
          <a:xfrm>
            <a:off x="5250423" y="3244638"/>
            <a:ext cx="914400" cy="305507"/>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Century Gothic" panose="020B0502020202020204" pitchFamily="34" charset="0"/>
              </a:rPr>
              <a:t>75%</a:t>
            </a:r>
          </a:p>
        </p:txBody>
      </p:sp>
      <p:sp>
        <p:nvSpPr>
          <p:cNvPr id="6" name="Rectangle 5">
            <a:extLst>
              <a:ext uri="{FF2B5EF4-FFF2-40B4-BE49-F238E27FC236}">
                <a16:creationId xmlns:a16="http://schemas.microsoft.com/office/drawing/2014/main" id="{651C1EAD-F8F7-DF46-B124-147692D77483}"/>
              </a:ext>
            </a:extLst>
          </p:cNvPr>
          <p:cNvSpPr/>
          <p:nvPr/>
        </p:nvSpPr>
        <p:spPr>
          <a:xfrm>
            <a:off x="4355687" y="4812883"/>
            <a:ext cx="914400" cy="305507"/>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Century Gothic" panose="020B0502020202020204" pitchFamily="34" charset="0"/>
              </a:rPr>
              <a:t>63%</a:t>
            </a:r>
          </a:p>
        </p:txBody>
      </p:sp>
      <p:sp>
        <p:nvSpPr>
          <p:cNvPr id="9" name="Right Bracket 8">
            <a:extLst>
              <a:ext uri="{FF2B5EF4-FFF2-40B4-BE49-F238E27FC236}">
                <a16:creationId xmlns:a16="http://schemas.microsoft.com/office/drawing/2014/main" id="{A13D714A-8511-1B96-C4A7-7DE11B75D829}"/>
              </a:ext>
            </a:extLst>
          </p:cNvPr>
          <p:cNvSpPr/>
          <p:nvPr/>
        </p:nvSpPr>
        <p:spPr>
          <a:xfrm rot="5400000">
            <a:off x="6010408" y="-426584"/>
            <a:ext cx="79082" cy="7014017"/>
          </a:xfrm>
          <a:prstGeom prst="rightBracket">
            <a:avLst/>
          </a:prstGeom>
          <a:ln w="254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10" name="Right Bracket 9">
            <a:extLst>
              <a:ext uri="{FF2B5EF4-FFF2-40B4-BE49-F238E27FC236}">
                <a16:creationId xmlns:a16="http://schemas.microsoft.com/office/drawing/2014/main" id="{47868629-6C03-E87B-B11B-FAC82525BB96}"/>
              </a:ext>
            </a:extLst>
          </p:cNvPr>
          <p:cNvSpPr/>
          <p:nvPr/>
        </p:nvSpPr>
        <p:spPr>
          <a:xfrm rot="5400000">
            <a:off x="5394876" y="1738371"/>
            <a:ext cx="79082" cy="5855836"/>
          </a:xfrm>
          <a:prstGeom prst="rightBracket">
            <a:avLst/>
          </a:prstGeom>
          <a:ln w="254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15" name="Slide Number Placeholder 3">
            <a:extLst>
              <a:ext uri="{FF2B5EF4-FFF2-40B4-BE49-F238E27FC236}">
                <a16:creationId xmlns:a16="http://schemas.microsoft.com/office/drawing/2014/main" id="{6F24FCF6-AB64-6A0D-BE00-7C61C9008036}"/>
              </a:ext>
            </a:extLst>
          </p:cNvPr>
          <p:cNvSpPr txBox="1">
            <a:spLocks/>
          </p:cNvSpPr>
          <p:nvPr/>
        </p:nvSpPr>
        <p:spPr>
          <a:xfrm>
            <a:off x="11280100" y="6756"/>
            <a:ext cx="794631" cy="41143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17C9725-CDDF-4E1F-A5C1-71F9C95A39C6}" type="slidenum">
              <a:rPr lang="en-GB" b="1" smtClean="0">
                <a:solidFill>
                  <a:prstClr val="white"/>
                </a:solidFill>
                <a:latin typeface="Century Gothic" panose="020B0502020202020204" pitchFamily="34" charset="0"/>
              </a:rPr>
              <a:pPr/>
              <a:t>8</a:t>
            </a:fld>
            <a:endParaRPr lang="en-GB" b="1" dirty="0">
              <a:solidFill>
                <a:prstClr val="white"/>
              </a:solidFill>
              <a:latin typeface="Century Gothic" panose="020B0502020202020204" pitchFamily="34" charset="0"/>
            </a:endParaRPr>
          </a:p>
        </p:txBody>
      </p:sp>
      <p:sp>
        <p:nvSpPr>
          <p:cNvPr id="11" name="Rectangle 10">
            <a:extLst>
              <a:ext uri="{FF2B5EF4-FFF2-40B4-BE49-F238E27FC236}">
                <a16:creationId xmlns:a16="http://schemas.microsoft.com/office/drawing/2014/main" id="{07D39A4E-35C1-9A07-BB50-EB05650C37FB}"/>
              </a:ext>
            </a:extLst>
          </p:cNvPr>
          <p:cNvSpPr/>
          <p:nvPr/>
        </p:nvSpPr>
        <p:spPr>
          <a:xfrm>
            <a:off x="140480" y="1492657"/>
            <a:ext cx="4722768" cy="307777"/>
          </a:xfrm>
          <a:prstGeom prst="rect">
            <a:avLst/>
          </a:prstGeom>
        </p:spPr>
        <p:txBody>
          <a:bodyPr wrap="none">
            <a:spAutoFit/>
          </a:bodyPr>
          <a:lstStyle/>
          <a:p>
            <a:r>
              <a:rPr lang="en-GB" sz="1400" b="1" dirty="0">
                <a:solidFill>
                  <a:srgbClr val="FFFFFF">
                    <a:lumMod val="50000"/>
                  </a:srgbClr>
                </a:solidFill>
                <a:latin typeface="Century Gothic" panose="020B0502020202020204" pitchFamily="34" charset="0"/>
              </a:rPr>
              <a:t>Level of trust in Welsh Water to…(% of total sample) </a:t>
            </a:r>
          </a:p>
        </p:txBody>
      </p:sp>
    </p:spTree>
    <p:extLst>
      <p:ext uri="{BB962C8B-B14F-4D97-AF65-F5344CB8AC3E}">
        <p14:creationId xmlns:p14="http://schemas.microsoft.com/office/powerpoint/2010/main" val="34184142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FF5669B-B6B1-928A-170C-A500A163D182}"/>
              </a:ext>
            </a:extLst>
          </p:cNvPr>
          <p:cNvSpPr>
            <a:spLocks noGrp="1"/>
          </p:cNvSpPr>
          <p:nvPr>
            <p:ph type="body" sz="quarter" idx="13"/>
          </p:nvPr>
        </p:nvSpPr>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altLang="en-US"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Arial" panose="020B0604020202020204" pitchFamily="34" charset="0"/>
              </a:rPr>
              <a:t>Perceived value for money of the water bill is currently lower than in previous years’ research</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Arial" panose="020B0604020202020204" pitchFamily="34" charset="0"/>
            </a:endParaRPr>
          </a:p>
        </p:txBody>
      </p:sp>
      <p:sp>
        <p:nvSpPr>
          <p:cNvPr id="4" name="Text Placeholder 3">
            <a:extLst>
              <a:ext uri="{FF2B5EF4-FFF2-40B4-BE49-F238E27FC236}">
                <a16:creationId xmlns:a16="http://schemas.microsoft.com/office/drawing/2014/main" id="{69EDD48E-72E3-6255-7F60-85A8570D5980}"/>
              </a:ext>
            </a:extLst>
          </p:cNvPr>
          <p:cNvSpPr>
            <a:spLocks noGrp="1"/>
          </p:cNvSpPr>
          <p:nvPr>
            <p:ph type="body" sz="quarter" idx="14"/>
          </p:nvPr>
        </p:nvSpPr>
        <p:spPr>
          <a:xfrm>
            <a:off x="0" y="495295"/>
            <a:ext cx="12192000" cy="582529"/>
          </a:xfrm>
        </p:spPr>
        <p:txBody>
          <a:bodyPr/>
          <a:lstStyle/>
          <a:p>
            <a:r>
              <a:rPr lang="en-GB" dirty="0"/>
              <a:t>Value for money is rated as ‘good’ or ‘very good’ by just over half of customers, with greater positivity amongst non - households. This stands at a significantly lower level than in 2018’s plan acceptability research.</a:t>
            </a:r>
          </a:p>
        </p:txBody>
      </p:sp>
      <p:graphicFrame>
        <p:nvGraphicFramePr>
          <p:cNvPr id="5" name="Chart 4">
            <a:extLst>
              <a:ext uri="{FF2B5EF4-FFF2-40B4-BE49-F238E27FC236}">
                <a16:creationId xmlns:a16="http://schemas.microsoft.com/office/drawing/2014/main" id="{8E3CDF0B-E80C-7F2F-42A7-39D7ACB3EF36}"/>
              </a:ext>
            </a:extLst>
          </p:cNvPr>
          <p:cNvGraphicFramePr/>
          <p:nvPr>
            <p:extLst>
              <p:ext uri="{D42A27DB-BD31-4B8C-83A1-F6EECF244321}">
                <p14:modId xmlns:p14="http://schemas.microsoft.com/office/powerpoint/2010/main" val="2806333775"/>
              </p:ext>
            </p:extLst>
          </p:nvPr>
        </p:nvGraphicFramePr>
        <p:xfrm>
          <a:off x="189425" y="1736724"/>
          <a:ext cx="11813147" cy="3945279"/>
        </p:xfrm>
        <a:graphic>
          <a:graphicData uri="http://schemas.openxmlformats.org/drawingml/2006/chart">
            <c:chart xmlns:c="http://schemas.openxmlformats.org/drawingml/2006/chart" xmlns:r="http://schemas.openxmlformats.org/officeDocument/2006/relationships" r:id="rId2"/>
          </a:graphicData>
        </a:graphic>
      </p:graphicFrame>
      <p:pic>
        <p:nvPicPr>
          <p:cNvPr id="7" name="Picture 6">
            <a:extLst>
              <a:ext uri="{FF2B5EF4-FFF2-40B4-BE49-F238E27FC236}">
                <a16:creationId xmlns:a16="http://schemas.microsoft.com/office/drawing/2014/main" id="{88D06D0D-BED0-7562-4D81-4D0E0DFD99F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622" y="6458880"/>
            <a:ext cx="1121629" cy="274231"/>
          </a:xfrm>
          <a:prstGeom prst="rect">
            <a:avLst/>
          </a:prstGeom>
        </p:spPr>
      </p:pic>
      <p:sp>
        <p:nvSpPr>
          <p:cNvPr id="8" name="TextBox 7">
            <a:extLst>
              <a:ext uri="{FF2B5EF4-FFF2-40B4-BE49-F238E27FC236}">
                <a16:creationId xmlns:a16="http://schemas.microsoft.com/office/drawing/2014/main" id="{D3BE87B9-6566-EA34-EB8C-B41F8B081AF8}"/>
              </a:ext>
            </a:extLst>
          </p:cNvPr>
          <p:cNvSpPr txBox="1"/>
          <p:nvPr/>
        </p:nvSpPr>
        <p:spPr>
          <a:xfrm>
            <a:off x="1317543" y="6382438"/>
            <a:ext cx="9246358"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Q24.</a:t>
            </a:r>
            <a:r>
              <a:rPr kumimoji="0" lang="en-GB" sz="11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We’d now like you to think about your water bill. Overall how would you rate the value for money of your water bill? (Remember when we talk about the water bill we are including water supply and sewerage service). </a:t>
            </a:r>
            <a:r>
              <a:rPr kumimoji="0" lang="en-GB" sz="11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Base</a:t>
            </a:r>
            <a:r>
              <a:rPr kumimoji="0" lang="en-GB" sz="11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Total sample (986) *CAUTION low base</a:t>
            </a:r>
          </a:p>
        </p:txBody>
      </p:sp>
      <p:graphicFrame>
        <p:nvGraphicFramePr>
          <p:cNvPr id="2" name="Table 5">
            <a:extLst>
              <a:ext uri="{FF2B5EF4-FFF2-40B4-BE49-F238E27FC236}">
                <a16:creationId xmlns:a16="http://schemas.microsoft.com/office/drawing/2014/main" id="{82BE113F-C0B6-FA27-397C-9AD3454C435F}"/>
              </a:ext>
            </a:extLst>
          </p:cNvPr>
          <p:cNvGraphicFramePr>
            <a:graphicFrameLocks noGrp="1"/>
          </p:cNvGraphicFramePr>
          <p:nvPr>
            <p:extLst>
              <p:ext uri="{D42A27DB-BD31-4B8C-83A1-F6EECF244321}">
                <p14:modId xmlns:p14="http://schemas.microsoft.com/office/powerpoint/2010/main" val="3426421842"/>
              </p:ext>
            </p:extLst>
          </p:nvPr>
        </p:nvGraphicFramePr>
        <p:xfrm>
          <a:off x="573441" y="5187274"/>
          <a:ext cx="11050290" cy="989460"/>
        </p:xfrm>
        <a:graphic>
          <a:graphicData uri="http://schemas.openxmlformats.org/drawingml/2006/table">
            <a:tbl>
              <a:tblPr firstRow="1" bandRow="1">
                <a:tableStyleId>{5C22544A-7EE6-4342-B048-85BDC9FD1C3A}</a:tableStyleId>
              </a:tblPr>
              <a:tblGrid>
                <a:gridCol w="2725695">
                  <a:extLst>
                    <a:ext uri="{9D8B030D-6E8A-4147-A177-3AD203B41FA5}">
                      <a16:colId xmlns:a16="http://schemas.microsoft.com/office/drawing/2014/main" val="3367352081"/>
                    </a:ext>
                  </a:extLst>
                </a:gridCol>
                <a:gridCol w="1664919">
                  <a:extLst>
                    <a:ext uri="{9D8B030D-6E8A-4147-A177-3AD203B41FA5}">
                      <a16:colId xmlns:a16="http://schemas.microsoft.com/office/drawing/2014/main" val="3964268796"/>
                    </a:ext>
                  </a:extLst>
                </a:gridCol>
                <a:gridCol w="1664919">
                  <a:extLst>
                    <a:ext uri="{9D8B030D-6E8A-4147-A177-3AD203B41FA5}">
                      <a16:colId xmlns:a16="http://schemas.microsoft.com/office/drawing/2014/main" val="1991486155"/>
                    </a:ext>
                  </a:extLst>
                </a:gridCol>
                <a:gridCol w="1664919">
                  <a:extLst>
                    <a:ext uri="{9D8B030D-6E8A-4147-A177-3AD203B41FA5}">
                      <a16:colId xmlns:a16="http://schemas.microsoft.com/office/drawing/2014/main" val="3787604647"/>
                    </a:ext>
                  </a:extLst>
                </a:gridCol>
                <a:gridCol w="1664919">
                  <a:extLst>
                    <a:ext uri="{9D8B030D-6E8A-4147-A177-3AD203B41FA5}">
                      <a16:colId xmlns:a16="http://schemas.microsoft.com/office/drawing/2014/main" val="3840326475"/>
                    </a:ext>
                  </a:extLst>
                </a:gridCol>
                <a:gridCol w="1664919">
                  <a:extLst>
                    <a:ext uri="{9D8B030D-6E8A-4147-A177-3AD203B41FA5}">
                      <a16:colId xmlns:a16="http://schemas.microsoft.com/office/drawing/2014/main" val="2590982356"/>
                    </a:ext>
                  </a:extLst>
                </a:gridCol>
              </a:tblGrid>
              <a:tr h="471300">
                <a:tc>
                  <a:txBody>
                    <a:bodyPr/>
                    <a:lstStyle/>
                    <a:p>
                      <a:r>
                        <a:rPr lang="en-GB" sz="1400" b="1" dirty="0">
                          <a:solidFill>
                            <a:schemeClr val="tx1"/>
                          </a:solidFill>
                          <a:latin typeface="Century Gothic" panose="020B0502020202020204" pitchFamily="34" charset="0"/>
                        </a:rPr>
                        <a:t>Very good / good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algn="ctr"/>
                      <a:r>
                        <a:rPr lang="en-GB" sz="1400" b="1" dirty="0">
                          <a:solidFill>
                            <a:schemeClr val="tx1"/>
                          </a:solidFill>
                          <a:latin typeface="Century Gothic" panose="020B0502020202020204" pitchFamily="34" charset="0"/>
                        </a:rPr>
                        <a:t>53%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algn="ctr"/>
                      <a:r>
                        <a:rPr lang="en-GB" sz="1400" b="1" dirty="0">
                          <a:solidFill>
                            <a:schemeClr val="tx1"/>
                          </a:solidFill>
                          <a:latin typeface="Century Gothic" panose="020B0502020202020204" pitchFamily="34" charset="0"/>
                        </a:rPr>
                        <a:t>51%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algn="ctr"/>
                      <a:r>
                        <a:rPr lang="en-GB" sz="1400" b="1" dirty="0">
                          <a:solidFill>
                            <a:schemeClr val="tx1"/>
                          </a:solidFill>
                          <a:latin typeface="Century Gothic" panose="020B0502020202020204" pitchFamily="34" charset="0"/>
                        </a:rPr>
                        <a:t>51%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algn="ctr"/>
                      <a:r>
                        <a:rPr lang="en-GB" sz="1400" b="1" dirty="0">
                          <a:solidFill>
                            <a:schemeClr val="tx1"/>
                          </a:solidFill>
                          <a:latin typeface="Century Gothic" panose="020B0502020202020204" pitchFamily="34" charset="0"/>
                        </a:rPr>
                        <a:t>53%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algn="ctr"/>
                      <a:r>
                        <a:rPr lang="en-GB" sz="1400" b="1" dirty="0">
                          <a:solidFill>
                            <a:schemeClr val="tx1"/>
                          </a:solidFill>
                          <a:latin typeface="Century Gothic" panose="020B0502020202020204" pitchFamily="34" charset="0"/>
                        </a:rPr>
                        <a:t>66%</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817355173"/>
                  </a:ext>
                </a:extLst>
              </a:tr>
              <a:tr h="305579">
                <a:tc>
                  <a:txBody>
                    <a:bodyPr/>
                    <a:lstStyle/>
                    <a:p>
                      <a:r>
                        <a:rPr lang="en-GB" sz="1400" b="0" i="1" dirty="0">
                          <a:solidFill>
                            <a:schemeClr val="bg1">
                              <a:lumMod val="50000"/>
                            </a:schemeClr>
                          </a:solidFill>
                          <a:latin typeface="Century Gothic" panose="020B0502020202020204" pitchFamily="34" charset="0"/>
                        </a:rPr>
                        <a:t>Very good / good 2018 Acceptability research</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algn="ctr"/>
                      <a:r>
                        <a:rPr lang="en-GB" sz="1400" b="0" i="1" dirty="0">
                          <a:solidFill>
                            <a:schemeClr val="bg1">
                              <a:lumMod val="50000"/>
                            </a:schemeClr>
                          </a:solidFill>
                          <a:latin typeface="Century Gothic" panose="020B0502020202020204" pitchFamily="34" charset="0"/>
                        </a:rPr>
                        <a:t>65%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algn="ctr"/>
                      <a:r>
                        <a:rPr lang="en-GB" sz="1400" b="0" i="1" dirty="0">
                          <a:solidFill>
                            <a:schemeClr val="bg1">
                              <a:lumMod val="50000"/>
                            </a:schemeClr>
                          </a:solidFill>
                          <a:latin typeface="Century Gothic" panose="020B0502020202020204" pitchFamily="34" charset="0"/>
                        </a:rPr>
                        <a:t>65%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algn="ctr"/>
                      <a:r>
                        <a:rPr lang="en-GB" sz="1400" b="0" i="1" dirty="0">
                          <a:solidFill>
                            <a:schemeClr val="bg1">
                              <a:lumMod val="50000"/>
                            </a:schemeClr>
                          </a:solidFill>
                          <a:latin typeface="Century Gothic" panose="020B0502020202020204" pitchFamily="34" charset="0"/>
                        </a:rPr>
                        <a:t>63%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algn="ctr"/>
                      <a:r>
                        <a:rPr lang="en-GB" sz="1400" b="0" i="1" dirty="0">
                          <a:solidFill>
                            <a:schemeClr val="bg1">
                              <a:lumMod val="50000"/>
                            </a:schemeClr>
                          </a:solidFill>
                          <a:latin typeface="Century Gothic" panose="020B0502020202020204" pitchFamily="34" charset="0"/>
                        </a:rPr>
                        <a:t>71%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algn="ctr"/>
                      <a:r>
                        <a:rPr lang="en-GB" sz="1400" b="0" i="1" dirty="0">
                          <a:solidFill>
                            <a:schemeClr val="bg1">
                              <a:lumMod val="50000"/>
                            </a:schemeClr>
                          </a:solidFill>
                          <a:latin typeface="Century Gothic" panose="020B0502020202020204" pitchFamily="34" charset="0"/>
                        </a:rPr>
                        <a:t>71%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108661705"/>
                  </a:ext>
                </a:extLst>
              </a:tr>
            </a:tbl>
          </a:graphicData>
        </a:graphic>
      </p:graphicFrame>
      <p:sp>
        <p:nvSpPr>
          <p:cNvPr id="6" name="Slide Number Placeholder 3">
            <a:extLst>
              <a:ext uri="{FF2B5EF4-FFF2-40B4-BE49-F238E27FC236}">
                <a16:creationId xmlns:a16="http://schemas.microsoft.com/office/drawing/2014/main" id="{B56A25B8-3B16-1E49-AD72-C4669328D06F}"/>
              </a:ext>
            </a:extLst>
          </p:cNvPr>
          <p:cNvSpPr txBox="1">
            <a:spLocks/>
          </p:cNvSpPr>
          <p:nvPr/>
        </p:nvSpPr>
        <p:spPr>
          <a:xfrm>
            <a:off x="11280100" y="6756"/>
            <a:ext cx="794631" cy="41143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17C9725-CDDF-4E1F-A5C1-71F9C95A39C6}" type="slidenum">
              <a:rPr lang="en-GB" b="1" smtClean="0">
                <a:solidFill>
                  <a:prstClr val="white"/>
                </a:solidFill>
                <a:latin typeface="Century Gothic" panose="020B0502020202020204" pitchFamily="34" charset="0"/>
              </a:rPr>
              <a:pPr/>
              <a:t>9</a:t>
            </a:fld>
            <a:endParaRPr lang="en-GB" b="1" dirty="0">
              <a:solidFill>
                <a:prstClr val="white"/>
              </a:solidFill>
              <a:latin typeface="Century Gothic" panose="020B0502020202020204" pitchFamily="34" charset="0"/>
            </a:endParaRPr>
          </a:p>
        </p:txBody>
      </p:sp>
      <p:sp>
        <p:nvSpPr>
          <p:cNvPr id="9" name="Rectangle 8">
            <a:extLst>
              <a:ext uri="{FF2B5EF4-FFF2-40B4-BE49-F238E27FC236}">
                <a16:creationId xmlns:a16="http://schemas.microsoft.com/office/drawing/2014/main" id="{2B2C2D9D-A55D-5C28-9E39-3F9A9DF93E46}"/>
              </a:ext>
            </a:extLst>
          </p:cNvPr>
          <p:cNvSpPr/>
          <p:nvPr/>
        </p:nvSpPr>
        <p:spPr>
          <a:xfrm>
            <a:off x="140480" y="1241934"/>
            <a:ext cx="6016391" cy="307777"/>
          </a:xfrm>
          <a:prstGeom prst="rect">
            <a:avLst/>
          </a:prstGeom>
        </p:spPr>
        <p:txBody>
          <a:bodyPr wrap="none">
            <a:spAutoFit/>
          </a:bodyPr>
          <a:lstStyle/>
          <a:p>
            <a:r>
              <a:rPr lang="en-GB" sz="1400" b="1" dirty="0">
                <a:solidFill>
                  <a:srgbClr val="FFFFFF">
                    <a:lumMod val="50000"/>
                  </a:srgbClr>
                </a:solidFill>
                <a:latin typeface="Century Gothic" panose="020B0502020202020204" pitchFamily="34" charset="0"/>
              </a:rPr>
              <a:t>Overall how would you rate the value for money of your water bill? </a:t>
            </a:r>
          </a:p>
        </p:txBody>
      </p:sp>
    </p:spTree>
    <p:extLst>
      <p:ext uri="{BB962C8B-B14F-4D97-AF65-F5344CB8AC3E}">
        <p14:creationId xmlns:p14="http://schemas.microsoft.com/office/powerpoint/2010/main" val="2952847113"/>
      </p:ext>
    </p:extLst>
  </p:cSld>
  <p:clrMapOvr>
    <a:masterClrMapping/>
  </p:clrMapOvr>
</p:sld>
</file>

<file path=ppt/theme/theme1.xml><?xml version="1.0" encoding="utf-8"?>
<a:theme xmlns:a="http://schemas.openxmlformats.org/drawingml/2006/main" name="Office Theme">
  <a:themeElements>
    <a:clrScheme name="BLUE MARBLE">
      <a:dk1>
        <a:srgbClr val="000000"/>
      </a:dk1>
      <a:lt1>
        <a:sysClr val="window" lastClr="FFFFFF"/>
      </a:lt1>
      <a:dk2>
        <a:srgbClr val="4BACC6"/>
      </a:dk2>
      <a:lt2>
        <a:srgbClr val="7F7F7F"/>
      </a:lt2>
      <a:accent1>
        <a:srgbClr val="59B3AA"/>
      </a:accent1>
      <a:accent2>
        <a:srgbClr val="448424"/>
      </a:accent2>
      <a:accent3>
        <a:srgbClr val="675D5F"/>
      </a:accent3>
      <a:accent4>
        <a:srgbClr val="314364"/>
      </a:accent4>
      <a:accent5>
        <a:srgbClr val="4BACC6"/>
      </a:accent5>
      <a:accent6>
        <a:srgbClr val="FC6E42"/>
      </a:accent6>
      <a:hlink>
        <a:srgbClr val="4BACC6"/>
      </a:hlink>
      <a:folHlink>
        <a:srgbClr val="C4E38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3E06D667-D4A9-4078-AEA8-042C5649E818}" vid="{F4374142-B66D-4D1D-8EF1-B4112A3E0DB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BLUE MARBLE">
    <a:dk1>
      <a:sysClr val="windowText" lastClr="000000"/>
    </a:dk1>
    <a:lt1>
      <a:sysClr val="window" lastClr="FFFFFF"/>
    </a:lt1>
    <a:dk2>
      <a:srgbClr val="373545"/>
    </a:dk2>
    <a:lt2>
      <a:srgbClr val="CEDBE6"/>
    </a:lt2>
    <a:accent1>
      <a:srgbClr val="3494BA"/>
    </a:accent1>
    <a:accent2>
      <a:srgbClr val="F1AE27"/>
    </a:accent2>
    <a:accent3>
      <a:srgbClr val="75BDA7"/>
    </a:accent3>
    <a:accent4>
      <a:srgbClr val="7A8C8E"/>
    </a:accent4>
    <a:accent5>
      <a:srgbClr val="84ACB6"/>
    </a:accent5>
    <a:accent6>
      <a:srgbClr val="D41833"/>
    </a:accent6>
    <a:hlink>
      <a:srgbClr val="6B9F25"/>
    </a:hlink>
    <a:folHlink>
      <a:srgbClr val="535F6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BLUE MARBLE">
    <a:dk1>
      <a:sysClr val="windowText" lastClr="000000"/>
    </a:dk1>
    <a:lt1>
      <a:sysClr val="window" lastClr="FFFFFF"/>
    </a:lt1>
    <a:dk2>
      <a:srgbClr val="373545"/>
    </a:dk2>
    <a:lt2>
      <a:srgbClr val="CEDBE6"/>
    </a:lt2>
    <a:accent1>
      <a:srgbClr val="3494BA"/>
    </a:accent1>
    <a:accent2>
      <a:srgbClr val="F1AE27"/>
    </a:accent2>
    <a:accent3>
      <a:srgbClr val="75BDA7"/>
    </a:accent3>
    <a:accent4>
      <a:srgbClr val="7A8C8E"/>
    </a:accent4>
    <a:accent5>
      <a:srgbClr val="84ACB6"/>
    </a:accent5>
    <a:accent6>
      <a:srgbClr val="D41833"/>
    </a:accent6>
    <a:hlink>
      <a:srgbClr val="6B9F25"/>
    </a:hlink>
    <a:folHlink>
      <a:srgbClr val="535F6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BLUE MARBLE">
    <a:dk1>
      <a:sysClr val="windowText" lastClr="000000"/>
    </a:dk1>
    <a:lt1>
      <a:sysClr val="window" lastClr="FFFFFF"/>
    </a:lt1>
    <a:dk2>
      <a:srgbClr val="373545"/>
    </a:dk2>
    <a:lt2>
      <a:srgbClr val="CEDBE6"/>
    </a:lt2>
    <a:accent1>
      <a:srgbClr val="3494BA"/>
    </a:accent1>
    <a:accent2>
      <a:srgbClr val="F1AE27"/>
    </a:accent2>
    <a:accent3>
      <a:srgbClr val="75BDA7"/>
    </a:accent3>
    <a:accent4>
      <a:srgbClr val="7A8C8E"/>
    </a:accent4>
    <a:accent5>
      <a:srgbClr val="84ACB6"/>
    </a:accent5>
    <a:accent6>
      <a:srgbClr val="D41833"/>
    </a:accent6>
    <a:hlink>
      <a:srgbClr val="6B9F25"/>
    </a:hlink>
    <a:folHlink>
      <a:srgbClr val="535F6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BLUE MARBLE">
    <a:dk1>
      <a:sysClr val="windowText" lastClr="000000"/>
    </a:dk1>
    <a:lt1>
      <a:sysClr val="window" lastClr="FFFFFF"/>
    </a:lt1>
    <a:dk2>
      <a:srgbClr val="373545"/>
    </a:dk2>
    <a:lt2>
      <a:srgbClr val="CEDBE6"/>
    </a:lt2>
    <a:accent1>
      <a:srgbClr val="3494BA"/>
    </a:accent1>
    <a:accent2>
      <a:srgbClr val="F1AE27"/>
    </a:accent2>
    <a:accent3>
      <a:srgbClr val="75BDA7"/>
    </a:accent3>
    <a:accent4>
      <a:srgbClr val="7A8C8E"/>
    </a:accent4>
    <a:accent5>
      <a:srgbClr val="84ACB6"/>
    </a:accent5>
    <a:accent6>
      <a:srgbClr val="D41833"/>
    </a:accent6>
    <a:hlink>
      <a:srgbClr val="6B9F25"/>
    </a:hlink>
    <a:folHlink>
      <a:srgbClr val="535F6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BLUE MARBLE">
    <a:dk1>
      <a:sysClr val="windowText" lastClr="000000"/>
    </a:dk1>
    <a:lt1>
      <a:sysClr val="window" lastClr="FFFFFF"/>
    </a:lt1>
    <a:dk2>
      <a:srgbClr val="373545"/>
    </a:dk2>
    <a:lt2>
      <a:srgbClr val="CEDBE6"/>
    </a:lt2>
    <a:accent1>
      <a:srgbClr val="3494BA"/>
    </a:accent1>
    <a:accent2>
      <a:srgbClr val="F1AE27"/>
    </a:accent2>
    <a:accent3>
      <a:srgbClr val="75BDA7"/>
    </a:accent3>
    <a:accent4>
      <a:srgbClr val="7A8C8E"/>
    </a:accent4>
    <a:accent5>
      <a:srgbClr val="84ACB6"/>
    </a:accent5>
    <a:accent6>
      <a:srgbClr val="D41833"/>
    </a:accent6>
    <a:hlink>
      <a:srgbClr val="6B9F25"/>
    </a:hlink>
    <a:folHlink>
      <a:srgbClr val="535F6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BLUE MARBLE">
    <a:dk1>
      <a:sysClr val="windowText" lastClr="000000"/>
    </a:dk1>
    <a:lt1>
      <a:sysClr val="window" lastClr="FFFFFF"/>
    </a:lt1>
    <a:dk2>
      <a:srgbClr val="373545"/>
    </a:dk2>
    <a:lt2>
      <a:srgbClr val="CEDBE6"/>
    </a:lt2>
    <a:accent1>
      <a:srgbClr val="3494BA"/>
    </a:accent1>
    <a:accent2>
      <a:srgbClr val="F1AE27"/>
    </a:accent2>
    <a:accent3>
      <a:srgbClr val="75BDA7"/>
    </a:accent3>
    <a:accent4>
      <a:srgbClr val="7A8C8E"/>
    </a:accent4>
    <a:accent5>
      <a:srgbClr val="84ACB6"/>
    </a:accent5>
    <a:accent6>
      <a:srgbClr val="D41833"/>
    </a:accent6>
    <a:hlink>
      <a:srgbClr val="6B9F25"/>
    </a:hlink>
    <a:folHlink>
      <a:srgbClr val="535F6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BLUE MARBLE">
    <a:dk1>
      <a:sysClr val="windowText" lastClr="000000"/>
    </a:dk1>
    <a:lt1>
      <a:sysClr val="window" lastClr="FFFFFF"/>
    </a:lt1>
    <a:dk2>
      <a:srgbClr val="373545"/>
    </a:dk2>
    <a:lt2>
      <a:srgbClr val="CEDBE6"/>
    </a:lt2>
    <a:accent1>
      <a:srgbClr val="3494BA"/>
    </a:accent1>
    <a:accent2>
      <a:srgbClr val="F1AE27"/>
    </a:accent2>
    <a:accent3>
      <a:srgbClr val="75BDA7"/>
    </a:accent3>
    <a:accent4>
      <a:srgbClr val="7A8C8E"/>
    </a:accent4>
    <a:accent5>
      <a:srgbClr val="84ACB6"/>
    </a:accent5>
    <a:accent6>
      <a:srgbClr val="D41833"/>
    </a:accent6>
    <a:hlink>
      <a:srgbClr val="6B9F25"/>
    </a:hlink>
    <a:folHlink>
      <a:srgbClr val="535F6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BLUE MARBLE">
    <a:dk1>
      <a:sysClr val="windowText" lastClr="000000"/>
    </a:dk1>
    <a:lt1>
      <a:sysClr val="window" lastClr="FFFFFF"/>
    </a:lt1>
    <a:dk2>
      <a:srgbClr val="373545"/>
    </a:dk2>
    <a:lt2>
      <a:srgbClr val="CEDBE6"/>
    </a:lt2>
    <a:accent1>
      <a:srgbClr val="3494BA"/>
    </a:accent1>
    <a:accent2>
      <a:srgbClr val="F1AE27"/>
    </a:accent2>
    <a:accent3>
      <a:srgbClr val="75BDA7"/>
    </a:accent3>
    <a:accent4>
      <a:srgbClr val="7A8C8E"/>
    </a:accent4>
    <a:accent5>
      <a:srgbClr val="84ACB6"/>
    </a:accent5>
    <a:accent6>
      <a:srgbClr val="D41833"/>
    </a:accent6>
    <a:hlink>
      <a:srgbClr val="6B9F25"/>
    </a:hlink>
    <a:folHlink>
      <a:srgbClr val="535F6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BLUE MARBLE">
    <a:dk1>
      <a:sysClr val="windowText" lastClr="000000"/>
    </a:dk1>
    <a:lt1>
      <a:sysClr val="window" lastClr="FFFFFF"/>
    </a:lt1>
    <a:dk2>
      <a:srgbClr val="373545"/>
    </a:dk2>
    <a:lt2>
      <a:srgbClr val="CEDBE6"/>
    </a:lt2>
    <a:accent1>
      <a:srgbClr val="3494BA"/>
    </a:accent1>
    <a:accent2>
      <a:srgbClr val="F1AE27"/>
    </a:accent2>
    <a:accent3>
      <a:srgbClr val="75BDA7"/>
    </a:accent3>
    <a:accent4>
      <a:srgbClr val="7A8C8E"/>
    </a:accent4>
    <a:accent5>
      <a:srgbClr val="84ACB6"/>
    </a:accent5>
    <a:accent6>
      <a:srgbClr val="D41833"/>
    </a:accent6>
    <a:hlink>
      <a:srgbClr val="6B9F25"/>
    </a:hlink>
    <a:folHlink>
      <a:srgbClr val="535F6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BLUE MARBLE">
    <a:dk1>
      <a:sysClr val="windowText" lastClr="000000"/>
    </a:dk1>
    <a:lt1>
      <a:sysClr val="window" lastClr="FFFFFF"/>
    </a:lt1>
    <a:dk2>
      <a:srgbClr val="373545"/>
    </a:dk2>
    <a:lt2>
      <a:srgbClr val="CEDBE6"/>
    </a:lt2>
    <a:accent1>
      <a:srgbClr val="3494BA"/>
    </a:accent1>
    <a:accent2>
      <a:srgbClr val="F1AE27"/>
    </a:accent2>
    <a:accent3>
      <a:srgbClr val="75BDA7"/>
    </a:accent3>
    <a:accent4>
      <a:srgbClr val="7A8C8E"/>
    </a:accent4>
    <a:accent5>
      <a:srgbClr val="84ACB6"/>
    </a:accent5>
    <a:accent6>
      <a:srgbClr val="D41833"/>
    </a:accent6>
    <a:hlink>
      <a:srgbClr val="6B9F25"/>
    </a:hlink>
    <a:folHlink>
      <a:srgbClr val="535F6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BLUE MARBLE">
    <a:dk1>
      <a:sysClr val="windowText" lastClr="000000"/>
    </a:dk1>
    <a:lt1>
      <a:sysClr val="window" lastClr="FFFFFF"/>
    </a:lt1>
    <a:dk2>
      <a:srgbClr val="373545"/>
    </a:dk2>
    <a:lt2>
      <a:srgbClr val="CEDBE6"/>
    </a:lt2>
    <a:accent1>
      <a:srgbClr val="3494BA"/>
    </a:accent1>
    <a:accent2>
      <a:srgbClr val="F1AE27"/>
    </a:accent2>
    <a:accent3>
      <a:srgbClr val="75BDA7"/>
    </a:accent3>
    <a:accent4>
      <a:srgbClr val="7A8C8E"/>
    </a:accent4>
    <a:accent5>
      <a:srgbClr val="84ACB6"/>
    </a:accent5>
    <a:accent6>
      <a:srgbClr val="D41833"/>
    </a:accent6>
    <a:hlink>
      <a:srgbClr val="6B9F25"/>
    </a:hlink>
    <a:folHlink>
      <a:srgbClr val="535F6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BLUE MARBLE">
    <a:dk1>
      <a:sysClr val="windowText" lastClr="000000"/>
    </a:dk1>
    <a:lt1>
      <a:sysClr val="window" lastClr="FFFFFF"/>
    </a:lt1>
    <a:dk2>
      <a:srgbClr val="373545"/>
    </a:dk2>
    <a:lt2>
      <a:srgbClr val="CEDBE6"/>
    </a:lt2>
    <a:accent1>
      <a:srgbClr val="3494BA"/>
    </a:accent1>
    <a:accent2>
      <a:srgbClr val="F1AE27"/>
    </a:accent2>
    <a:accent3>
      <a:srgbClr val="75BDA7"/>
    </a:accent3>
    <a:accent4>
      <a:srgbClr val="7A8C8E"/>
    </a:accent4>
    <a:accent5>
      <a:srgbClr val="84ACB6"/>
    </a:accent5>
    <a:accent6>
      <a:srgbClr val="D41833"/>
    </a:accent6>
    <a:hlink>
      <a:srgbClr val="6B9F25"/>
    </a:hlink>
    <a:folHlink>
      <a:srgbClr val="535F6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BLUE MARBLE">
    <a:dk1>
      <a:sysClr val="windowText" lastClr="000000"/>
    </a:dk1>
    <a:lt1>
      <a:sysClr val="window" lastClr="FFFFFF"/>
    </a:lt1>
    <a:dk2>
      <a:srgbClr val="373545"/>
    </a:dk2>
    <a:lt2>
      <a:srgbClr val="CEDBE6"/>
    </a:lt2>
    <a:accent1>
      <a:srgbClr val="3494BA"/>
    </a:accent1>
    <a:accent2>
      <a:srgbClr val="F1AE27"/>
    </a:accent2>
    <a:accent3>
      <a:srgbClr val="75BDA7"/>
    </a:accent3>
    <a:accent4>
      <a:srgbClr val="7A8C8E"/>
    </a:accent4>
    <a:accent5>
      <a:srgbClr val="84ACB6"/>
    </a:accent5>
    <a:accent6>
      <a:srgbClr val="D41833"/>
    </a:accent6>
    <a:hlink>
      <a:srgbClr val="6B9F25"/>
    </a:hlink>
    <a:folHlink>
      <a:srgbClr val="535F6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BLUE MARBLE">
    <a:dk1>
      <a:sysClr val="windowText" lastClr="000000"/>
    </a:dk1>
    <a:lt1>
      <a:sysClr val="window" lastClr="FFFFFF"/>
    </a:lt1>
    <a:dk2>
      <a:srgbClr val="373545"/>
    </a:dk2>
    <a:lt2>
      <a:srgbClr val="CEDBE6"/>
    </a:lt2>
    <a:accent1>
      <a:srgbClr val="3494BA"/>
    </a:accent1>
    <a:accent2>
      <a:srgbClr val="F1AE27"/>
    </a:accent2>
    <a:accent3>
      <a:srgbClr val="75BDA7"/>
    </a:accent3>
    <a:accent4>
      <a:srgbClr val="7A8C8E"/>
    </a:accent4>
    <a:accent5>
      <a:srgbClr val="84ACB6"/>
    </a:accent5>
    <a:accent6>
      <a:srgbClr val="D41833"/>
    </a:accent6>
    <a:hlink>
      <a:srgbClr val="6B9F25"/>
    </a:hlink>
    <a:folHlink>
      <a:srgbClr val="535F6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BLUE MARBLE">
    <a:dk1>
      <a:sysClr val="windowText" lastClr="000000"/>
    </a:dk1>
    <a:lt1>
      <a:sysClr val="window" lastClr="FFFFFF"/>
    </a:lt1>
    <a:dk2>
      <a:srgbClr val="373545"/>
    </a:dk2>
    <a:lt2>
      <a:srgbClr val="CEDBE6"/>
    </a:lt2>
    <a:accent1>
      <a:srgbClr val="3494BA"/>
    </a:accent1>
    <a:accent2>
      <a:srgbClr val="F1AE27"/>
    </a:accent2>
    <a:accent3>
      <a:srgbClr val="75BDA7"/>
    </a:accent3>
    <a:accent4>
      <a:srgbClr val="7A8C8E"/>
    </a:accent4>
    <a:accent5>
      <a:srgbClr val="84ACB6"/>
    </a:accent5>
    <a:accent6>
      <a:srgbClr val="D41833"/>
    </a:accent6>
    <a:hlink>
      <a:srgbClr val="6B9F25"/>
    </a:hlink>
    <a:folHlink>
      <a:srgbClr val="535F6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06fab4a6-80df-4a7c-bb3b-6c2b7d5de4ba">
      <Terms xmlns="http://schemas.microsoft.com/office/infopath/2007/PartnerControls"/>
    </lcf76f155ced4ddcb4097134ff3c332f>
    <TaxCatchAll xmlns="3357c445-5d5f-49b3-a55e-4b852474d258"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B386CD7AC061B43A898D0D64EBD88AB" ma:contentTypeVersion="16" ma:contentTypeDescription="Create a new document." ma:contentTypeScope="" ma:versionID="0f5a03e8a617593ed6177db231f4476f">
  <xsd:schema xmlns:xsd="http://www.w3.org/2001/XMLSchema" xmlns:xs="http://www.w3.org/2001/XMLSchema" xmlns:p="http://schemas.microsoft.com/office/2006/metadata/properties" xmlns:ns2="06fab4a6-80df-4a7c-bb3b-6c2b7d5de4ba" xmlns:ns3="3357c445-5d5f-49b3-a55e-4b852474d258" targetNamespace="http://schemas.microsoft.com/office/2006/metadata/properties" ma:root="true" ma:fieldsID="fd2a70bf8d60380da0080f897989d0a0" ns2:_="" ns3:_="">
    <xsd:import namespace="06fab4a6-80df-4a7c-bb3b-6c2b7d5de4ba"/>
    <xsd:import namespace="3357c445-5d5f-49b3-a55e-4b852474d25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lcf76f155ced4ddcb4097134ff3c332f" minOccurs="0"/>
                <xsd:element ref="ns3:TaxCatchAll"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fab4a6-80df-4a7c-bb3b-6c2b7d5de4b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0e87e8a4-2442-4162-8ee1-ac6050365e72"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357c445-5d5f-49b3-a55e-4b852474d258"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9d5c29b9-a47f-484e-859a-0de28b51d26d}" ma:internalName="TaxCatchAll" ma:showField="CatchAllData" ma:web="3357c445-5d5f-49b3-a55e-4b852474d25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E23429E-6D83-4A07-8073-A32810AF099A}">
  <ds:schemaRefs>
    <ds:schemaRef ds:uri="06fab4a6-80df-4a7c-bb3b-6c2b7d5de4ba"/>
    <ds:schemaRef ds:uri="3357c445-5d5f-49b3-a55e-4b852474d25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6F2483BD-0C44-4894-AF8D-ABFC00863623}">
  <ds:schemaRefs>
    <ds:schemaRef ds:uri="06fab4a6-80df-4a7c-bb3b-6c2b7d5de4ba"/>
    <ds:schemaRef ds:uri="3357c445-5d5f-49b3-a55e-4b852474d25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D185440A-3DD3-4A53-827E-6263D77C2C8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Blue Marble_2022 PPT Template_FINAL</Template>
  <TotalTime>2790</TotalTime>
  <Words>8457</Words>
  <Application>Microsoft Office PowerPoint</Application>
  <PresentationFormat>Widescreen</PresentationFormat>
  <Paragraphs>921</Paragraphs>
  <Slides>51</Slides>
  <Notes>20</Notes>
  <HiddenSlides>6</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51</vt:i4>
      </vt:variant>
    </vt:vector>
  </HeadingPairs>
  <TitlesOfParts>
    <vt:vector size="55" baseType="lpstr">
      <vt:lpstr>Arial</vt:lpstr>
      <vt:lpstr>Calibri</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Oscar Maclagan</dc:creator>
  <cp:lastModifiedBy>Anna Humphrey</cp:lastModifiedBy>
  <cp:revision>5</cp:revision>
  <cp:lastPrinted>2015-06-09T16:30:37Z</cp:lastPrinted>
  <dcterms:created xsi:type="dcterms:W3CDTF">2022-09-14T08:15:20Z</dcterms:created>
  <dcterms:modified xsi:type="dcterms:W3CDTF">2022-10-06T15:21:10Z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0x0101006B386CD7AC061B43A898D0D64EBD88AB</vt:lpwstr>
  </property>
  <property fmtid="{D5CDD505-2E9C-101B-9397-08002B2CF9AE}" pid="3" name="MediaServiceImageTags">
    <vt:lpwstr/>
  </property>
</Properties>
</file>